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8" r:id="rId4"/>
    <p:sldId id="260" r:id="rId5"/>
    <p:sldId id="269" r:id="rId6"/>
    <p:sldId id="286" r:id="rId7"/>
    <p:sldId id="298" r:id="rId8"/>
    <p:sldId id="299" r:id="rId9"/>
    <p:sldId id="287" r:id="rId10"/>
    <p:sldId id="261" r:id="rId11"/>
    <p:sldId id="275" r:id="rId12"/>
    <p:sldId id="290" r:id="rId13"/>
    <p:sldId id="276" r:id="rId14"/>
    <p:sldId id="301" r:id="rId15"/>
    <p:sldId id="300" r:id="rId16"/>
    <p:sldId id="282" r:id="rId17"/>
    <p:sldId id="283" r:id="rId18"/>
    <p:sldId id="297" r:id="rId19"/>
    <p:sldId id="265" r:id="rId20"/>
    <p:sldId id="284" r:id="rId21"/>
    <p:sldId id="294" r:id="rId22"/>
    <p:sldId id="295" r:id="rId23"/>
    <p:sldId id="296" r:id="rId24"/>
    <p:sldId id="293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Rodríguez Carrión" initials="DR" lastIdx="1" clrIdx="0">
    <p:extLst>
      <p:ext uri="{19B8F6BF-5375-455C-9EA6-DF929625EA0E}">
        <p15:presenceInfo xmlns:p15="http://schemas.microsoft.com/office/powerpoint/2012/main" userId="7fbe07f4a31fc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12"/>
    <a:srgbClr val="2AD5DE"/>
    <a:srgbClr val="FF7C80"/>
    <a:srgbClr val="FFFF00"/>
    <a:srgbClr val="842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Hoja3!$B$9</c:f>
              <c:strCache>
                <c:ptCount val="1"/>
                <c:pt idx="0">
                  <c:v>Tamaño binario (kB)</c:v>
                </c:pt>
              </c:strCache>
            </c:strRef>
          </c:tx>
          <c:spPr>
            <a:solidFill>
              <a:srgbClr val="2AD5DE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>
                  <a:alpha val="65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5-4787-8F46-9F1418C15A8B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>
                  <a:alpha val="65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5-4787-8F46-9F1418C15A8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65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5-4787-8F46-9F1418C15A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Hoja3!$A$10:$A$12</c:f>
              <c:strCache>
                <c:ptCount val="3"/>
                <c:pt idx="0">
                  <c:v>Arduino</c:v>
                </c:pt>
                <c:pt idx="1">
                  <c:v>ESP-IDF (sin optimizar)</c:v>
                </c:pt>
                <c:pt idx="2">
                  <c:v>ESP-IDF (optimizado)</c:v>
                </c:pt>
              </c:strCache>
            </c:strRef>
          </c:cat>
          <c:val>
            <c:numRef>
              <c:f>Hoja3!$B$10:$B$12</c:f>
              <c:numCache>
                <c:formatCode>General</c:formatCode>
                <c:ptCount val="3"/>
                <c:pt idx="0">
                  <c:v>708.55</c:v>
                </c:pt>
                <c:pt idx="1">
                  <c:v>1012.1559999999999</c:v>
                </c:pt>
                <c:pt idx="2">
                  <c:v>629.85500000000002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5-4787-8F46-9F1418C15A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353183"/>
        <c:axId val="875960751"/>
      </c:barChart>
      <c:catAx>
        <c:axId val="50435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SDK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75960751"/>
        <c:crosses val="autoZero"/>
        <c:auto val="1"/>
        <c:lblAlgn val="ctr"/>
        <c:lblOffset val="100"/>
        <c:noMultiLvlLbl val="0"/>
      </c:catAx>
      <c:valAx>
        <c:axId val="87596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Memoria</a:t>
                </a:r>
                <a:r>
                  <a:rPr lang="es-ES" baseline="0"/>
                  <a:t> (KB)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43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Hoja2!$E$1</c:f>
              <c:strCache>
                <c:ptCount val="1"/>
                <c:pt idx="0">
                  <c:v>Tiempo programa (ms)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83-47DD-9F71-6774DBBD312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3-47DD-9F71-6774DBBD31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Hoja2!$A$2:$A$5</c:f>
              <c:strCache>
                <c:ptCount val="4"/>
                <c:pt idx="0">
                  <c:v>DFRobot Beetle ESP32-C3 (RISC-V@160)</c:v>
                </c:pt>
                <c:pt idx="1">
                  <c:v>ESP32 DevKit(Tensilica XL6@240)</c:v>
                </c:pt>
                <c:pt idx="2">
                  <c:v>DFRobot Beetle ESP32-C3 (RISC-V@160)</c:v>
                </c:pt>
                <c:pt idx="3">
                  <c:v>ESP32 DevKit(Tensilica XL6@240)</c:v>
                </c:pt>
              </c:strCache>
            </c:strRef>
          </c:cat>
          <c:val>
            <c:numRef>
              <c:f>Hoja2!$E$2:$E$5</c:f>
              <c:numCache>
                <c:formatCode>General</c:formatCode>
                <c:ptCount val="4"/>
                <c:pt idx="0">
                  <c:v>47</c:v>
                </c:pt>
                <c:pt idx="1">
                  <c:v>44</c:v>
                </c:pt>
                <c:pt idx="2">
                  <c:v>35.81</c:v>
                </c:pt>
                <c:pt idx="3">
                  <c:v>36.840000000000003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83-47DD-9F71-6774DBBD31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8444143"/>
        <c:axId val="2048539215"/>
      </c:barChart>
      <c:catAx>
        <c:axId val="1008444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MCU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048539215"/>
        <c:crosses val="autoZero"/>
        <c:auto val="1"/>
        <c:lblAlgn val="ctr"/>
        <c:lblOffset val="100"/>
        <c:noMultiLvlLbl val="0"/>
      </c:catAx>
      <c:valAx>
        <c:axId val="204853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844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Consumo (mA)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Hoja2!$D$1</c:f>
              <c:strCache>
                <c:ptCount val="1"/>
                <c:pt idx="0">
                  <c:v>Consumo medio (mA)</c:v>
                </c:pt>
              </c:strCache>
            </c:strRef>
          </c:tx>
          <c:spPr>
            <a:solidFill>
              <a:schemeClr val="accent1"/>
            </a:solidFill>
            <a:ln w="12700" cap="sq">
              <a:solidFill>
                <a:schemeClr val="tx1"/>
              </a:solidFill>
              <a:beve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 w="12700" cap="sq">
                <a:solidFill>
                  <a:schemeClr val="tx1"/>
                </a:solidFill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88F-457E-8EB6-66FA9C758AAB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 w="12700" cap="sq">
                <a:solidFill>
                  <a:schemeClr val="tx1"/>
                </a:solidFill>
                <a:beve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8F-457E-8EB6-66FA9C758A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Hoja2!$A$2:$A$5</c:f>
              <c:strCache>
                <c:ptCount val="4"/>
                <c:pt idx="0">
                  <c:v>DFRobot Beetle ESP32-C3 (RISC-V@160)</c:v>
                </c:pt>
                <c:pt idx="1">
                  <c:v>ESP32 DevKit(Tensilica XL6@240)</c:v>
                </c:pt>
                <c:pt idx="2">
                  <c:v>DFRobot Beetle ESP32-C3 (RISC-V@160)</c:v>
                </c:pt>
                <c:pt idx="3">
                  <c:v>ESP32 DevKit(Tensilica XL6@240)</c:v>
                </c:pt>
              </c:strCache>
            </c:strRef>
          </c:cat>
          <c:val>
            <c:numRef>
              <c:f>Hoja2!$D$2:$D$5</c:f>
              <c:numCache>
                <c:formatCode>General</c:formatCode>
                <c:ptCount val="4"/>
                <c:pt idx="0">
                  <c:v>91.7</c:v>
                </c:pt>
                <c:pt idx="1">
                  <c:v>116.59</c:v>
                </c:pt>
                <c:pt idx="2">
                  <c:v>80.099999999999994</c:v>
                </c:pt>
                <c:pt idx="3">
                  <c:v>110.2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F-49AC-B6CC-A5A0916EF7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727104"/>
        <c:axId val="1870033968"/>
      </c:barChart>
      <c:catAx>
        <c:axId val="186972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MCU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0033968"/>
        <c:crosses val="autoZero"/>
        <c:auto val="1"/>
        <c:lblAlgn val="ctr"/>
        <c:lblOffset val="100"/>
        <c:noMultiLvlLbl val="0"/>
      </c:catAx>
      <c:valAx>
        <c:axId val="187003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972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Hoja2!$H$1</c:f>
              <c:strCache>
                <c:ptCount val="1"/>
                <c:pt idx="0">
                  <c:v>Eficiencia (mWh)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7-4C5E-B391-0C89894B31B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D7-4C5E-B391-0C89894B31BD}"/>
              </c:ext>
            </c:extLst>
          </c:dPt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Hoja2!$A$2:$A$5</c:f>
              <c:strCache>
                <c:ptCount val="4"/>
                <c:pt idx="0">
                  <c:v>DFRobot Beetle ESP32-C3 (RISC-V@160)</c:v>
                </c:pt>
                <c:pt idx="1">
                  <c:v>ESP32 DevKit(Tensilica XL6@240)</c:v>
                </c:pt>
                <c:pt idx="2">
                  <c:v>DFRobot Beetle ESP32-C3 (RISC-V@160)</c:v>
                </c:pt>
                <c:pt idx="3">
                  <c:v>ESP32 DevKit(Tensilica XL6@240)</c:v>
                </c:pt>
              </c:strCache>
            </c:strRef>
          </c:cat>
          <c:val>
            <c:numRef>
              <c:f>Hoja2!$H$2:$H$5</c:f>
              <c:numCache>
                <c:formatCode>General</c:formatCode>
                <c:ptCount val="4"/>
                <c:pt idx="0">
                  <c:v>5.0282166666666675E-3</c:v>
                </c:pt>
                <c:pt idx="1">
                  <c:v>1.28249E-2</c:v>
                </c:pt>
                <c:pt idx="2">
                  <c:v>3.3464445000000002E-3</c:v>
                </c:pt>
                <c:pt idx="3">
                  <c:v>1.0149420000000001E-2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7-4C5E-B391-0C89894B31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74449504"/>
        <c:axId val="1870039248"/>
      </c:barChart>
      <c:catAx>
        <c:axId val="187444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MCU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0039248"/>
        <c:crosses val="autoZero"/>
        <c:auto val="1"/>
        <c:lblAlgn val="ctr"/>
        <c:lblOffset val="100"/>
        <c:noMultiLvlLbl val="0"/>
      </c:catAx>
      <c:valAx>
        <c:axId val="187003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44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B0F2-A4A1-4DAC-AB9D-3C1726BB7E9F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D75C-09B0-4AAE-A47A-3BB71B87FE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FC70-EFA5-4FB9-9D58-BDC48FCEEA15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2DD5-79CD-4901-9C19-5F9E2822ECCB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372D-F327-4948-8543-6C57F2B8A47B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2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5FDC-9216-4523-B19B-2EF4A319708F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8FC8-731D-4BCF-AF50-2C72323EB770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8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F366-BCE6-40FC-AD94-C2F55ACFA505}" type="datetime1">
              <a:rPr lang="es-ES" smtClean="0"/>
              <a:t>25/09/2023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F64-9E91-4E86-9B81-27F27359FE6E}" type="datetime1">
              <a:rPr lang="es-ES" smtClean="0"/>
              <a:t>25/09/2023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2F3-92E7-4CBA-8737-EAD4D3B952F6}" type="datetime1">
              <a:rPr lang="es-ES" smtClean="0"/>
              <a:t>25/09/2023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FB47-97F2-4422-A364-E9FFF5841DA4}" type="datetime1">
              <a:rPr lang="es-ES" smtClean="0"/>
              <a:t>25/09/2023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1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636-5A77-45D0-A7B5-7AD70A1752CE}" type="datetime1">
              <a:rPr lang="es-ES" smtClean="0"/>
              <a:t>25/09/2023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6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88BD-A561-481C-A8CF-5610A181F778}" type="datetime1">
              <a:rPr lang="es-ES" smtClean="0"/>
              <a:t>25/09/2023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8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5E-E46B-454D-8564-DB22F43C1109}" type="datetime1">
              <a:rPr lang="es-ES" smtClean="0"/>
              <a:t>25/09/2023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39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9B0FDF-3662-524B-9C65-9051F9B74522}"/>
              </a:ext>
            </a:extLst>
          </p:cNvPr>
          <p:cNvSpPr txBox="1"/>
          <p:nvPr/>
        </p:nvSpPr>
        <p:spPr>
          <a:xfrm>
            <a:off x="2623936" y="3473289"/>
            <a:ext cx="501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alacitana" pitchFamily="2" charset="77"/>
              </a:rPr>
              <a:t>Infraestructura de red de sensores inalámbricos </a:t>
            </a:r>
            <a:r>
              <a:rPr lang="es-ES" dirty="0" err="1">
                <a:solidFill>
                  <a:schemeClr val="bg1"/>
                </a:solidFill>
                <a:latin typeface="Malacitana" pitchFamily="2" charset="77"/>
              </a:rPr>
              <a:t>auto-configurables</a:t>
            </a:r>
            <a:r>
              <a:rPr lang="es-ES" dirty="0">
                <a:solidFill>
                  <a:schemeClr val="bg1"/>
                </a:solidFill>
                <a:latin typeface="Malacitana" pitchFamily="2" charset="77"/>
              </a:rPr>
              <a:t> para fusión de datos en el borde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9028F85-7003-8F4F-BB66-F2F24CD19A38}"/>
              </a:ext>
            </a:extLst>
          </p:cNvPr>
          <p:cNvCxnSpPr>
            <a:cxnSpLocks/>
          </p:cNvCxnSpPr>
          <p:nvPr/>
        </p:nvCxnSpPr>
        <p:spPr>
          <a:xfrm>
            <a:off x="2623935" y="4130853"/>
            <a:ext cx="31255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E4FABE-B117-3644-AAD3-E54937705EDC}"/>
              </a:ext>
            </a:extLst>
          </p:cNvPr>
          <p:cNvSpPr txBox="1"/>
          <p:nvPr/>
        </p:nvSpPr>
        <p:spPr>
          <a:xfrm>
            <a:off x="2609983" y="4210567"/>
            <a:ext cx="50188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Malacitana-Sans" pitchFamily="2" charset="77"/>
              </a:rPr>
              <a:t>Realizado por Daniel R. Carrión</a:t>
            </a:r>
          </a:p>
          <a:p>
            <a:r>
              <a:rPr lang="es-ES" sz="1200" dirty="0">
                <a:solidFill>
                  <a:schemeClr val="bg1"/>
                </a:solidFill>
                <a:latin typeface="Malacitana-Sans" pitchFamily="2" charset="77"/>
              </a:rPr>
              <a:t>Tutorizado por Óscar Guillermo Plata González y Andrés Rodríguez Moreno</a:t>
            </a:r>
          </a:p>
          <a:p>
            <a:r>
              <a:rPr lang="es-ES" sz="1200" dirty="0">
                <a:solidFill>
                  <a:srgbClr val="00AAD6"/>
                </a:solidFill>
                <a:latin typeface="Malacitana-Sans" pitchFamily="2" charset="77"/>
              </a:rPr>
              <a:t>Escuela de ingeniería industrial .- Arquitectura de computadores</a:t>
            </a:r>
          </a:p>
          <a:p>
            <a:r>
              <a:rPr lang="es-ES" sz="900" dirty="0">
                <a:solidFill>
                  <a:schemeClr val="bg1"/>
                </a:solidFill>
                <a:latin typeface="Malacitana-Sans" pitchFamily="2" charset="77"/>
              </a:rPr>
              <a:t>09/2023</a:t>
            </a:r>
          </a:p>
        </p:txBody>
      </p:sp>
    </p:spTree>
    <p:extLst>
      <p:ext uri="{BB962C8B-B14F-4D97-AF65-F5344CB8AC3E}">
        <p14:creationId xmlns:p14="http://schemas.microsoft.com/office/powerpoint/2010/main" val="334681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 hardware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247"/>
            <a:ext cx="7886700" cy="7679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/>
              <a:t>Evaluar el rendimiento </a:t>
            </a:r>
            <a:r>
              <a:rPr lang="es-ES" dirty="0"/>
              <a:t>del ESP32-C3. Estudio de la arquitectura RISC-V con aplicaciones diseñadas utilizando FreeRTOS.</a:t>
            </a:r>
            <a:endParaRPr lang="es-ES" i="1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9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D0E91B-52C8-31D0-5798-E5E4557E5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38" b="38096"/>
          <a:stretch/>
        </p:blipFill>
        <p:spPr>
          <a:xfrm>
            <a:off x="628650" y="2684931"/>
            <a:ext cx="3087439" cy="19796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8CC4022-2826-407A-E8E9-FAC0BBF9A008}"/>
              </a:ext>
            </a:extLst>
          </p:cNvPr>
          <p:cNvSpPr txBox="1"/>
          <p:nvPr/>
        </p:nvSpPr>
        <p:spPr>
          <a:xfrm>
            <a:off x="3716089" y="2520583"/>
            <a:ext cx="4875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Características: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13 GPIOS configurables (6xPWM, 1xSPI, 1xI2C, 2xUART, 2xADC con hasta 6 canales, 1xDMAC con hasta 3 canales)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Gestor de batería integrado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Conectividad WiFi y Bluetooth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Nuevo procesador de 32bits RISC-V </a:t>
            </a:r>
            <a:r>
              <a:rPr lang="es-ES" i="1" dirty="0"/>
              <a:t>single-</a:t>
            </a:r>
            <a:r>
              <a:rPr lang="es-ES" i="1" dirty="0" err="1"/>
              <a:t>core</a:t>
            </a:r>
            <a:r>
              <a:rPr lang="es-ES" i="1" dirty="0"/>
              <a:t> a una frecuencia de 160MHz</a:t>
            </a: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39268E8F-46C2-1857-3BD6-0A9E8E2F4F5A}"/>
              </a:ext>
            </a:extLst>
          </p:cNvPr>
          <p:cNvSpPr txBox="1">
            <a:spLocks/>
          </p:cNvSpPr>
          <p:nvPr/>
        </p:nvSpPr>
        <p:spPr>
          <a:xfrm>
            <a:off x="628650" y="5196275"/>
            <a:ext cx="7886700" cy="73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Pregunta: ¿Diferencias con respecto a ESP32 con procesador 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XL6?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0565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10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8670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eficiencia en el envío del mensaje </a:t>
            </a:r>
            <a:r>
              <a:rPr lang="es-ES" dirty="0">
                <a:sym typeface="Wingdings" panose="05000000000000000000" pitchFamily="2" charset="2"/>
              </a:rPr>
              <a:t> Envío de mensajes cortos</a:t>
            </a:r>
            <a:endParaRPr lang="es-ES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882CDBD-2AE1-1910-254F-F42DB443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5722"/>
              </p:ext>
            </p:extLst>
          </p:nvPr>
        </p:nvGraphicFramePr>
        <p:xfrm>
          <a:off x="1524000" y="2430192"/>
          <a:ext cx="6096000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09678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15876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058629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1913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1bit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1bit 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4bits PAN 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2bits MSG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70698"/>
                  </a:ext>
                </a:extLst>
              </a:tr>
            </a:tbl>
          </a:graphicData>
        </a:graphic>
      </p:graphicFrame>
      <p:sp>
        <p:nvSpPr>
          <p:cNvPr id="8" name="Abrir llave 7">
            <a:extLst>
              <a:ext uri="{FF2B5EF4-FFF2-40B4-BE49-F238E27FC236}">
                <a16:creationId xmlns:a16="http://schemas.microsoft.com/office/drawing/2014/main" id="{0FBDD11D-F61F-9061-4E37-4A5974460832}"/>
              </a:ext>
            </a:extLst>
          </p:cNvPr>
          <p:cNvSpPr/>
          <p:nvPr/>
        </p:nvSpPr>
        <p:spPr>
          <a:xfrm rot="5400000">
            <a:off x="4353143" y="471926"/>
            <a:ext cx="456568" cy="5219700"/>
          </a:xfrm>
          <a:prstGeom prst="leftBrace">
            <a:avLst>
              <a:gd name="adj1" fmla="val 8333"/>
              <a:gd name="adj2" fmla="val 10951"/>
            </a:avLst>
          </a:prstGeom>
          <a:ln w="38100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59D19F4B-8321-7713-6CB0-DB9900837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17007"/>
              </p:ext>
            </p:extLst>
          </p:nvPr>
        </p:nvGraphicFramePr>
        <p:xfrm>
          <a:off x="401795" y="3471651"/>
          <a:ext cx="8570025" cy="152275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082993">
                  <a:extLst>
                    <a:ext uri="{9D8B030D-6E8A-4147-A177-3AD203B41FA5}">
                      <a16:colId xmlns:a16="http://schemas.microsoft.com/office/drawing/2014/main" val="1888121833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448189550"/>
                    </a:ext>
                  </a:extLst>
                </a:gridCol>
                <a:gridCol w="1318006">
                  <a:extLst>
                    <a:ext uri="{9D8B030D-6E8A-4147-A177-3AD203B41FA5}">
                      <a16:colId xmlns:a16="http://schemas.microsoft.com/office/drawing/2014/main" val="2126729064"/>
                    </a:ext>
                  </a:extLst>
                </a:gridCol>
                <a:gridCol w="2412937">
                  <a:extLst>
                    <a:ext uri="{9D8B030D-6E8A-4147-A177-3AD203B41FA5}">
                      <a16:colId xmlns:a16="http://schemas.microsoft.com/office/drawing/2014/main" val="3853217621"/>
                    </a:ext>
                  </a:extLst>
                </a:gridCol>
                <a:gridCol w="1982026">
                  <a:extLst>
                    <a:ext uri="{9D8B030D-6E8A-4147-A177-3AD203B41FA5}">
                      <a16:colId xmlns:a16="http://schemas.microsoft.com/office/drawing/2014/main" val="3854980352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r>
                        <a:rPr lang="es-ES" sz="140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“00”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“01” y “11”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“10” y “11”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64197"/>
                  </a:ext>
                </a:extLst>
              </a:tr>
              <a:tr h="935399"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Autoemparejamiento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Envío de datos </a:t>
                      </a:r>
                    </a:p>
                    <a:p>
                      <a:r>
                        <a:rPr lang="es-ES" sz="1400" dirty="0"/>
                        <a:t>a la pasarela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Recepción de mensajes </a:t>
                      </a:r>
                    </a:p>
                    <a:p>
                      <a:r>
                        <a:rPr lang="es-ES" sz="1400" dirty="0"/>
                        <a:t>pendientes del servidor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Recepción de mensajes </a:t>
                      </a:r>
                    </a:p>
                    <a:p>
                      <a:r>
                        <a:rPr lang="es-ES" sz="1400" dirty="0"/>
                        <a:t>pendientes de la misma </a:t>
                      </a:r>
                    </a:p>
                    <a:p>
                      <a:r>
                        <a:rPr lang="es-ES" sz="1400" dirty="0"/>
                        <a:t>red de área personal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18095"/>
                  </a:ext>
                </a:extLst>
              </a:tr>
            </a:tbl>
          </a:graphicData>
        </a:graphic>
      </p:graphicFrame>
      <p:graphicFrame>
        <p:nvGraphicFramePr>
          <p:cNvPr id="20" name="Tabla 15">
            <a:extLst>
              <a:ext uri="{FF2B5EF4-FFF2-40B4-BE49-F238E27FC236}">
                <a16:creationId xmlns:a16="http://schemas.microsoft.com/office/drawing/2014/main" id="{FBE1CB9B-AF0F-D4B5-16FE-192120BBA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53415"/>
              </p:ext>
            </p:extLst>
          </p:nvPr>
        </p:nvGraphicFramePr>
        <p:xfrm>
          <a:off x="585533" y="5116541"/>
          <a:ext cx="4051174" cy="128016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1888121833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448189550"/>
                    </a:ext>
                  </a:extLst>
                </a:gridCol>
                <a:gridCol w="1982026">
                  <a:extLst>
                    <a:ext uri="{9D8B030D-6E8A-4147-A177-3AD203B41FA5}">
                      <a16:colId xmlns:a16="http://schemas.microsoft.com/office/drawing/2014/main" val="3854980352"/>
                    </a:ext>
                  </a:extLst>
                </a:gridCol>
              </a:tblGrid>
              <a:tr h="583727">
                <a:tc>
                  <a:txBody>
                    <a:bodyPr/>
                    <a:lstStyle/>
                    <a:p>
                      <a:r>
                        <a:rPr lang="es-ES" sz="18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Tipo mensaje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Cuerpo mensaje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64197"/>
                  </a:ext>
                </a:extLst>
              </a:tr>
              <a:tr h="583727">
                <a:tc>
                  <a:txBody>
                    <a:bodyPr/>
                    <a:lstStyle/>
                    <a:p>
                      <a:r>
                        <a:rPr lang="es-ES" sz="18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249</a:t>
                      </a:r>
                    </a:p>
                    <a:p>
                      <a:pPr algn="ctr"/>
                      <a:r>
                        <a:rPr lang="es-ES" sz="1800" dirty="0"/>
                        <a:t>topic|{mensaje}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18095"/>
                  </a:ext>
                </a:extLst>
              </a:tr>
            </a:tbl>
          </a:graphicData>
        </a:graphic>
      </p:graphicFrame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3003ECB5-CC2E-7276-BC1F-6DA22FFED433}"/>
              </a:ext>
            </a:extLst>
          </p:cNvPr>
          <p:cNvCxnSpPr>
            <a:cxnSpLocks/>
          </p:cNvCxnSpPr>
          <p:nvPr/>
        </p:nvCxnSpPr>
        <p:spPr>
          <a:xfrm rot="5400000">
            <a:off x="4504271" y="5123784"/>
            <a:ext cx="755157" cy="49028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11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8670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eficiencia en el envío del mensaje </a:t>
            </a:r>
            <a:r>
              <a:rPr lang="es-ES" dirty="0">
                <a:sym typeface="Wingdings" panose="05000000000000000000" pitchFamily="2" charset="2"/>
              </a:rPr>
              <a:t> Envío de mensajes cortos</a:t>
            </a:r>
            <a:endParaRPr lang="es-ES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882CDBD-2AE1-1910-254F-F42DB443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25858"/>
              </p:ext>
            </p:extLst>
          </p:nvPr>
        </p:nvGraphicFramePr>
        <p:xfrm>
          <a:off x="1524000" y="2430192"/>
          <a:ext cx="6096000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09678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15876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058629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1913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1bit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1bit 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4bits PAN 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2bits MSG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70698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1B1CECA-CF97-C042-72AD-7EFC36809D4C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997282" y="5105723"/>
            <a:ext cx="755157" cy="49028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15">
            <a:extLst>
              <a:ext uri="{FF2B5EF4-FFF2-40B4-BE49-F238E27FC236}">
                <a16:creationId xmlns:a16="http://schemas.microsoft.com/office/drawing/2014/main" id="{AE98B038-ACA5-EE4E-F2DA-A562FAD0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1225"/>
              </p:ext>
            </p:extLst>
          </p:nvPr>
        </p:nvGraphicFramePr>
        <p:xfrm>
          <a:off x="585533" y="5116541"/>
          <a:ext cx="6544184" cy="1223807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1888121833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448189550"/>
                    </a:ext>
                  </a:extLst>
                </a:gridCol>
                <a:gridCol w="691388">
                  <a:extLst>
                    <a:ext uri="{9D8B030D-6E8A-4147-A177-3AD203B41FA5}">
                      <a16:colId xmlns:a16="http://schemas.microsoft.com/office/drawing/2014/main" val="2126729064"/>
                    </a:ext>
                  </a:extLst>
                </a:gridCol>
                <a:gridCol w="1801622">
                  <a:extLst>
                    <a:ext uri="{9D8B030D-6E8A-4147-A177-3AD203B41FA5}">
                      <a16:colId xmlns:a16="http://schemas.microsoft.com/office/drawing/2014/main" val="3853217621"/>
                    </a:ext>
                  </a:extLst>
                </a:gridCol>
                <a:gridCol w="1982026">
                  <a:extLst>
                    <a:ext uri="{9D8B030D-6E8A-4147-A177-3AD203B41FA5}">
                      <a16:colId xmlns:a16="http://schemas.microsoft.com/office/drawing/2014/main" val="3854980352"/>
                    </a:ext>
                  </a:extLst>
                </a:gridCol>
              </a:tblGrid>
              <a:tr h="583727">
                <a:tc>
                  <a:txBody>
                    <a:bodyPr/>
                    <a:lstStyle/>
                    <a:p>
                      <a:r>
                        <a:rPr lang="es-ES" sz="18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Tipo mensaje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Antigüedad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Cuerpo mensaje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64197"/>
                  </a:ext>
                </a:extLst>
              </a:tr>
              <a:tr h="583727">
                <a:tc>
                  <a:txBody>
                    <a:bodyPr/>
                    <a:lstStyle/>
                    <a:p>
                      <a:r>
                        <a:rPr lang="es-ES" sz="18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18095"/>
                  </a:ext>
                </a:extLst>
              </a:tr>
            </a:tbl>
          </a:graphicData>
        </a:graphic>
      </p:graphicFrame>
      <p:sp>
        <p:nvSpPr>
          <p:cNvPr id="9" name="Abrir llave 8">
            <a:extLst>
              <a:ext uri="{FF2B5EF4-FFF2-40B4-BE49-F238E27FC236}">
                <a16:creationId xmlns:a16="http://schemas.microsoft.com/office/drawing/2014/main" id="{222053F1-9F20-A217-C065-EE5D7DB11AA9}"/>
              </a:ext>
            </a:extLst>
          </p:cNvPr>
          <p:cNvSpPr/>
          <p:nvPr/>
        </p:nvSpPr>
        <p:spPr>
          <a:xfrm rot="5400000">
            <a:off x="4353143" y="471926"/>
            <a:ext cx="456568" cy="5219700"/>
          </a:xfrm>
          <a:prstGeom prst="leftBrace">
            <a:avLst>
              <a:gd name="adj1" fmla="val 8333"/>
              <a:gd name="adj2" fmla="val 10951"/>
            </a:avLst>
          </a:prstGeom>
          <a:ln w="38100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5">
            <a:extLst>
              <a:ext uri="{FF2B5EF4-FFF2-40B4-BE49-F238E27FC236}">
                <a16:creationId xmlns:a16="http://schemas.microsoft.com/office/drawing/2014/main" id="{34378A8F-01A0-3CEF-871D-A41A2FE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7939"/>
              </p:ext>
            </p:extLst>
          </p:nvPr>
        </p:nvGraphicFramePr>
        <p:xfrm>
          <a:off x="401795" y="3471651"/>
          <a:ext cx="8570025" cy="152275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082993">
                  <a:extLst>
                    <a:ext uri="{9D8B030D-6E8A-4147-A177-3AD203B41FA5}">
                      <a16:colId xmlns:a16="http://schemas.microsoft.com/office/drawing/2014/main" val="1888121833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448189550"/>
                    </a:ext>
                  </a:extLst>
                </a:gridCol>
                <a:gridCol w="1318006">
                  <a:extLst>
                    <a:ext uri="{9D8B030D-6E8A-4147-A177-3AD203B41FA5}">
                      <a16:colId xmlns:a16="http://schemas.microsoft.com/office/drawing/2014/main" val="2126729064"/>
                    </a:ext>
                  </a:extLst>
                </a:gridCol>
                <a:gridCol w="2412937">
                  <a:extLst>
                    <a:ext uri="{9D8B030D-6E8A-4147-A177-3AD203B41FA5}">
                      <a16:colId xmlns:a16="http://schemas.microsoft.com/office/drawing/2014/main" val="3853217621"/>
                    </a:ext>
                  </a:extLst>
                </a:gridCol>
                <a:gridCol w="1982026">
                  <a:extLst>
                    <a:ext uri="{9D8B030D-6E8A-4147-A177-3AD203B41FA5}">
                      <a16:colId xmlns:a16="http://schemas.microsoft.com/office/drawing/2014/main" val="3854980352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r>
                        <a:rPr lang="es-ES" sz="140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“00”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“01”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“01” y “11”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“10” y “11”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64197"/>
                  </a:ext>
                </a:extLst>
              </a:tr>
              <a:tr h="935399">
                <a:tc>
                  <a:txBody>
                    <a:bodyPr/>
                    <a:lstStyle/>
                    <a:p>
                      <a:r>
                        <a:rPr lang="es-ES" sz="1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Autoemparejamiento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Envío de datos </a:t>
                      </a:r>
                    </a:p>
                    <a:p>
                      <a:r>
                        <a:rPr lang="es-ES" sz="1400" dirty="0"/>
                        <a:t>a la pasarela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Recepción de mensajes </a:t>
                      </a:r>
                    </a:p>
                    <a:p>
                      <a:r>
                        <a:rPr lang="es-ES" sz="1400" dirty="0"/>
                        <a:t>pendientes del servidor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Recepción de mensajes </a:t>
                      </a:r>
                    </a:p>
                    <a:p>
                      <a:r>
                        <a:rPr lang="es-ES" sz="1400" dirty="0"/>
                        <a:t>pendientes de la misma </a:t>
                      </a:r>
                    </a:p>
                    <a:p>
                      <a:r>
                        <a:rPr lang="es-ES" sz="1400" dirty="0"/>
                        <a:t>red de área personal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1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Aplicación .- Caso de estudio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12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657346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ser simple y rápido </a:t>
            </a:r>
            <a:r>
              <a:rPr lang="es-ES" dirty="0">
                <a:sym typeface="Wingdings" panose="05000000000000000000" pitchFamily="2" charset="2"/>
              </a:rPr>
              <a:t> Emparejamiento automático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E6D70B-EB8D-D4CC-8A66-4884F8B5F656}"/>
              </a:ext>
            </a:extLst>
          </p:cNvPr>
          <p:cNvSpPr txBox="1"/>
          <p:nvPr/>
        </p:nvSpPr>
        <p:spPr>
          <a:xfrm>
            <a:off x="1932463" y="2429630"/>
            <a:ext cx="5279074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AUTOpairing.h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AUTOpairing_t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procesa_msg_mqtt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String topic, String payload );</a:t>
            </a:r>
          </a:p>
          <a:p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procesa_msg_pan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String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uint32_t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ms_old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payload );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app_main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clienteAP.set_pan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 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clienteAP.set_deepSleep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(300); 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clienteAP.set_mqtt_msg_callback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procesa_msg_mqtt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clienteAP.set_pan_msg_callback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procesa_msg_pan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clienteAP.begin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</a:p>
          <a:p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lógica de la aplicación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struct_datos_t</a:t>
            </a: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datos = </a:t>
            </a:r>
            <a:r>
              <a:rPr lang="es-ES" sz="14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leerSensores</a:t>
            </a: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mensaje = </a:t>
            </a:r>
            <a:r>
              <a:rPr lang="es-ES" sz="14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montarMensaje</a:t>
            </a: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(datos);</a:t>
            </a:r>
          </a:p>
          <a:p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0304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Aplicación .- Caso de estudio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13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657346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ser simple y rápido </a:t>
            </a:r>
            <a:r>
              <a:rPr lang="es-ES" dirty="0">
                <a:sym typeface="Wingdings" panose="05000000000000000000" pitchFamily="2" charset="2"/>
              </a:rPr>
              <a:t> Emparejamiento automático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4939C5-E681-FC88-63D6-DB168A146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9" b="19312"/>
          <a:stretch/>
        </p:blipFill>
        <p:spPr>
          <a:xfrm rot="5400000">
            <a:off x="3028278" y="1598357"/>
            <a:ext cx="3087439" cy="47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Aplicación .- Caso de estudio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14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657346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ser simple y rápido </a:t>
            </a:r>
            <a:r>
              <a:rPr lang="es-ES" dirty="0">
                <a:sym typeface="Wingdings" panose="05000000000000000000" pitchFamily="2" charset="2"/>
              </a:rPr>
              <a:t> Emparejamiento automático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E6D70B-EB8D-D4CC-8A66-4884F8B5F656}"/>
              </a:ext>
            </a:extLst>
          </p:cNvPr>
          <p:cNvSpPr txBox="1"/>
          <p:nvPr/>
        </p:nvSpPr>
        <p:spPr>
          <a:xfrm>
            <a:off x="1932463" y="2429630"/>
            <a:ext cx="5279074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AUTOpairing.h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AUTOpairing_t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procesa_msg_mqtt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String topic, String payload );</a:t>
            </a:r>
          </a:p>
          <a:p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procesa_msg_pan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String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uint32_t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ms_old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payload );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app_main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clienteAP.set_pan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 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clienteAP.set_deepSleep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(300); 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clienteAP.set_mqtt_msg_callback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procesa_msg_mqtt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clienteAP.set_pan_msg_callback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procesa_msg_pan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clienteAP.begin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</a:p>
          <a:p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lógica de la aplicación</a:t>
            </a:r>
            <a:b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struct_datos_t</a:t>
            </a: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datos = </a:t>
            </a:r>
            <a:r>
              <a:rPr lang="es-ES" sz="14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leerSensores</a:t>
            </a: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mensaje = </a:t>
            </a:r>
            <a:r>
              <a:rPr lang="es-ES" sz="1400" b="1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montarMensaje</a:t>
            </a:r>
            <a:r>
              <a:rPr lang="es-E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(datos);</a:t>
            </a:r>
          </a:p>
          <a:p>
            <a:r>
              <a:rPr lang="es-E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clienteAP.espnow_send_check</a:t>
            </a:r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mensaje ); </a:t>
            </a:r>
          </a:p>
          <a:p>
            <a:r>
              <a:rPr lang="es-E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8214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15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7FD208-5244-B0B2-1FD5-99F096F4E284}"/>
              </a:ext>
            </a:extLst>
          </p:cNvPr>
          <p:cNvSpPr txBox="1"/>
          <p:nvPr/>
        </p:nvSpPr>
        <p:spPr>
          <a:xfrm>
            <a:off x="2279545" y="2430192"/>
            <a:ext cx="4669933" cy="33239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mainApp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Emparejamiento recuperado de la memoria NVS 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mainApp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del usuario D9:47:D1:E6:E2:E0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mainApp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 el canal 11 en 19.22 ms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recibo: ADD PASARELA PEER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recibo: LIBERANDO SEMAFORO ENVIO PAIRING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envío: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message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10001001 DATOS 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envío: PAN:2 &amp; SOLICITA MENSAJES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envío: Longitud del mensaje: 89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envío: mensaje: {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“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fw_version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“: “1.0.1”,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“Sensor0”: {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“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adc_filtered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1752,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“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adc_voltaje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655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*función envío: ESPERANDO RESULTADO ENVÍO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56CC226A-DCBB-F41C-F298-E68E0B44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77273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Rutina de recuperación de datos, envío de mensaje y solicitud de mensajes entrantes.</a:t>
            </a:r>
          </a:p>
        </p:txBody>
      </p:sp>
    </p:spTree>
    <p:extLst>
      <p:ext uri="{BB962C8B-B14F-4D97-AF65-F5344CB8AC3E}">
        <p14:creationId xmlns:p14="http://schemas.microsoft.com/office/powerpoint/2010/main" val="128438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16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F81162-787C-169C-588E-0AAEDFBB8FE6}"/>
              </a:ext>
            </a:extLst>
          </p:cNvPr>
          <p:cNvSpPr txBox="1"/>
          <p:nvPr/>
        </p:nvSpPr>
        <p:spPr>
          <a:xfrm>
            <a:off x="2320924" y="2512667"/>
            <a:ext cx="4644651" cy="2893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*PAN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Mi PAN:2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recibo: RECEPCION ESPNOW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100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recibo: Mensaje recibido PAN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recibo: LIBERANDO SEMAFORO ENVIO: PAN_DATA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*PAN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Mensaje PAN recibido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*PAN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Antigüedad mensaje (ms): 7849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*PAN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MAC: DC:54:75:9D:88:48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*PAN 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Payload: {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“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fw_version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“: “1.0.1”,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“Sensor0”: {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“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adc_filtered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1752,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“</a:t>
            </a:r>
            <a:r>
              <a:rPr lang="es-E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adc_voltaje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655</a:t>
            </a:r>
          </a:p>
          <a:p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</p:txBody>
      </p:sp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1297A8C7-532A-2C7A-6EF8-95F54D81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77273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Rutina de recepción de datos proveniente de otro dispositivo perteneciente a la misma red de área personal PAN</a:t>
            </a:r>
          </a:p>
        </p:txBody>
      </p:sp>
    </p:spTree>
    <p:extLst>
      <p:ext uri="{BB962C8B-B14F-4D97-AF65-F5344CB8AC3E}">
        <p14:creationId xmlns:p14="http://schemas.microsoft.com/office/powerpoint/2010/main" val="401425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 ESP-IDF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17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1297A8C7-532A-2C7A-6EF8-95F54D81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77273" cy="8798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Tiempos de recuperación de datos de memoria, de conexión y programa en el ESP32 (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LX6) y ESP32-C3 (RISC-V) en ESP-IDF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F8C27B7-006B-CCC8-5EC7-D8B72EB5B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98475"/>
              </p:ext>
            </p:extLst>
          </p:nvPr>
        </p:nvGraphicFramePr>
        <p:xfrm>
          <a:off x="638077" y="2380005"/>
          <a:ext cx="5828983" cy="1111543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558290">
                  <a:extLst>
                    <a:ext uri="{9D8B030D-6E8A-4147-A177-3AD203B41FA5}">
                      <a16:colId xmlns:a16="http://schemas.microsoft.com/office/drawing/2014/main" val="8976486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95724261"/>
                    </a:ext>
                  </a:extLst>
                </a:gridCol>
                <a:gridCol w="1251903">
                  <a:extLst>
                    <a:ext uri="{9D8B030D-6E8A-4147-A177-3AD203B41FA5}">
                      <a16:colId xmlns:a16="http://schemas.microsoft.com/office/drawing/2014/main" val="764468739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82714936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06689063"/>
                    </a:ext>
                  </a:extLst>
                </a:gridCol>
              </a:tblGrid>
              <a:tr h="22706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MCU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Framework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recuperar datos (ms)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conexión (ms)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programa (ms)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7747062"/>
                  </a:ext>
                </a:extLst>
              </a:tr>
              <a:tr h="425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DFRobot</a:t>
                      </a:r>
                      <a:r>
                        <a:rPr lang="en-US" sz="1100" u="none" strike="noStrike" dirty="0">
                          <a:effectLst/>
                        </a:rPr>
                        <a:t> Beetle ESP32-C3 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(RISC-V@160)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ESP-IDF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19,22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152,81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270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2645566"/>
                  </a:ext>
                </a:extLst>
              </a:tr>
              <a:tr h="22706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ESP32 </a:t>
                      </a:r>
                      <a:r>
                        <a:rPr lang="es-ES" sz="1100" u="none" strike="noStrike" dirty="0" err="1">
                          <a:effectLst/>
                        </a:rPr>
                        <a:t>DevKit</a:t>
                      </a:r>
                      <a:endParaRPr lang="es-ES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(</a:t>
                      </a:r>
                      <a:r>
                        <a:rPr lang="es-ES" sz="1100" u="none" strike="noStrike" dirty="0" err="1">
                          <a:effectLst/>
                        </a:rPr>
                        <a:t>Tensilica</a:t>
                      </a:r>
                      <a:r>
                        <a:rPr lang="es-ES" sz="1100" u="none" strike="noStrike" dirty="0">
                          <a:effectLst/>
                        </a:rPr>
                        <a:t> XL6@240)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ESP-IDF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19,52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110,15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930213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319DF0A-4443-CA2B-66FD-39F87333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63809"/>
              </p:ext>
            </p:extLst>
          </p:nvPr>
        </p:nvGraphicFramePr>
        <p:xfrm>
          <a:off x="628650" y="4793326"/>
          <a:ext cx="5878195" cy="102870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558290">
                  <a:extLst>
                    <a:ext uri="{9D8B030D-6E8A-4147-A177-3AD203B41FA5}">
                      <a16:colId xmlns:a16="http://schemas.microsoft.com/office/drawing/2014/main" val="257533515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43529130"/>
                    </a:ext>
                  </a:extLst>
                </a:gridCol>
                <a:gridCol w="1301115">
                  <a:extLst>
                    <a:ext uri="{9D8B030D-6E8A-4147-A177-3AD203B41FA5}">
                      <a16:colId xmlns:a16="http://schemas.microsoft.com/office/drawing/2014/main" val="3407451517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96315906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398444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MCU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Framework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emparejamiento (ms)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conexión (ms)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programa (ms)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039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DFRobot</a:t>
                      </a:r>
                      <a:r>
                        <a:rPr lang="en-US" sz="1100" u="none" strike="noStrike" dirty="0">
                          <a:effectLst/>
                        </a:rPr>
                        <a:t> Beetle ESP32-C3 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(RISC-V@160)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ESP-IDF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19,22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22,52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35,81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778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ESP32 </a:t>
                      </a:r>
                      <a:r>
                        <a:rPr lang="es-ES" sz="1100" u="none" strike="noStrike" dirty="0" err="1">
                          <a:effectLst/>
                        </a:rPr>
                        <a:t>DevKit</a:t>
                      </a:r>
                      <a:endParaRPr lang="es-ES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(</a:t>
                      </a:r>
                      <a:r>
                        <a:rPr lang="es-ES" sz="1100" u="none" strike="noStrike" dirty="0" err="1">
                          <a:effectLst/>
                        </a:rPr>
                        <a:t>Tensilica</a:t>
                      </a:r>
                      <a:r>
                        <a:rPr lang="es-ES" sz="1100" u="none" strike="noStrike" dirty="0">
                          <a:effectLst/>
                        </a:rPr>
                        <a:t> XL6@240)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ESP-IDF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19,52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13,5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36,84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659424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A552D6B-EB92-0B1C-7AF1-9ED9D32D2644}"/>
              </a:ext>
            </a:extLst>
          </p:cNvPr>
          <p:cNvSpPr txBox="1"/>
          <p:nvPr/>
        </p:nvSpPr>
        <p:spPr>
          <a:xfrm>
            <a:off x="6531135" y="2329873"/>
            <a:ext cx="192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de tiempo </a:t>
            </a:r>
          </a:p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grande vs Arduino</a:t>
            </a:r>
          </a:p>
        </p:txBody>
      </p:sp>
      <p:sp>
        <p:nvSpPr>
          <p:cNvPr id="9" name="Flecha: a la derecha con bandas 8">
            <a:extLst>
              <a:ext uri="{FF2B5EF4-FFF2-40B4-BE49-F238E27FC236}">
                <a16:creationId xmlns:a16="http://schemas.microsoft.com/office/drawing/2014/main" id="{AF58B579-8564-A3EF-39DE-4DC942F47ED9}"/>
              </a:ext>
            </a:extLst>
          </p:cNvPr>
          <p:cNvSpPr/>
          <p:nvPr/>
        </p:nvSpPr>
        <p:spPr>
          <a:xfrm rot="5400000">
            <a:off x="973393" y="3691656"/>
            <a:ext cx="1042220" cy="978410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5C27F2-8097-CF78-B5E2-2D2ECE372D78}"/>
              </a:ext>
            </a:extLst>
          </p:cNvPr>
          <p:cNvSpPr txBox="1"/>
          <p:nvPr/>
        </p:nvSpPr>
        <p:spPr>
          <a:xfrm>
            <a:off x="6506845" y="2914926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/>
              <a:t>Configuración SDK </a:t>
            </a:r>
          </a:p>
          <a:p>
            <a:pPr algn="just"/>
            <a:r>
              <a:rPr lang="es-ES" dirty="0"/>
              <a:t>Arduino optimizada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AA778C-8815-F25D-4722-F745B772BC3F}"/>
              </a:ext>
            </a:extLst>
          </p:cNvPr>
          <p:cNvSpPr txBox="1"/>
          <p:nvPr/>
        </p:nvSpPr>
        <p:spPr>
          <a:xfrm>
            <a:off x="2241124" y="3522218"/>
            <a:ext cx="6137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/>
              <a:t>Configurar SDK ESP-IDF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Bajar niveles depuración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Aumentar resolución cambios de contexto de FreeRTOS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Otras configuraciones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5539AF-07A1-913A-3647-E8E2AF273F80}"/>
              </a:ext>
            </a:extLst>
          </p:cNvPr>
          <p:cNvSpPr txBox="1"/>
          <p:nvPr/>
        </p:nvSpPr>
        <p:spPr>
          <a:xfrm>
            <a:off x="6531135" y="4789408"/>
            <a:ext cx="204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 de tiempos en un 85% </a:t>
            </a:r>
          </a:p>
        </p:txBody>
      </p:sp>
    </p:spTree>
    <p:extLst>
      <p:ext uri="{BB962C8B-B14F-4D97-AF65-F5344CB8AC3E}">
        <p14:creationId xmlns:p14="http://schemas.microsoft.com/office/powerpoint/2010/main" val="186950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813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Comparativa del tamaño de binarios compilados con mismos programas, sin optimizar y optimizado SDK de ESP-IDF y Arduino</a:t>
            </a: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18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03F9F7C-9A1D-7491-7159-2AFB7BACB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27898"/>
              </p:ext>
            </p:extLst>
          </p:nvPr>
        </p:nvGraphicFramePr>
        <p:xfrm>
          <a:off x="810755" y="3091691"/>
          <a:ext cx="2394358" cy="1728343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444769">
                  <a:extLst>
                    <a:ext uri="{9D8B030D-6E8A-4147-A177-3AD203B41FA5}">
                      <a16:colId xmlns:a16="http://schemas.microsoft.com/office/drawing/2014/main" val="1324606662"/>
                    </a:ext>
                  </a:extLst>
                </a:gridCol>
                <a:gridCol w="949589">
                  <a:extLst>
                    <a:ext uri="{9D8B030D-6E8A-4147-A177-3AD203B41FA5}">
                      <a16:colId xmlns:a16="http://schemas.microsoft.com/office/drawing/2014/main" val="22808710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Framework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Tamaño binario (kB)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9226653"/>
                  </a:ext>
                </a:extLst>
              </a:tr>
              <a:tr h="42532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Arduino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708,55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460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ESP-IDF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(sin optimizar)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1012,156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6055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ESP-IDF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(optimizado)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629,855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546329"/>
                  </a:ext>
                </a:extLst>
              </a:tr>
            </a:tbl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A62F97-1A1F-76E8-D859-9A9FDCA40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484414"/>
              </p:ext>
            </p:extLst>
          </p:nvPr>
        </p:nvGraphicFramePr>
        <p:xfrm>
          <a:off x="3768865" y="2587121"/>
          <a:ext cx="4564380" cy="273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0A9B3A1-02C7-5A75-E273-93ED606D21D3}"/>
              </a:ext>
            </a:extLst>
          </p:cNvPr>
          <p:cNvSpPr txBox="1"/>
          <p:nvPr/>
        </p:nvSpPr>
        <p:spPr>
          <a:xfrm>
            <a:off x="628650" y="5324606"/>
            <a:ext cx="8287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 del 60,9% entre la versión optimizada y sin optimizar de ESP-IDF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 del 12,5% entre la versión optimizada de ESP-IDF y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Binario más liviano </a:t>
            </a:r>
            <a:r>
              <a:rPr lang="es-ES" dirty="0">
                <a:sym typeface="Wingdings" panose="05000000000000000000" pitchFamily="2" charset="2"/>
              </a:rPr>
              <a:t> más eficiente en términos de memoria y velocidad de acceso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51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6BA9BE-90A1-FD40-89D8-EEDA1788CE87}"/>
              </a:ext>
            </a:extLst>
          </p:cNvPr>
          <p:cNvSpPr txBox="1"/>
          <p:nvPr/>
        </p:nvSpPr>
        <p:spPr>
          <a:xfrm>
            <a:off x="633484" y="1342077"/>
            <a:ext cx="5069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rgbClr val="004479"/>
                </a:solidFill>
                <a:latin typeface="Malacitana" pitchFamily="2" charset="77"/>
              </a:rPr>
              <a:t>Índice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B1D8CF-F5DF-CD45-8F53-827ECFF6FF39}"/>
              </a:ext>
            </a:extLst>
          </p:cNvPr>
          <p:cNvSpPr txBox="1"/>
          <p:nvPr/>
        </p:nvSpPr>
        <p:spPr>
          <a:xfrm>
            <a:off x="633484" y="1831991"/>
            <a:ext cx="6075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Introducción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Estado del arte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Diseño de la infraestructura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Plataforma hardware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Diseño e implementación de los protocolos de comunicación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Aplicación – Caso de estudio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Resultados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Comparativas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Conclusiones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Líneas futuras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CA0BBCC-7AB9-7223-F7B3-40CA5071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</a:t>
            </a:fld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9AC6A3-3E8B-93BF-E5E3-00FE9B1A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76" y="3597330"/>
            <a:ext cx="2355717" cy="2747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6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 – ESP-IDF vs Arduino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8892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Comparativa de tiempos y consumo energético entre ESP32 (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LX6) y ESP32-C3 (RISC-V)</a:t>
            </a: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19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4F3330D-3846-B18A-5FD6-D4D89433D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03353"/>
              </p:ext>
            </p:extLst>
          </p:nvPr>
        </p:nvGraphicFramePr>
        <p:xfrm>
          <a:off x="732377" y="2289430"/>
          <a:ext cx="7782973" cy="2801715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554264">
                  <a:extLst>
                    <a:ext uri="{9D8B030D-6E8A-4147-A177-3AD203B41FA5}">
                      <a16:colId xmlns:a16="http://schemas.microsoft.com/office/drawing/2014/main" val="779605815"/>
                    </a:ext>
                  </a:extLst>
                </a:gridCol>
                <a:gridCol w="885990">
                  <a:extLst>
                    <a:ext uri="{9D8B030D-6E8A-4147-A177-3AD203B41FA5}">
                      <a16:colId xmlns:a16="http://schemas.microsoft.com/office/drawing/2014/main" val="1654849363"/>
                    </a:ext>
                  </a:extLst>
                </a:gridCol>
                <a:gridCol w="1247877">
                  <a:extLst>
                    <a:ext uri="{9D8B030D-6E8A-4147-A177-3AD203B41FA5}">
                      <a16:colId xmlns:a16="http://schemas.microsoft.com/office/drawing/2014/main" val="3859898729"/>
                    </a:ext>
                  </a:extLst>
                </a:gridCol>
                <a:gridCol w="855764">
                  <a:extLst>
                    <a:ext uri="{9D8B030D-6E8A-4147-A177-3AD203B41FA5}">
                      <a16:colId xmlns:a16="http://schemas.microsoft.com/office/drawing/2014/main" val="264078666"/>
                    </a:ext>
                  </a:extLst>
                </a:gridCol>
                <a:gridCol w="895452">
                  <a:extLst>
                    <a:ext uri="{9D8B030D-6E8A-4147-A177-3AD203B41FA5}">
                      <a16:colId xmlns:a16="http://schemas.microsoft.com/office/drawing/2014/main" val="2315202894"/>
                    </a:ext>
                  </a:extLst>
                </a:gridCol>
                <a:gridCol w="820839">
                  <a:extLst>
                    <a:ext uri="{9D8B030D-6E8A-4147-A177-3AD203B41FA5}">
                      <a16:colId xmlns:a16="http://schemas.microsoft.com/office/drawing/2014/main" val="364128637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17186871"/>
                    </a:ext>
                  </a:extLst>
                </a:gridCol>
                <a:gridCol w="794277">
                  <a:extLst>
                    <a:ext uri="{9D8B030D-6E8A-4147-A177-3AD203B41FA5}">
                      <a16:colId xmlns:a16="http://schemas.microsoft.com/office/drawing/2014/main" val="1697409402"/>
                    </a:ext>
                  </a:extLst>
                </a:gridCol>
              </a:tblGrid>
              <a:tr h="39389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MCU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Framework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recuperar datos (ms)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conexión (ms)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Tiempo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programa (ms)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Consumo 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(mA)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Potencia </a:t>
                      </a: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(</a:t>
                      </a:r>
                      <a:r>
                        <a:rPr lang="es-ES" sz="1400" u="none" strike="noStrike" dirty="0" err="1">
                          <a:effectLst/>
                        </a:rPr>
                        <a:t>mW</a:t>
                      </a:r>
                      <a:r>
                        <a:rPr lang="es-ES" sz="1400" u="none" strike="noStrike" dirty="0">
                          <a:effectLst/>
                        </a:rPr>
                        <a:t>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Eficiencia (</a:t>
                      </a:r>
                      <a:r>
                        <a:rPr lang="es-ES" sz="1400" u="none" strike="noStrike" dirty="0" err="1">
                          <a:effectLst/>
                        </a:rPr>
                        <a:t>mWh</a:t>
                      </a:r>
                      <a:r>
                        <a:rPr lang="es-ES" sz="1400" u="none" strike="noStrike" dirty="0">
                          <a:effectLst/>
                        </a:rPr>
                        <a:t>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extLst>
                  <a:ext uri="{0D108BD9-81ED-4DB2-BD59-A6C34878D82A}">
                    <a16:rowId xmlns:a16="http://schemas.microsoft.com/office/drawing/2014/main" val="3540922178"/>
                  </a:ext>
                </a:extLst>
              </a:tr>
              <a:tr h="393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DFRobot</a:t>
                      </a:r>
                      <a:r>
                        <a:rPr lang="en-US" sz="1400" u="none" strike="noStrike" dirty="0">
                          <a:effectLst/>
                        </a:rPr>
                        <a:t> Beetle ESP32-C3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(RISC-V@160)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Arduino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23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47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91,7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385,14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0,0024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extLst>
                  <a:ext uri="{0D108BD9-81ED-4DB2-BD59-A6C34878D82A}">
                    <a16:rowId xmlns:a16="http://schemas.microsoft.com/office/drawing/2014/main" val="2655678544"/>
                  </a:ext>
                </a:extLst>
              </a:tr>
              <a:tr h="3938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ESP32 </a:t>
                      </a:r>
                      <a:r>
                        <a:rPr lang="es-ES" sz="1400" u="none" strike="noStrike" dirty="0" err="1">
                          <a:effectLst/>
                        </a:rPr>
                        <a:t>DevKit</a:t>
                      </a:r>
                      <a:endParaRPr lang="es-ES" sz="1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(</a:t>
                      </a:r>
                      <a:r>
                        <a:rPr lang="es-ES" sz="1400" u="none" strike="noStrike" dirty="0" err="1">
                          <a:effectLst/>
                        </a:rPr>
                        <a:t>Tensilica</a:t>
                      </a:r>
                      <a:r>
                        <a:rPr lang="es-ES" sz="1400" u="none" strike="noStrike" dirty="0">
                          <a:effectLst/>
                        </a:rPr>
                        <a:t> XL6@240)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Arduino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44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116,59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1049,31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0,0078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extLst>
                  <a:ext uri="{0D108BD9-81ED-4DB2-BD59-A6C34878D82A}">
                    <a16:rowId xmlns:a16="http://schemas.microsoft.com/office/drawing/2014/main" val="175314236"/>
                  </a:ext>
                </a:extLst>
              </a:tr>
              <a:tr h="393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DFRobot</a:t>
                      </a:r>
                      <a:r>
                        <a:rPr lang="en-US" sz="1400" u="none" strike="noStrike" dirty="0">
                          <a:effectLst/>
                        </a:rPr>
                        <a:t> Beetle ESP32-C3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(RISC-V@160)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ESP-IDF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19,22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22,52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35,81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80,1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336,42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0,0017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extLst>
                  <a:ext uri="{0D108BD9-81ED-4DB2-BD59-A6C34878D82A}">
                    <a16:rowId xmlns:a16="http://schemas.microsoft.com/office/drawing/2014/main" val="4069565162"/>
                  </a:ext>
                </a:extLst>
              </a:tr>
              <a:tr h="3938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ESP32 </a:t>
                      </a:r>
                      <a:r>
                        <a:rPr lang="es-ES" sz="1400" u="none" strike="noStrike" dirty="0" err="1">
                          <a:effectLst/>
                        </a:rPr>
                        <a:t>DevKit</a:t>
                      </a:r>
                      <a:endParaRPr lang="es-ES" sz="1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(</a:t>
                      </a:r>
                      <a:r>
                        <a:rPr lang="es-ES" sz="1400" u="none" strike="noStrike" dirty="0" err="1">
                          <a:effectLst/>
                        </a:rPr>
                        <a:t>Tensilica</a:t>
                      </a:r>
                      <a:r>
                        <a:rPr lang="es-ES" sz="1400" u="none" strike="noStrike" dirty="0">
                          <a:effectLst/>
                        </a:rPr>
                        <a:t> XL6@240)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ESP-IDF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19,52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13,5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36,84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110,2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991,8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0,0053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7" marR="5607" marT="5607" marB="0" anchor="ctr"/>
                </a:tc>
                <a:extLst>
                  <a:ext uri="{0D108BD9-81ED-4DB2-BD59-A6C34878D82A}">
                    <a16:rowId xmlns:a16="http://schemas.microsoft.com/office/drawing/2014/main" val="321748083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3D6C641-7408-D0B1-FA5C-33CA4552E68A}"/>
              </a:ext>
            </a:extLst>
          </p:cNvPr>
          <p:cNvSpPr txBox="1"/>
          <p:nvPr/>
        </p:nvSpPr>
        <p:spPr>
          <a:xfrm>
            <a:off x="628650" y="532460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Tiempos en ESP-IDF ligeramente mejores que en Arduino optimizando el fichero de configuración del kit de desarrollo (SDK)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Consumos y eficiencia mejores en ESP-IDF que en Arduino</a:t>
            </a:r>
          </a:p>
        </p:txBody>
      </p:sp>
    </p:spTree>
    <p:extLst>
      <p:ext uri="{BB962C8B-B14F-4D97-AF65-F5344CB8AC3E}">
        <p14:creationId xmlns:p14="http://schemas.microsoft.com/office/powerpoint/2010/main" val="367705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71AED7E9-0005-B2BC-C56A-A0D6546A59E3}"/>
              </a:ext>
            </a:extLst>
          </p:cNvPr>
          <p:cNvSpPr/>
          <p:nvPr/>
        </p:nvSpPr>
        <p:spPr>
          <a:xfrm>
            <a:off x="2434768" y="2717832"/>
            <a:ext cx="2324498" cy="2250094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94D4C2E-F4A6-CF05-41CE-FF409A8AC81E}"/>
              </a:ext>
            </a:extLst>
          </p:cNvPr>
          <p:cNvSpPr/>
          <p:nvPr/>
        </p:nvSpPr>
        <p:spPr>
          <a:xfrm>
            <a:off x="4930418" y="2710618"/>
            <a:ext cx="2324498" cy="225009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605BE8B-3A30-5D7E-1182-FD8C22BCF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905969"/>
              </p:ext>
            </p:extLst>
          </p:nvPr>
        </p:nvGraphicFramePr>
        <p:xfrm>
          <a:off x="1717932" y="2233777"/>
          <a:ext cx="5708136" cy="343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20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6F94CBFF-4B70-B846-3CEB-DCC7D84F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Comparativa I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C67DEAE8-CFA1-AD5D-78AF-73FAA4A1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97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Diferencia de tiempos de programa entre ESP32-C3 (RISC-V) y  ESP32 (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LX6) en Arduino y ESP-IDF</a:t>
            </a: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AA2B74-81A1-37CC-4340-1C0A3251F056}"/>
              </a:ext>
            </a:extLst>
          </p:cNvPr>
          <p:cNvSpPr/>
          <p:nvPr/>
        </p:nvSpPr>
        <p:spPr>
          <a:xfrm>
            <a:off x="3142967" y="2717832"/>
            <a:ext cx="714658" cy="711167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D460D2D-5AF9-7315-0BE4-1521298FF338}"/>
              </a:ext>
            </a:extLst>
          </p:cNvPr>
          <p:cNvSpPr/>
          <p:nvPr/>
        </p:nvSpPr>
        <p:spPr>
          <a:xfrm>
            <a:off x="5735338" y="2717833"/>
            <a:ext cx="714658" cy="711167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0B10D2-87C2-EBCD-9044-572DFB6B5DDC}"/>
              </a:ext>
            </a:extLst>
          </p:cNvPr>
          <p:cNvSpPr txBox="1"/>
          <p:nvPr/>
        </p:nvSpPr>
        <p:spPr>
          <a:xfrm>
            <a:off x="801278" y="5509302"/>
            <a:ext cx="667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Operaciones más rápidas en ESP-IDF que en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ESP-IDF ESP32-C3 ha mostrado más rapidez en las operaciones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Reduce costo energético y aumenta la rapidez del programa </a:t>
            </a:r>
          </a:p>
        </p:txBody>
      </p:sp>
    </p:spTree>
    <p:extLst>
      <p:ext uri="{BB962C8B-B14F-4D97-AF65-F5344CB8AC3E}">
        <p14:creationId xmlns:p14="http://schemas.microsoft.com/office/powerpoint/2010/main" val="23718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04D116-B1AC-6170-A5AB-0B286649B011}"/>
              </a:ext>
            </a:extLst>
          </p:cNvPr>
          <p:cNvSpPr/>
          <p:nvPr/>
        </p:nvSpPr>
        <p:spPr>
          <a:xfrm>
            <a:off x="2434768" y="2717832"/>
            <a:ext cx="2324498" cy="2250094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66715E-D8FB-ECC0-B3C0-7C986DC260E5}"/>
              </a:ext>
            </a:extLst>
          </p:cNvPr>
          <p:cNvSpPr/>
          <p:nvPr/>
        </p:nvSpPr>
        <p:spPr>
          <a:xfrm>
            <a:off x="4930418" y="2710618"/>
            <a:ext cx="2324498" cy="225009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AD9EA67-404E-59D7-14D4-061C03EEC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484120"/>
              </p:ext>
            </p:extLst>
          </p:nvPr>
        </p:nvGraphicFramePr>
        <p:xfrm>
          <a:off x="1717932" y="2243008"/>
          <a:ext cx="5708136" cy="3432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21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6F94CBFF-4B70-B846-3CEB-DCC7D84F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Comparativa II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EC4B8A8E-8ED2-B9A0-8D2E-066590C7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12859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Diferencia de consumo eléctrico entre ESP32-C3 (RISC-V) y ESP32 (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LX6) en Arduino y ESP-IDF</a:t>
            </a: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3139C42-0372-1CC8-AB2A-3B46B16AD85E}"/>
              </a:ext>
            </a:extLst>
          </p:cNvPr>
          <p:cNvSpPr/>
          <p:nvPr/>
        </p:nvSpPr>
        <p:spPr>
          <a:xfrm>
            <a:off x="3142967" y="2717832"/>
            <a:ext cx="714658" cy="711167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9A57C9C-1098-B0B4-3F05-98CF239C60B9}"/>
              </a:ext>
            </a:extLst>
          </p:cNvPr>
          <p:cNvSpPr/>
          <p:nvPr/>
        </p:nvSpPr>
        <p:spPr>
          <a:xfrm>
            <a:off x="5735338" y="2717833"/>
            <a:ext cx="714658" cy="711167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62237E-80CB-9FDD-0B05-F13A45671CD9}"/>
              </a:ext>
            </a:extLst>
          </p:cNvPr>
          <p:cNvSpPr txBox="1"/>
          <p:nvPr/>
        </p:nvSpPr>
        <p:spPr>
          <a:xfrm>
            <a:off x="801278" y="5509302"/>
            <a:ext cx="7345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Consumo reducido entre plataformas para ambos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ESP-IDF ESP32-C3 ha mostrado menos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sueño profundo, ESP32 consume 11.2mA frente a 0.6mA del ESP32-C3</a:t>
            </a:r>
          </a:p>
        </p:txBody>
      </p:sp>
    </p:spTree>
    <p:extLst>
      <p:ext uri="{BB962C8B-B14F-4D97-AF65-F5344CB8AC3E}">
        <p14:creationId xmlns:p14="http://schemas.microsoft.com/office/powerpoint/2010/main" val="41007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9289F4F-AC18-2DB6-AA53-14E7F4E20EDD}"/>
              </a:ext>
            </a:extLst>
          </p:cNvPr>
          <p:cNvSpPr/>
          <p:nvPr/>
        </p:nvSpPr>
        <p:spPr>
          <a:xfrm>
            <a:off x="2434768" y="2717832"/>
            <a:ext cx="2324498" cy="2250094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376D9-23E4-9377-28C6-FBDF57CD5323}"/>
              </a:ext>
            </a:extLst>
          </p:cNvPr>
          <p:cNvSpPr/>
          <p:nvPr/>
        </p:nvSpPr>
        <p:spPr>
          <a:xfrm>
            <a:off x="4930418" y="2710618"/>
            <a:ext cx="2324498" cy="225009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DCBEF29-5AA3-8A4A-5BD0-20956DA41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610045"/>
              </p:ext>
            </p:extLst>
          </p:nvPr>
        </p:nvGraphicFramePr>
        <p:xfrm>
          <a:off x="1717932" y="2226626"/>
          <a:ext cx="5708136" cy="3432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22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6F94CBFF-4B70-B846-3CEB-DCC7D84F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Comparativa III</a:t>
            </a:r>
          </a:p>
        </p:txBody>
      </p:sp>
      <p:sp>
        <p:nvSpPr>
          <p:cNvPr id="2" name="Marcador de contenido 4">
            <a:extLst>
              <a:ext uri="{FF2B5EF4-FFF2-40B4-BE49-F238E27FC236}">
                <a16:creationId xmlns:a16="http://schemas.microsoft.com/office/drawing/2014/main" id="{202275FE-B954-3C8C-46CE-B06FB12F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1002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Diferencia de eficiencia en el consumo entre ESP32-C3 (RISC-V) y ESP32 (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LX6) en Arduino y ESP-IDF</a:t>
            </a: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4D0DD8-3F95-BF46-7787-C00254F163DC}"/>
              </a:ext>
            </a:extLst>
          </p:cNvPr>
          <p:cNvSpPr/>
          <p:nvPr/>
        </p:nvSpPr>
        <p:spPr>
          <a:xfrm>
            <a:off x="3142967" y="2717832"/>
            <a:ext cx="714658" cy="711167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FC2FE2-42CE-AB85-C735-1E410C800803}"/>
              </a:ext>
            </a:extLst>
          </p:cNvPr>
          <p:cNvSpPr/>
          <p:nvPr/>
        </p:nvSpPr>
        <p:spPr>
          <a:xfrm>
            <a:off x="5735338" y="2717833"/>
            <a:ext cx="714658" cy="711167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940AA2-9E90-CCAF-F844-2CFE0C44A73B}"/>
              </a:ext>
            </a:extLst>
          </p:cNvPr>
          <p:cNvSpPr txBox="1"/>
          <p:nvPr/>
        </p:nvSpPr>
        <p:spPr>
          <a:xfrm>
            <a:off x="801278" y="5509302"/>
            <a:ext cx="802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Respuesta más rápida y menos consumo </a:t>
            </a:r>
            <a:r>
              <a:rPr lang="es-ES" dirty="0">
                <a:sym typeface="Wingdings" panose="05000000000000000000" pitchFamily="2" charset="2"/>
              </a:rPr>
              <a:t> Mayor eficiencia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ESP32-C3 con ESP-IDF tiene mejor eficiencia que en Arduino (ni hablar de ESP32)</a:t>
            </a:r>
          </a:p>
        </p:txBody>
      </p:sp>
    </p:spTree>
    <p:extLst>
      <p:ext uri="{BB962C8B-B14F-4D97-AF65-F5344CB8AC3E}">
        <p14:creationId xmlns:p14="http://schemas.microsoft.com/office/powerpoint/2010/main" val="327987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8E8E217-9932-4692-0449-C344C76A4A44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125307" y="5299767"/>
            <a:ext cx="620421" cy="3221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EB2684F-B25F-2307-70B2-AE9B4C205CD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003684" y="4307840"/>
            <a:ext cx="167962" cy="9800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0BDA44A-0072-6AB7-9309-D86342A5FC7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996965" y="3193783"/>
            <a:ext cx="174681" cy="682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73150F3-630B-662F-DAE1-86679667E8A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5307" y="1967911"/>
            <a:ext cx="606288" cy="38666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419C90F-C3C1-5DE5-574B-8A82EC053890}"/>
              </a:ext>
            </a:extLst>
          </p:cNvPr>
          <p:cNvSpPr/>
          <p:nvPr/>
        </p:nvSpPr>
        <p:spPr>
          <a:xfrm>
            <a:off x="3731595" y="1631384"/>
            <a:ext cx="4282750" cy="676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Infraestructura intuitiva y rápida</a:t>
            </a:r>
          </a:p>
        </p:txBody>
      </p:sp>
      <p:sp>
        <p:nvSpPr>
          <p:cNvPr id="7" name="Círculo parcial 6">
            <a:extLst>
              <a:ext uri="{FF2B5EF4-FFF2-40B4-BE49-F238E27FC236}">
                <a16:creationId xmlns:a16="http://schemas.microsoft.com/office/drawing/2014/main" id="{60B22A29-3C86-70BB-276C-DB8D23CBFA27}"/>
              </a:ext>
            </a:extLst>
          </p:cNvPr>
          <p:cNvSpPr>
            <a:spLocks noChangeAspect="1"/>
          </p:cNvSpPr>
          <p:nvPr/>
        </p:nvSpPr>
        <p:spPr>
          <a:xfrm flipH="1">
            <a:off x="912840" y="2222104"/>
            <a:ext cx="3192818" cy="3196626"/>
          </a:xfrm>
          <a:prstGeom prst="pi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23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6F94CBFF-4B70-B846-3CEB-DCC7D84F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96FCD3-CF45-7F2C-BAE7-2FF2EC94C183}"/>
              </a:ext>
            </a:extLst>
          </p:cNvPr>
          <p:cNvSpPr/>
          <p:nvPr/>
        </p:nvSpPr>
        <p:spPr>
          <a:xfrm>
            <a:off x="562991" y="1866507"/>
            <a:ext cx="2548183" cy="385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3F527B-EB8B-0529-4656-6DBF9BBC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6852" y="2139884"/>
            <a:ext cx="3010773" cy="301077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4BCA6DB2-C803-9EB2-0B7B-30007585CCD2}"/>
              </a:ext>
            </a:extLst>
          </p:cNvPr>
          <p:cNvSpPr/>
          <p:nvPr/>
        </p:nvSpPr>
        <p:spPr>
          <a:xfrm>
            <a:off x="3731595" y="1628106"/>
            <a:ext cx="688463" cy="679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0" name="Rectángulo 15">
            <a:extLst>
              <a:ext uri="{FF2B5EF4-FFF2-40B4-BE49-F238E27FC236}">
                <a16:creationId xmlns:a16="http://schemas.microsoft.com/office/drawing/2014/main" id="{7045A8B2-2F9C-F4FB-EC4C-51B261EEEC5E}"/>
              </a:ext>
            </a:extLst>
          </p:cNvPr>
          <p:cNvSpPr/>
          <p:nvPr/>
        </p:nvSpPr>
        <p:spPr>
          <a:xfrm>
            <a:off x="4171646" y="4069320"/>
            <a:ext cx="4282750" cy="676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Aprendizaje del </a:t>
            </a:r>
          </a:p>
          <a:p>
            <a:pPr algn="r"/>
            <a:r>
              <a:rPr lang="es-ES" dirty="0"/>
              <a:t>entorno de desarrollo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122EB9D-52AE-16B4-88F3-67B9DDB7F028}"/>
              </a:ext>
            </a:extLst>
          </p:cNvPr>
          <p:cNvSpPr/>
          <p:nvPr/>
        </p:nvSpPr>
        <p:spPr>
          <a:xfrm>
            <a:off x="4171646" y="4066042"/>
            <a:ext cx="688463" cy="679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2" name="Rectángulo 15">
            <a:extLst>
              <a:ext uri="{FF2B5EF4-FFF2-40B4-BE49-F238E27FC236}">
                <a16:creationId xmlns:a16="http://schemas.microsoft.com/office/drawing/2014/main" id="{E888B664-2A15-6D78-205F-9AC667D9D596}"/>
              </a:ext>
            </a:extLst>
          </p:cNvPr>
          <p:cNvSpPr/>
          <p:nvPr/>
        </p:nvSpPr>
        <p:spPr>
          <a:xfrm>
            <a:off x="4171646" y="2857256"/>
            <a:ext cx="4282750" cy="676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Código desarrollado portable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5D72C44-4BD2-7B66-19B3-C8900B5E64E5}"/>
              </a:ext>
            </a:extLst>
          </p:cNvPr>
          <p:cNvSpPr/>
          <p:nvPr/>
        </p:nvSpPr>
        <p:spPr>
          <a:xfrm>
            <a:off x="4171646" y="2853978"/>
            <a:ext cx="688463" cy="679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4" name="Rectángulo 15">
            <a:extLst>
              <a:ext uri="{FF2B5EF4-FFF2-40B4-BE49-F238E27FC236}">
                <a16:creationId xmlns:a16="http://schemas.microsoft.com/office/drawing/2014/main" id="{A9A060B1-F780-8413-AB66-9E8392789201}"/>
              </a:ext>
            </a:extLst>
          </p:cNvPr>
          <p:cNvSpPr/>
          <p:nvPr/>
        </p:nvSpPr>
        <p:spPr>
          <a:xfrm>
            <a:off x="3745728" y="5285392"/>
            <a:ext cx="4282750" cy="676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/>
              <a:t>Infraestructura eficiente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B2746FB-BF92-C21B-D71F-46B69D3F7512}"/>
              </a:ext>
            </a:extLst>
          </p:cNvPr>
          <p:cNvSpPr/>
          <p:nvPr/>
        </p:nvSpPr>
        <p:spPr>
          <a:xfrm>
            <a:off x="3745728" y="5282114"/>
            <a:ext cx="688463" cy="679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813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Continuar estudiando la microarquitectura RISC-V y sus posibles aplicaciones en algoritmos de fusión sensorial e inteligencia colectiva utilizando la infraestructura desarrollada en este trabajo</a:t>
            </a:r>
          </a:p>
          <a:p>
            <a:pPr algn="just"/>
            <a:r>
              <a:rPr lang="es-ES" dirty="0"/>
              <a:t>Ampliar el tamaño de los mensajes enviados por ESP-NOW para superar 250bytes</a:t>
            </a:r>
          </a:p>
          <a:p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24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99D664-5143-9170-E629-1776D4F3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50" y="4336330"/>
            <a:ext cx="1577900" cy="18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8276"/>
            <a:ext cx="7886700" cy="15541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Paradigmas de programación cada vez más sofisticados</a:t>
            </a:r>
          </a:p>
          <a:p>
            <a:pPr algn="just"/>
            <a:r>
              <a:rPr lang="es-ES" dirty="0"/>
              <a:t>Fuerte dependencia del humano hacia la tecnología</a:t>
            </a:r>
          </a:p>
          <a:p>
            <a:pPr algn="just"/>
            <a:r>
              <a:rPr lang="es-ES" dirty="0"/>
              <a:t>La comunicación como una de las herramientas más importantes en el desarrollo tecnológico, hacia la industria 5.0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53A56D31-0749-598B-C376-47540ED9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75965"/>
              </p:ext>
            </p:extLst>
          </p:nvPr>
        </p:nvGraphicFramePr>
        <p:xfrm>
          <a:off x="2045617" y="3163077"/>
          <a:ext cx="5288244" cy="278052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44122">
                  <a:extLst>
                    <a:ext uri="{9D8B030D-6E8A-4147-A177-3AD203B41FA5}">
                      <a16:colId xmlns:a16="http://schemas.microsoft.com/office/drawing/2014/main" val="1464319049"/>
                    </a:ext>
                  </a:extLst>
                </a:gridCol>
                <a:gridCol w="2644122">
                  <a:extLst>
                    <a:ext uri="{9D8B030D-6E8A-4147-A177-3AD203B41FA5}">
                      <a16:colId xmlns:a16="http://schemas.microsoft.com/office/drawing/2014/main" val="1995964681"/>
                    </a:ext>
                  </a:extLst>
                </a:gridCol>
              </a:tblGrid>
              <a:tr h="317078">
                <a:tc>
                  <a:txBody>
                    <a:bodyPr/>
                    <a:lstStyle/>
                    <a:p>
                      <a:r>
                        <a:rPr lang="es-ES" sz="1400" dirty="0"/>
                        <a:t>Industria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Industria 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8438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sz="1400" dirty="0"/>
                        <a:t>Centrado en conectar máquinas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Centrado en ofrecer experiencia al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38005"/>
                  </a:ext>
                </a:extLst>
              </a:tr>
              <a:tr h="317078">
                <a:tc>
                  <a:txBody>
                    <a:bodyPr/>
                    <a:lstStyle/>
                    <a:p>
                      <a:r>
                        <a:rPr lang="es-ES" sz="1400" dirty="0"/>
                        <a:t>Personalización masiva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Hiperpersonalización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89620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sz="1400" dirty="0"/>
                        <a:t>Cadena de suministro inteligente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Cadena de suministro adaptable y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68730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sz="1400" dirty="0"/>
                        <a:t>Productos inteligentes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Productos (interactivos) activados por experiencia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29725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sz="1400" dirty="0"/>
                        <a:t>Mano de obra alejada de las fábricas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Regreso de mano de obra a las fábricas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9678"/>
                  </a:ext>
                </a:extLst>
              </a:tr>
            </a:tbl>
          </a:graphicData>
        </a:graphic>
      </p:graphicFrame>
      <p:sp>
        <p:nvSpPr>
          <p:cNvPr id="12" name="Título 3">
            <a:extLst>
              <a:ext uri="{FF2B5EF4-FFF2-40B4-BE49-F238E27FC236}">
                <a16:creationId xmlns:a16="http://schemas.microsoft.com/office/drawing/2014/main" id="{46F7CA59-33B4-6609-6834-73500C91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5979540" cy="1325563"/>
          </a:xfrm>
        </p:spPr>
        <p:txBody>
          <a:bodyPr/>
          <a:lstStyle/>
          <a:p>
            <a:r>
              <a:rPr lang="es-ES" dirty="0"/>
              <a:t>Introducción - ¿De dónde venimos?</a:t>
            </a:r>
          </a:p>
        </p:txBody>
      </p:sp>
    </p:spTree>
    <p:extLst>
      <p:ext uri="{BB962C8B-B14F-4D97-AF65-F5344CB8AC3E}">
        <p14:creationId xmlns:p14="http://schemas.microsoft.com/office/powerpoint/2010/main" val="35732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 - ¿Dónde estamos?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3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EFEDD9C-CEA2-5D48-53E8-EC913B560DB9}"/>
              </a:ext>
            </a:extLst>
          </p:cNvPr>
          <p:cNvGrpSpPr/>
          <p:nvPr/>
        </p:nvGrpSpPr>
        <p:grpSpPr>
          <a:xfrm>
            <a:off x="627839" y="1448950"/>
            <a:ext cx="2273980" cy="2766051"/>
            <a:chOff x="627839" y="1448950"/>
            <a:chExt cx="2273980" cy="276605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DFB2B7D-5D57-B41B-6966-45F032281A4B}"/>
                </a:ext>
              </a:extLst>
            </p:cNvPr>
            <p:cNvSpPr/>
            <p:nvPr/>
          </p:nvSpPr>
          <p:spPr>
            <a:xfrm>
              <a:off x="627839" y="1793384"/>
              <a:ext cx="2043404" cy="18820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4170A6-079E-7C71-29A7-1AADEC97CA4A}"/>
                </a:ext>
              </a:extLst>
            </p:cNvPr>
            <p:cNvSpPr/>
            <p:nvPr/>
          </p:nvSpPr>
          <p:spPr>
            <a:xfrm>
              <a:off x="984411" y="2098119"/>
              <a:ext cx="217844" cy="2218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4005D6D-BB7C-069A-2210-893D44497041}"/>
                </a:ext>
              </a:extLst>
            </p:cNvPr>
            <p:cNvSpPr/>
            <p:nvPr/>
          </p:nvSpPr>
          <p:spPr>
            <a:xfrm>
              <a:off x="875489" y="3078203"/>
              <a:ext cx="217844" cy="2218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B4824A0-4F8D-A859-877D-19882DE4D33F}"/>
                </a:ext>
              </a:extLst>
            </p:cNvPr>
            <p:cNvSpPr/>
            <p:nvPr/>
          </p:nvSpPr>
          <p:spPr>
            <a:xfrm>
              <a:off x="1914945" y="2209049"/>
              <a:ext cx="217844" cy="2218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32BC8D5-F09C-B548-CA25-197012AF82CE}"/>
                </a:ext>
              </a:extLst>
            </p:cNvPr>
            <p:cNvSpPr/>
            <p:nvPr/>
          </p:nvSpPr>
          <p:spPr>
            <a:xfrm>
              <a:off x="1431697" y="2577684"/>
              <a:ext cx="217844" cy="2218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878C931-7560-A255-C352-E8C045AE3903}"/>
                </a:ext>
              </a:extLst>
            </p:cNvPr>
            <p:cNvSpPr/>
            <p:nvPr/>
          </p:nvSpPr>
          <p:spPr>
            <a:xfrm>
              <a:off x="1998726" y="3141057"/>
              <a:ext cx="217844" cy="2218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496E7E1-2B1B-364A-7482-A52B096722EC}"/>
                </a:ext>
              </a:extLst>
            </p:cNvPr>
            <p:cNvSpPr/>
            <p:nvPr/>
          </p:nvSpPr>
          <p:spPr>
            <a:xfrm>
              <a:off x="2327208" y="2577684"/>
              <a:ext cx="330265" cy="36863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2544B6DD-63FA-D666-D540-86756FFDE5E2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1170352" y="2287489"/>
              <a:ext cx="293248" cy="322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0872F3EE-39D8-366C-567B-5C24B6CAAF48}"/>
                </a:ext>
              </a:extLst>
            </p:cNvPr>
            <p:cNvCxnSpPr>
              <a:stCxn id="15" idx="7"/>
              <a:endCxn id="17" idx="3"/>
            </p:cNvCxnSpPr>
            <p:nvPr/>
          </p:nvCxnSpPr>
          <p:spPr>
            <a:xfrm flipV="1">
              <a:off x="1061430" y="2767054"/>
              <a:ext cx="402170" cy="343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7746ABCC-4755-2030-031D-ADE724515717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1202255" y="2209050"/>
              <a:ext cx="712690" cy="1109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92BE7350-3096-CD2C-D68B-BBA94968EFA7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1617638" y="2398419"/>
              <a:ext cx="329210" cy="2117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7368791B-03A5-95FE-4F13-1E299C6565CD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1617638" y="2767054"/>
              <a:ext cx="412991" cy="4064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E4B6B5F-4803-0FC3-3159-4199802623DE}"/>
                </a:ext>
              </a:extLst>
            </p:cNvPr>
            <p:cNvCxnSpPr>
              <a:cxnSpLocks/>
              <a:stCxn id="16" idx="5"/>
              <a:endCxn id="19" idx="0"/>
            </p:cNvCxnSpPr>
            <p:nvPr/>
          </p:nvCxnSpPr>
          <p:spPr>
            <a:xfrm>
              <a:off x="2100886" y="2398419"/>
              <a:ext cx="391455" cy="1792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E237D98D-85D1-8E88-A383-359AAE9B683D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2216570" y="2946319"/>
              <a:ext cx="275771" cy="3056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70FC6B3-3757-13C8-6194-76F07543F584}"/>
                </a:ext>
              </a:extLst>
            </p:cNvPr>
            <p:cNvSpPr/>
            <p:nvPr/>
          </p:nvSpPr>
          <p:spPr>
            <a:xfrm>
              <a:off x="1238807" y="3556408"/>
              <a:ext cx="893982" cy="6585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/>
                  </a:solidFill>
                </a:rPr>
                <a:t>Sensor </a:t>
              </a:r>
              <a:r>
                <a:rPr lang="es-ES" sz="1200" b="1" dirty="0" err="1">
                  <a:solidFill>
                    <a:schemeClr val="tx1"/>
                  </a:solidFill>
                </a:rPr>
                <a:t>node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2BE593F9-F6DE-BF52-DADC-7B846C332B55}"/>
                </a:ext>
              </a:extLst>
            </p:cNvPr>
            <p:cNvCxnSpPr>
              <a:cxnSpLocks/>
              <a:stCxn id="15" idx="5"/>
              <a:endCxn id="36" idx="1"/>
            </p:cNvCxnSpPr>
            <p:nvPr/>
          </p:nvCxnSpPr>
          <p:spPr>
            <a:xfrm>
              <a:off x="1061430" y="3267573"/>
              <a:ext cx="308298" cy="385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C0706A1-8459-91D4-4FE2-8DA7393B604E}"/>
                </a:ext>
              </a:extLst>
            </p:cNvPr>
            <p:cNvSpPr/>
            <p:nvPr/>
          </p:nvSpPr>
          <p:spPr>
            <a:xfrm>
              <a:off x="1923036" y="1448950"/>
              <a:ext cx="978783" cy="6165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/>
                  </a:solidFill>
                </a:rPr>
                <a:t>Sink</a:t>
              </a:r>
              <a:r>
                <a:rPr lang="es-ES" sz="1200" b="1" dirty="0">
                  <a:solidFill>
                    <a:schemeClr val="tx1"/>
                  </a:solidFill>
                </a:rPr>
                <a:t> </a:t>
              </a:r>
              <a:r>
                <a:rPr lang="es-ES" sz="1200" b="1" dirty="0" err="1">
                  <a:solidFill>
                    <a:schemeClr val="tx1"/>
                  </a:solidFill>
                </a:rPr>
                <a:t>node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1228BAF9-056C-02F1-20D6-9E3B3FC5CC76}"/>
                </a:ext>
              </a:extLst>
            </p:cNvPr>
            <p:cNvCxnSpPr>
              <a:cxnSpLocks/>
              <a:stCxn id="42" idx="4"/>
              <a:endCxn id="19" idx="0"/>
            </p:cNvCxnSpPr>
            <p:nvPr/>
          </p:nvCxnSpPr>
          <p:spPr>
            <a:xfrm>
              <a:off x="2412428" y="2065540"/>
              <a:ext cx="79913" cy="5121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C35E3BA-36CF-DC14-3E3E-3D4250F31CB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1243" y="2091821"/>
            <a:ext cx="555789" cy="642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02E79ADF-2CB7-4455-FB0A-C79F1F27983E}"/>
              </a:ext>
            </a:extLst>
          </p:cNvPr>
          <p:cNvGrpSpPr/>
          <p:nvPr/>
        </p:nvGrpSpPr>
        <p:grpSpPr>
          <a:xfrm>
            <a:off x="3240802" y="1793017"/>
            <a:ext cx="2043404" cy="3453229"/>
            <a:chOff x="3240802" y="1793017"/>
            <a:chExt cx="2043404" cy="3453229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CF42980-2999-F081-06B8-6297629B555D}"/>
                </a:ext>
              </a:extLst>
            </p:cNvPr>
            <p:cNvSpPr/>
            <p:nvPr/>
          </p:nvSpPr>
          <p:spPr>
            <a:xfrm>
              <a:off x="3240802" y="1793017"/>
              <a:ext cx="2043404" cy="34532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408B21F7-3051-8423-577F-AAF719561BA1}"/>
                </a:ext>
              </a:extLst>
            </p:cNvPr>
            <p:cNvSpPr/>
            <p:nvPr/>
          </p:nvSpPr>
          <p:spPr>
            <a:xfrm>
              <a:off x="3390038" y="1968759"/>
              <a:ext cx="1744825" cy="8307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400" b="1" dirty="0">
                  <a:solidFill>
                    <a:schemeClr val="tx1"/>
                  </a:solidFill>
                </a:rPr>
                <a:t>Data</a:t>
              </a:r>
            </a:p>
            <a:p>
              <a:pPr algn="r"/>
              <a:r>
                <a:rPr lang="es-ES" sz="1400" b="1" dirty="0" err="1">
                  <a:solidFill>
                    <a:schemeClr val="tx1"/>
                  </a:solidFill>
                </a:rPr>
                <a:t>Collection</a:t>
              </a:r>
              <a:endParaRPr lang="es-E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40222864-9973-332A-6994-3CA943C5E7AB}"/>
                </a:ext>
              </a:extLst>
            </p:cNvPr>
            <p:cNvSpPr/>
            <p:nvPr/>
          </p:nvSpPr>
          <p:spPr>
            <a:xfrm>
              <a:off x="3390090" y="3065583"/>
              <a:ext cx="1744826" cy="8307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400" b="1" dirty="0">
                  <a:solidFill>
                    <a:schemeClr val="tx1"/>
                  </a:solidFill>
                </a:rPr>
                <a:t>Basic</a:t>
              </a:r>
            </a:p>
            <a:p>
              <a:pPr algn="r"/>
              <a:r>
                <a:rPr lang="es-ES" sz="1400" b="1" dirty="0">
                  <a:solidFill>
                    <a:schemeClr val="tx1"/>
                  </a:solidFill>
                </a:rPr>
                <a:t>Data</a:t>
              </a:r>
            </a:p>
            <a:p>
              <a:pPr algn="r"/>
              <a:r>
                <a:rPr lang="es-ES" sz="1400" b="1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B9C648D7-166E-D9D1-CA67-A8CCCC520945}"/>
                </a:ext>
              </a:extLst>
            </p:cNvPr>
            <p:cNvSpPr/>
            <p:nvPr/>
          </p:nvSpPr>
          <p:spPr>
            <a:xfrm>
              <a:off x="3390091" y="4162407"/>
              <a:ext cx="1744825" cy="8307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400" b="1" dirty="0">
                  <a:solidFill>
                    <a:schemeClr val="tx1"/>
                  </a:solidFill>
                </a:rPr>
                <a:t>Deep</a:t>
              </a:r>
            </a:p>
            <a:p>
              <a:pPr algn="r"/>
              <a:r>
                <a:rPr lang="es-ES" sz="1400" b="1" dirty="0" err="1">
                  <a:solidFill>
                    <a:schemeClr val="tx1"/>
                  </a:solidFill>
                </a:rPr>
                <a:t>Learning</a:t>
              </a:r>
              <a:endParaRPr lang="es-ES" sz="1400" b="1" dirty="0">
                <a:solidFill>
                  <a:schemeClr val="tx1"/>
                </a:solidFill>
              </a:endParaRPr>
            </a:p>
            <a:p>
              <a:pPr algn="r"/>
              <a:r>
                <a:rPr lang="es-ES" sz="1400" b="1" dirty="0" err="1">
                  <a:solidFill>
                    <a:schemeClr val="tx1"/>
                  </a:solidFill>
                </a:rPr>
                <a:t>Analysis</a:t>
              </a:r>
              <a:endParaRPr lang="es-E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EDAA13DA-1150-D8E4-8125-6E624038CFF6}"/>
                </a:ext>
              </a:extLst>
            </p:cNvPr>
            <p:cNvCxnSpPr>
              <a:stCxn id="48" idx="2"/>
              <a:endCxn id="50" idx="0"/>
            </p:cNvCxnSpPr>
            <p:nvPr/>
          </p:nvCxnSpPr>
          <p:spPr>
            <a:xfrm>
              <a:off x="4262451" y="2799545"/>
              <a:ext cx="52" cy="2660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E618A225-FF0F-6984-1D2E-3B0E94D09AB7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>
              <a:off x="4262503" y="3896369"/>
              <a:ext cx="1" cy="26603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4EF66AFA-E0E8-F97D-87DA-8AC7D57C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2637" y="3237931"/>
              <a:ext cx="487619" cy="487619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A5B6924C-E4F3-0339-AB39-6FC81A7E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1941" y="2073912"/>
              <a:ext cx="649014" cy="649014"/>
            </a:xfrm>
            <a:prstGeom prst="rect">
              <a:avLst/>
            </a:prstGeom>
          </p:spPr>
        </p:pic>
        <p:pic>
          <p:nvPicPr>
            <p:cNvPr id="61" name="Imagen 60">
              <a:extLst>
                <a:ext uri="{FF2B5EF4-FFF2-40B4-BE49-F238E27FC236}">
                  <a16:creationId xmlns:a16="http://schemas.microsoft.com/office/drawing/2014/main" id="{78526ACB-8328-0FE7-28C1-405BB02C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2638" y="4327498"/>
              <a:ext cx="487619" cy="487619"/>
            </a:xfrm>
            <a:prstGeom prst="rect">
              <a:avLst/>
            </a:prstGeom>
          </p:spPr>
        </p:pic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9F2A8A9-13E0-CAD5-753B-03E220F72EC7}"/>
                </a:ext>
              </a:extLst>
            </p:cNvPr>
            <p:cNvCxnSpPr/>
            <p:nvPr/>
          </p:nvCxnSpPr>
          <p:spPr>
            <a:xfrm>
              <a:off x="3240802" y="2098119"/>
              <a:ext cx="1492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EBA29E0-4276-B140-88D7-373C465D81D9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5284206" y="3519632"/>
            <a:ext cx="723018" cy="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4839E64B-9FAC-AC85-D0C4-C9FB538FF1B8}"/>
              </a:ext>
            </a:extLst>
          </p:cNvPr>
          <p:cNvGrpSpPr/>
          <p:nvPr/>
        </p:nvGrpSpPr>
        <p:grpSpPr>
          <a:xfrm>
            <a:off x="6007224" y="1793384"/>
            <a:ext cx="2540840" cy="3453229"/>
            <a:chOff x="6007224" y="1793384"/>
            <a:chExt cx="2540840" cy="3453229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BF63A665-BAE2-75C1-2EF6-4835C64C5FA0}"/>
                </a:ext>
              </a:extLst>
            </p:cNvPr>
            <p:cNvSpPr/>
            <p:nvPr/>
          </p:nvSpPr>
          <p:spPr>
            <a:xfrm>
              <a:off x="6007224" y="1793384"/>
              <a:ext cx="2540840" cy="34532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551A09EE-D29E-B0F1-1CC1-61E26D5A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4403" y="1982141"/>
              <a:ext cx="2361492" cy="1348405"/>
            </a:xfrm>
            <a:prstGeom prst="rect">
              <a:avLst/>
            </a:prstGeom>
          </p:spPr>
        </p:pic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31E6C767-DB3F-F8C7-204C-469A885C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4317" y="3630602"/>
              <a:ext cx="2321663" cy="1348405"/>
            </a:xfrm>
            <a:prstGeom prst="rect">
              <a:avLst/>
            </a:prstGeom>
          </p:spPr>
        </p:pic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7157D2F-8DD7-DC4F-886B-3C2CC3E0E792}"/>
              </a:ext>
            </a:extLst>
          </p:cNvPr>
          <p:cNvSpPr txBox="1"/>
          <p:nvPr/>
        </p:nvSpPr>
        <p:spPr>
          <a:xfrm>
            <a:off x="628650" y="5695101"/>
            <a:ext cx="2126159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/>
              <a:t>Wireless Sensor Networks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DDCB930-DFF7-68E3-0ACE-EE816BEFFFAB}"/>
              </a:ext>
            </a:extLst>
          </p:cNvPr>
          <p:cNvSpPr txBox="1"/>
          <p:nvPr/>
        </p:nvSpPr>
        <p:spPr>
          <a:xfrm>
            <a:off x="3449695" y="5706238"/>
            <a:ext cx="1625510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/>
              <a:t>Base </a:t>
            </a:r>
            <a:r>
              <a:rPr lang="es-ES" sz="1400" b="1" dirty="0" err="1"/>
              <a:t>Station</a:t>
            </a:r>
            <a:r>
              <a:rPr lang="es-ES" sz="1400" b="1" dirty="0"/>
              <a:t> Server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0DAD413-ACAC-6053-83FD-6B22970F355A}"/>
              </a:ext>
            </a:extLst>
          </p:cNvPr>
          <p:cNvSpPr txBox="1"/>
          <p:nvPr/>
        </p:nvSpPr>
        <p:spPr>
          <a:xfrm>
            <a:off x="6967243" y="5693612"/>
            <a:ext cx="615810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7623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032FFF5-D07C-4502-F944-84E32655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47" y="3073138"/>
            <a:ext cx="4573905" cy="211359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 - ¿Dónde estamos?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475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err="1"/>
              <a:t>Bosman</a:t>
            </a:r>
            <a:r>
              <a:rPr lang="es-ES" dirty="0"/>
              <a:t> et al[27] estudia en entorno simulado varios enfoques para mejorar estas limitaciones enfocado en la mejora del rendimiento y la operatividad.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Propone la localidad como característica más del sistema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4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FB54DC-6B91-6694-1153-D5CCCE84E4E2}"/>
              </a:ext>
            </a:extLst>
          </p:cNvPr>
          <p:cNvSpPr txBox="1"/>
          <p:nvPr/>
        </p:nvSpPr>
        <p:spPr>
          <a:xfrm>
            <a:off x="2285047" y="5186736"/>
            <a:ext cx="437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1. Estructura de un clasificador multidimensional de series temporales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rcador de contenido 4">
                <a:extLst>
                  <a:ext uri="{FF2B5EF4-FFF2-40B4-BE49-F238E27FC236}">
                    <a16:creationId xmlns:a16="http://schemas.microsoft.com/office/drawing/2014/main" id="{BE721239-97ED-21B5-F93F-056572B41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5443171"/>
                <a:ext cx="7886700" cy="9004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dirty="0"/>
                  <a:t>Se utiliza la diferencia entre una predicción, basada en las entradas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 la medida actual de la serie numérica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es clasificada</a:t>
                </a:r>
                <a:endParaRPr lang="es-ES" dirty="0">
                  <a:sym typeface="Wingdings" panose="05000000000000000000" pitchFamily="2" charset="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dirty="0">
                  <a:sym typeface="Wingdings" panose="05000000000000000000" pitchFamily="2" charset="2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2" name="Marcador de contenido 4">
                <a:extLst>
                  <a:ext uri="{FF2B5EF4-FFF2-40B4-BE49-F238E27FC236}">
                    <a16:creationId xmlns:a16="http://schemas.microsoft.com/office/drawing/2014/main" id="{BE721239-97ED-21B5-F93F-056572B41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43171"/>
                <a:ext cx="7886700" cy="900452"/>
              </a:xfrm>
              <a:prstGeom prst="rect">
                <a:avLst/>
              </a:prstGeom>
              <a:blipFill>
                <a:blip r:embed="rId3"/>
                <a:stretch>
                  <a:fillRect l="-773" t="-7432" r="-9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>
            <a:extLst>
              <a:ext uri="{FF2B5EF4-FFF2-40B4-BE49-F238E27FC236}">
                <a16:creationId xmlns:a16="http://schemas.microsoft.com/office/drawing/2014/main" id="{B0E5AABB-5292-DFCC-C215-0D87B754E7DC}"/>
              </a:ext>
            </a:extLst>
          </p:cNvPr>
          <p:cNvSpPr/>
          <p:nvPr/>
        </p:nvSpPr>
        <p:spPr>
          <a:xfrm>
            <a:off x="2196167" y="3676779"/>
            <a:ext cx="986117" cy="15303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361C02-2F45-4825-AE11-BBA43176DD84}"/>
              </a:ext>
            </a:extLst>
          </p:cNvPr>
          <p:cNvSpPr/>
          <p:nvPr/>
        </p:nvSpPr>
        <p:spPr>
          <a:xfrm>
            <a:off x="3316941" y="3062924"/>
            <a:ext cx="1048871" cy="92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D2F2BB4B-7FD1-2338-93E2-820B1DDA71FC}"/>
              </a:ext>
            </a:extLst>
          </p:cNvPr>
          <p:cNvCxnSpPr>
            <a:stCxn id="2" idx="0"/>
            <a:endCxn id="9" idx="1"/>
          </p:cNvCxnSpPr>
          <p:nvPr/>
        </p:nvCxnSpPr>
        <p:spPr>
          <a:xfrm rot="5400000" flipH="1" flipV="1">
            <a:off x="2927748" y="3287587"/>
            <a:ext cx="150670" cy="627715"/>
          </a:xfrm>
          <a:prstGeom prst="bent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9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  <p:bldP spid="12" grpId="0"/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4573501-43DC-ABC2-E49C-4015568BC953}"/>
              </a:ext>
            </a:extLst>
          </p:cNvPr>
          <p:cNvSpPr/>
          <p:nvPr/>
        </p:nvSpPr>
        <p:spPr>
          <a:xfrm>
            <a:off x="2943190" y="2434555"/>
            <a:ext cx="2417778" cy="19324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0603AFA-4BDC-00A7-C3B1-53C0B3D0615A}"/>
              </a:ext>
            </a:extLst>
          </p:cNvPr>
          <p:cNvSpPr/>
          <p:nvPr/>
        </p:nvSpPr>
        <p:spPr>
          <a:xfrm>
            <a:off x="3511743" y="2555939"/>
            <a:ext cx="1696824" cy="1325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infraestructura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5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BEB37A-C319-4470-1639-57E3A4BB88A5}"/>
              </a:ext>
            </a:extLst>
          </p:cNvPr>
          <p:cNvSpPr/>
          <p:nvPr/>
        </p:nvSpPr>
        <p:spPr>
          <a:xfrm>
            <a:off x="3694875" y="2733192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5F461C2-2967-58BD-92FF-17C249BB71A0}"/>
              </a:ext>
            </a:extLst>
          </p:cNvPr>
          <p:cNvSpPr/>
          <p:nvPr/>
        </p:nvSpPr>
        <p:spPr>
          <a:xfrm>
            <a:off x="4625409" y="2844122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87CD768-5BD9-A682-8019-5F0F4975FFFC}"/>
              </a:ext>
            </a:extLst>
          </p:cNvPr>
          <p:cNvSpPr/>
          <p:nvPr/>
        </p:nvSpPr>
        <p:spPr>
          <a:xfrm>
            <a:off x="4142161" y="3212757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B4AACE4-C61E-DA08-759D-B96CC604F66B}"/>
              </a:ext>
            </a:extLst>
          </p:cNvPr>
          <p:cNvSpPr/>
          <p:nvPr/>
        </p:nvSpPr>
        <p:spPr>
          <a:xfrm>
            <a:off x="4741093" y="3491415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CF9ED61-DF50-EAF0-D6A3-7D3CF1EDF1FD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3880816" y="2922562"/>
            <a:ext cx="293248" cy="32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C85BC3-22B2-79FC-0409-BC65EBD8A6A9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912719" y="2844123"/>
            <a:ext cx="712690" cy="110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AE872C-925E-7AAF-35FC-4AE322F7F345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4328102" y="3033492"/>
            <a:ext cx="329210" cy="211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C55012-18C9-91BB-43C6-182D2970770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4328102" y="3402127"/>
            <a:ext cx="444894" cy="121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4FA0784-2172-D37A-08AE-4359680A893C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4734331" y="3065983"/>
            <a:ext cx="115684" cy="425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D709C5A-AE46-8C1F-22BC-F0BE4193F367}"/>
              </a:ext>
            </a:extLst>
          </p:cNvPr>
          <p:cNvSpPr txBox="1">
            <a:spLocks noChangeAspect="1"/>
          </p:cNvSpPr>
          <p:nvPr/>
        </p:nvSpPr>
        <p:spPr>
          <a:xfrm>
            <a:off x="5245624" y="2217247"/>
            <a:ext cx="56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PAN</a:t>
            </a:r>
          </a:p>
        </p:txBody>
      </p:sp>
      <p:sp>
        <p:nvSpPr>
          <p:cNvPr id="59" name="Nube 58">
            <a:extLst>
              <a:ext uri="{FF2B5EF4-FFF2-40B4-BE49-F238E27FC236}">
                <a16:creationId xmlns:a16="http://schemas.microsoft.com/office/drawing/2014/main" id="{7610946A-212C-C9AC-21FD-21FCF24B2F7B}"/>
              </a:ext>
            </a:extLst>
          </p:cNvPr>
          <p:cNvSpPr/>
          <p:nvPr/>
        </p:nvSpPr>
        <p:spPr>
          <a:xfrm>
            <a:off x="5096850" y="3545672"/>
            <a:ext cx="1662294" cy="468511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b="1" i="1" dirty="0"/>
              <a:t>ESP-NOW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F643232-ACCC-09B7-A001-E8AEEAD5DF3D}"/>
              </a:ext>
            </a:extLst>
          </p:cNvPr>
          <p:cNvSpPr/>
          <p:nvPr/>
        </p:nvSpPr>
        <p:spPr>
          <a:xfrm>
            <a:off x="4248202" y="1676532"/>
            <a:ext cx="942502" cy="5805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MAC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940D88C-6A44-8209-BB43-27E850117852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flipV="1">
            <a:off x="4360155" y="2257103"/>
            <a:ext cx="359298" cy="298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5" grpId="0" animBg="1"/>
      <p:bldP spid="9" grpId="0" animBg="1"/>
      <p:bldP spid="14" grpId="0" animBg="1"/>
      <p:bldP spid="15" grpId="0" animBg="1"/>
      <p:bldP spid="16" grpId="0" animBg="1"/>
      <p:bldP spid="52" grpId="0"/>
      <p:bldP spid="5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infraestructura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6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25" name="Tabla 25">
            <a:extLst>
              <a:ext uri="{FF2B5EF4-FFF2-40B4-BE49-F238E27FC236}">
                <a16:creationId xmlns:a16="http://schemas.microsoft.com/office/drawing/2014/main" id="{8C91B362-45DF-6F1F-B2F5-F87412C66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67652"/>
              </p:ext>
            </p:extLst>
          </p:nvPr>
        </p:nvGraphicFramePr>
        <p:xfrm>
          <a:off x="628650" y="1540973"/>
          <a:ext cx="3061385" cy="4157446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3061385">
                  <a:extLst>
                    <a:ext uri="{9D8B030D-6E8A-4147-A177-3AD203B41FA5}">
                      <a16:colId xmlns:a16="http://schemas.microsoft.com/office/drawing/2014/main" val="4241857810"/>
                    </a:ext>
                  </a:extLst>
                </a:gridCol>
              </a:tblGrid>
              <a:tr h="38220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CAPAS DEL MODELO 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7331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APLICACIÓN </a:t>
                      </a:r>
                    </a:p>
                    <a:p>
                      <a:pPr algn="ctr"/>
                      <a:r>
                        <a:rPr lang="es-ES" sz="1400" dirty="0"/>
                        <a:t>(FTP, HTTP, SMTP, DNS)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57927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PRESENTACIÓN </a:t>
                      </a:r>
                    </a:p>
                    <a:p>
                      <a:pPr algn="ctr"/>
                      <a:r>
                        <a:rPr lang="es-ES" sz="1400" dirty="0"/>
                        <a:t>(ASCII, EBCDIC)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76029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SESIÓN </a:t>
                      </a:r>
                    </a:p>
                    <a:p>
                      <a:pPr algn="ctr"/>
                      <a:r>
                        <a:rPr lang="es-ES" sz="1400" dirty="0"/>
                        <a:t>(RPC, ASP)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5830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TRANSPORTE </a:t>
                      </a:r>
                    </a:p>
                    <a:p>
                      <a:pPr algn="ctr"/>
                      <a:r>
                        <a:rPr lang="es-ES" sz="1400" dirty="0"/>
                        <a:t>(TCP, UDP)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45656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RED </a:t>
                      </a:r>
                    </a:p>
                    <a:p>
                      <a:pPr algn="ctr"/>
                      <a:r>
                        <a:rPr lang="es-ES" sz="1400" dirty="0"/>
                        <a:t>(IP, ICMP, RIP)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6919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ENLACE DE DATOS </a:t>
                      </a:r>
                    </a:p>
                    <a:p>
                      <a:pPr algn="ctr"/>
                      <a:r>
                        <a:rPr lang="es-ES" sz="1400" dirty="0"/>
                        <a:t>(SLIP, PPP, MTU)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8739"/>
                  </a:ext>
                </a:extLst>
              </a:tr>
              <a:tr h="5709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FÍSICA </a:t>
                      </a:r>
                    </a:p>
                    <a:p>
                      <a:pPr algn="ctr"/>
                      <a:r>
                        <a:rPr lang="es-ES" sz="1400" dirty="0"/>
                        <a:t>(802.11b/g/n)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1743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01FC44C-48FE-EE68-A11D-258329072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05298"/>
              </p:ext>
            </p:extLst>
          </p:nvPr>
        </p:nvGraphicFramePr>
        <p:xfrm>
          <a:off x="5199473" y="1540973"/>
          <a:ext cx="3019523" cy="4157443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019523">
                  <a:extLst>
                    <a:ext uri="{9D8B030D-6E8A-4147-A177-3AD203B41FA5}">
                      <a16:colId xmlns:a16="http://schemas.microsoft.com/office/drawing/2014/main" val="2201972195"/>
                    </a:ext>
                  </a:extLst>
                </a:gridCol>
              </a:tblGrid>
              <a:tr h="430067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CAPAS DEL MODELO ESP-NOW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21761"/>
                  </a:ext>
                </a:extLst>
              </a:tr>
              <a:tr h="252554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ESPNOW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25679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ENLACE DE DATOS </a:t>
                      </a:r>
                    </a:p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(SLIP, PPP, MTU)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68576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FÍSICA </a:t>
                      </a:r>
                    </a:p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(802.11b/g/n)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60060"/>
                  </a:ext>
                </a:extLst>
              </a:tr>
            </a:tbl>
          </a:graphicData>
        </a:graphic>
      </p:graphicFrame>
      <p:sp>
        <p:nvSpPr>
          <p:cNvPr id="5" name="Flecha: a la derecha con bandas 4">
            <a:extLst>
              <a:ext uri="{FF2B5EF4-FFF2-40B4-BE49-F238E27FC236}">
                <a16:creationId xmlns:a16="http://schemas.microsoft.com/office/drawing/2014/main" id="{6CCFE2EA-3D08-44F7-3BDC-D19F8DEE1882}"/>
              </a:ext>
            </a:extLst>
          </p:cNvPr>
          <p:cNvSpPr/>
          <p:nvPr/>
        </p:nvSpPr>
        <p:spPr>
          <a:xfrm>
            <a:off x="3918914" y="3186061"/>
            <a:ext cx="1051680" cy="867266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5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4573501-43DC-ABC2-E49C-4015568BC953}"/>
              </a:ext>
            </a:extLst>
          </p:cNvPr>
          <p:cNvSpPr/>
          <p:nvPr/>
        </p:nvSpPr>
        <p:spPr>
          <a:xfrm>
            <a:off x="2943190" y="2434555"/>
            <a:ext cx="2417778" cy="19324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0603AFA-4BDC-00A7-C3B1-53C0B3D0615A}"/>
              </a:ext>
            </a:extLst>
          </p:cNvPr>
          <p:cNvSpPr/>
          <p:nvPr/>
        </p:nvSpPr>
        <p:spPr>
          <a:xfrm>
            <a:off x="3511743" y="2555939"/>
            <a:ext cx="1696824" cy="1325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infraestructura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7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BEB37A-C319-4470-1639-57E3A4BB88A5}"/>
              </a:ext>
            </a:extLst>
          </p:cNvPr>
          <p:cNvSpPr/>
          <p:nvPr/>
        </p:nvSpPr>
        <p:spPr>
          <a:xfrm>
            <a:off x="3694875" y="2733192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274A221-C450-69BB-AF24-1FCADED527BE}"/>
              </a:ext>
            </a:extLst>
          </p:cNvPr>
          <p:cNvSpPr/>
          <p:nvPr/>
        </p:nvSpPr>
        <p:spPr>
          <a:xfrm>
            <a:off x="3167756" y="3961941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5F461C2-2967-58BD-92FF-17C249BB71A0}"/>
              </a:ext>
            </a:extLst>
          </p:cNvPr>
          <p:cNvSpPr/>
          <p:nvPr/>
        </p:nvSpPr>
        <p:spPr>
          <a:xfrm>
            <a:off x="4625409" y="2844122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87CD768-5BD9-A682-8019-5F0F4975FFFC}"/>
              </a:ext>
            </a:extLst>
          </p:cNvPr>
          <p:cNvSpPr/>
          <p:nvPr/>
        </p:nvSpPr>
        <p:spPr>
          <a:xfrm>
            <a:off x="4142161" y="3212757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B4AACE4-C61E-DA08-759D-B96CC604F66B}"/>
              </a:ext>
            </a:extLst>
          </p:cNvPr>
          <p:cNvSpPr/>
          <p:nvPr/>
        </p:nvSpPr>
        <p:spPr>
          <a:xfrm>
            <a:off x="4741093" y="3491415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CF9ED61-DF50-EAF0-D6A3-7D3CF1EDF1FD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3880816" y="2922562"/>
            <a:ext cx="293248" cy="32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C85BC3-22B2-79FC-0409-BC65EBD8A6A9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912719" y="2844123"/>
            <a:ext cx="712690" cy="110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AE872C-925E-7AAF-35FC-4AE322F7F345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4328102" y="3033492"/>
            <a:ext cx="329210" cy="211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C55012-18C9-91BB-43C6-182D2970770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4328102" y="3402127"/>
            <a:ext cx="444894" cy="121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4FA0784-2172-D37A-08AE-4359680A893C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4734331" y="3065983"/>
            <a:ext cx="115684" cy="425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D709C5A-AE46-8C1F-22BC-F0BE4193F367}"/>
              </a:ext>
            </a:extLst>
          </p:cNvPr>
          <p:cNvSpPr txBox="1">
            <a:spLocks noChangeAspect="1"/>
          </p:cNvSpPr>
          <p:nvPr/>
        </p:nvSpPr>
        <p:spPr>
          <a:xfrm>
            <a:off x="5245624" y="2217247"/>
            <a:ext cx="56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PAN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360046E-8612-F0C3-40F8-08F20D668673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>
            <a:off x="3385600" y="4072872"/>
            <a:ext cx="183776" cy="394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Nube 58">
            <a:extLst>
              <a:ext uri="{FF2B5EF4-FFF2-40B4-BE49-F238E27FC236}">
                <a16:creationId xmlns:a16="http://schemas.microsoft.com/office/drawing/2014/main" id="{7610946A-212C-C9AC-21FD-21FCF24B2F7B}"/>
              </a:ext>
            </a:extLst>
          </p:cNvPr>
          <p:cNvSpPr/>
          <p:nvPr/>
        </p:nvSpPr>
        <p:spPr>
          <a:xfrm>
            <a:off x="5096850" y="3545672"/>
            <a:ext cx="1662294" cy="468511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b="1" i="1" dirty="0"/>
              <a:t>ESP-NOW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F643232-ACCC-09B7-A001-E8AEEAD5DF3D}"/>
              </a:ext>
            </a:extLst>
          </p:cNvPr>
          <p:cNvSpPr/>
          <p:nvPr/>
        </p:nvSpPr>
        <p:spPr>
          <a:xfrm>
            <a:off x="4248202" y="1676532"/>
            <a:ext cx="942502" cy="5805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MAC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940D88C-6A44-8209-BB43-27E850117852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flipV="1">
            <a:off x="4360155" y="2257103"/>
            <a:ext cx="359298" cy="298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EA6CCC4-33D5-AE32-5905-75A0C0EDE795}"/>
              </a:ext>
            </a:extLst>
          </p:cNvPr>
          <p:cNvSpPr/>
          <p:nvPr/>
        </p:nvSpPr>
        <p:spPr>
          <a:xfrm>
            <a:off x="3569376" y="4103568"/>
            <a:ext cx="1145569" cy="726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MAC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PAN_ID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CE415DD-CF0D-06A9-DC34-89C2C8923D16}"/>
              </a:ext>
            </a:extLst>
          </p:cNvPr>
          <p:cNvCxnSpPr>
            <a:cxnSpLocks/>
            <a:stCxn id="13" idx="7"/>
            <a:endCxn id="15" idx="3"/>
          </p:cNvCxnSpPr>
          <p:nvPr/>
        </p:nvCxnSpPr>
        <p:spPr>
          <a:xfrm flipV="1">
            <a:off x="3353697" y="3402127"/>
            <a:ext cx="820367" cy="5923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4573501-43DC-ABC2-E49C-4015568BC953}"/>
              </a:ext>
            </a:extLst>
          </p:cNvPr>
          <p:cNvSpPr/>
          <p:nvPr/>
        </p:nvSpPr>
        <p:spPr>
          <a:xfrm>
            <a:off x="1282098" y="4079876"/>
            <a:ext cx="2417778" cy="19324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0603AFA-4BDC-00A7-C3B1-53C0B3D0615A}"/>
              </a:ext>
            </a:extLst>
          </p:cNvPr>
          <p:cNvSpPr/>
          <p:nvPr/>
        </p:nvSpPr>
        <p:spPr>
          <a:xfrm>
            <a:off x="1850651" y="4201260"/>
            <a:ext cx="1696824" cy="1325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infraestructura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8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BEB37A-C319-4470-1639-57E3A4BB88A5}"/>
              </a:ext>
            </a:extLst>
          </p:cNvPr>
          <p:cNvSpPr/>
          <p:nvPr/>
        </p:nvSpPr>
        <p:spPr>
          <a:xfrm>
            <a:off x="2033783" y="4378513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274A221-C450-69BB-AF24-1FCADED527BE}"/>
              </a:ext>
            </a:extLst>
          </p:cNvPr>
          <p:cNvSpPr/>
          <p:nvPr/>
        </p:nvSpPr>
        <p:spPr>
          <a:xfrm>
            <a:off x="1506664" y="5607262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5F461C2-2967-58BD-92FF-17C249BB71A0}"/>
              </a:ext>
            </a:extLst>
          </p:cNvPr>
          <p:cNvSpPr/>
          <p:nvPr/>
        </p:nvSpPr>
        <p:spPr>
          <a:xfrm>
            <a:off x="2964317" y="4489443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87CD768-5BD9-A682-8019-5F0F4975FFFC}"/>
              </a:ext>
            </a:extLst>
          </p:cNvPr>
          <p:cNvSpPr/>
          <p:nvPr/>
        </p:nvSpPr>
        <p:spPr>
          <a:xfrm>
            <a:off x="2481069" y="4858078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B4AACE4-C61E-DA08-759D-B96CC604F66B}"/>
              </a:ext>
            </a:extLst>
          </p:cNvPr>
          <p:cNvSpPr/>
          <p:nvPr/>
        </p:nvSpPr>
        <p:spPr>
          <a:xfrm>
            <a:off x="3080001" y="5136736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CF9ED61-DF50-EAF0-D6A3-7D3CF1EDF1FD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2219724" y="4567883"/>
            <a:ext cx="293248" cy="32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C85BC3-22B2-79FC-0409-BC65EBD8A6A9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2251627" y="4489444"/>
            <a:ext cx="712690" cy="110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AE872C-925E-7AAF-35FC-4AE322F7F345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2667010" y="4678813"/>
            <a:ext cx="329210" cy="211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C55012-18C9-91BB-43C6-182D2970770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2667010" y="5047448"/>
            <a:ext cx="444894" cy="121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4FA0784-2172-D37A-08AE-4359680A893C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3073239" y="4711304"/>
            <a:ext cx="115684" cy="425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F5920F6-924A-B197-B4C8-9F7F7F8F1DDC}"/>
              </a:ext>
            </a:extLst>
          </p:cNvPr>
          <p:cNvSpPr/>
          <p:nvPr/>
        </p:nvSpPr>
        <p:spPr>
          <a:xfrm>
            <a:off x="5571474" y="3583124"/>
            <a:ext cx="1696824" cy="13255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87C74FB-17B8-B62D-EA49-FD7667835989}"/>
              </a:ext>
            </a:extLst>
          </p:cNvPr>
          <p:cNvSpPr/>
          <p:nvPr/>
        </p:nvSpPr>
        <p:spPr>
          <a:xfrm>
            <a:off x="5754606" y="3760377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3F5FFA6-0291-DA1D-2A6A-6887C2C2EB1D}"/>
              </a:ext>
            </a:extLst>
          </p:cNvPr>
          <p:cNvSpPr/>
          <p:nvPr/>
        </p:nvSpPr>
        <p:spPr>
          <a:xfrm>
            <a:off x="6685140" y="3871307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4CA9AD9-AD14-D4BC-2941-770BF30D2E28}"/>
              </a:ext>
            </a:extLst>
          </p:cNvPr>
          <p:cNvSpPr/>
          <p:nvPr/>
        </p:nvSpPr>
        <p:spPr>
          <a:xfrm>
            <a:off x="6201892" y="4239942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F7700F8-F7E3-C8E5-C7B5-9AFC3D4AB781}"/>
              </a:ext>
            </a:extLst>
          </p:cNvPr>
          <p:cNvSpPr/>
          <p:nvPr/>
        </p:nvSpPr>
        <p:spPr>
          <a:xfrm>
            <a:off x="6800824" y="4518600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A593910-66BE-5178-B3C4-55683578311D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940547" y="3949747"/>
            <a:ext cx="293248" cy="32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EF3F88E-86B8-D3CD-A9F8-F098BD630472}"/>
              </a:ext>
            </a:extLst>
          </p:cNvPr>
          <p:cNvCxnSpPr>
            <a:stCxn id="42" idx="6"/>
            <a:endCxn id="44" idx="2"/>
          </p:cNvCxnSpPr>
          <p:nvPr/>
        </p:nvCxnSpPr>
        <p:spPr>
          <a:xfrm>
            <a:off x="5972450" y="3871308"/>
            <a:ext cx="712690" cy="110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16D3581-6F1D-76CA-740A-9E6C6380EAD7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6387833" y="4060677"/>
            <a:ext cx="329210" cy="211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5D663A5-211E-49B9-02D4-7542D21E7F78}"/>
              </a:ext>
            </a:extLst>
          </p:cNvPr>
          <p:cNvCxnSpPr>
            <a:stCxn id="45" idx="5"/>
            <a:endCxn id="46" idx="1"/>
          </p:cNvCxnSpPr>
          <p:nvPr/>
        </p:nvCxnSpPr>
        <p:spPr>
          <a:xfrm>
            <a:off x="6387833" y="4429312"/>
            <a:ext cx="444894" cy="121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3D41A67-64A6-3013-D06C-8BE0C7CB69FA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6794062" y="4093168"/>
            <a:ext cx="115684" cy="425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D709C5A-AE46-8C1F-22BC-F0BE4193F367}"/>
              </a:ext>
            </a:extLst>
          </p:cNvPr>
          <p:cNvSpPr txBox="1"/>
          <p:nvPr/>
        </p:nvSpPr>
        <p:spPr>
          <a:xfrm>
            <a:off x="3584532" y="3862568"/>
            <a:ext cx="73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PAN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71E543E-00B6-0EAD-0AD0-62FFF01E1BED}"/>
              </a:ext>
            </a:extLst>
          </p:cNvPr>
          <p:cNvSpPr txBox="1"/>
          <p:nvPr/>
        </p:nvSpPr>
        <p:spPr>
          <a:xfrm>
            <a:off x="7018668" y="3213792"/>
            <a:ext cx="73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PAN 3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7ECF72C-105A-EDA0-1EF8-8A2335F83AD3}"/>
              </a:ext>
            </a:extLst>
          </p:cNvPr>
          <p:cNvSpPr/>
          <p:nvPr/>
        </p:nvSpPr>
        <p:spPr>
          <a:xfrm>
            <a:off x="1946955" y="5862967"/>
            <a:ext cx="942502" cy="5805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MAC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360046E-8612-F0C3-40F8-08F20D668673}"/>
              </a:ext>
            </a:extLst>
          </p:cNvPr>
          <p:cNvCxnSpPr>
            <a:cxnSpLocks/>
            <a:stCxn id="13" idx="6"/>
            <a:endCxn id="54" idx="1"/>
          </p:cNvCxnSpPr>
          <p:nvPr/>
        </p:nvCxnSpPr>
        <p:spPr>
          <a:xfrm>
            <a:off x="1724508" y="5718193"/>
            <a:ext cx="360473" cy="2297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Nube 58">
            <a:extLst>
              <a:ext uri="{FF2B5EF4-FFF2-40B4-BE49-F238E27FC236}">
                <a16:creationId xmlns:a16="http://schemas.microsoft.com/office/drawing/2014/main" id="{7610946A-212C-C9AC-21FD-21FCF24B2F7B}"/>
              </a:ext>
            </a:extLst>
          </p:cNvPr>
          <p:cNvSpPr/>
          <p:nvPr/>
        </p:nvSpPr>
        <p:spPr>
          <a:xfrm>
            <a:off x="3435097" y="5397860"/>
            <a:ext cx="1662294" cy="468511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s-ES" sz="1400" b="1" i="1" dirty="0"/>
              <a:t>ESP-NOW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29F8A1F-2C0C-5256-F7D8-6D1A8E7F8346}"/>
              </a:ext>
            </a:extLst>
          </p:cNvPr>
          <p:cNvSpPr/>
          <p:nvPr/>
        </p:nvSpPr>
        <p:spPr>
          <a:xfrm>
            <a:off x="3809745" y="2334163"/>
            <a:ext cx="1524510" cy="79085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Router</a:t>
            </a:r>
            <a:r>
              <a:rPr lang="es-ES" dirty="0"/>
              <a:t> borde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BC9D9F3-3A0B-0721-E1BB-415E4698D2B1}"/>
              </a:ext>
            </a:extLst>
          </p:cNvPr>
          <p:cNvSpPr txBox="1"/>
          <p:nvPr/>
        </p:nvSpPr>
        <p:spPr>
          <a:xfrm>
            <a:off x="5334255" y="2278477"/>
            <a:ext cx="66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WAN</a:t>
            </a:r>
          </a:p>
          <a:p>
            <a:r>
              <a:rPr lang="es-ES" dirty="0"/>
              <a:t>LAN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1E82803-B775-944C-4AF3-63113D59D3E0}"/>
              </a:ext>
            </a:extLst>
          </p:cNvPr>
          <p:cNvSpPr/>
          <p:nvPr/>
        </p:nvSpPr>
        <p:spPr>
          <a:xfrm>
            <a:off x="5542989" y="1402904"/>
            <a:ext cx="1166246" cy="72387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MQTT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DC1164A-F5D4-382F-15F1-66654C7949D4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rot="5400000" flipH="1" flipV="1">
            <a:off x="4772834" y="1564009"/>
            <a:ext cx="569320" cy="970989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FEE6362-50AD-B6B2-54F5-606F47762E6F}"/>
              </a:ext>
            </a:extLst>
          </p:cNvPr>
          <p:cNvSpPr/>
          <p:nvPr/>
        </p:nvSpPr>
        <p:spPr>
          <a:xfrm rot="5400000">
            <a:off x="4471895" y="2924683"/>
            <a:ext cx="200210" cy="186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9D948536-7514-512A-6734-DFAF519AF6AD}"/>
              </a:ext>
            </a:extLst>
          </p:cNvPr>
          <p:cNvGrpSpPr/>
          <p:nvPr/>
        </p:nvGrpSpPr>
        <p:grpSpPr>
          <a:xfrm>
            <a:off x="3362204" y="3079925"/>
            <a:ext cx="836464" cy="240438"/>
            <a:chOff x="2292413" y="2884580"/>
            <a:chExt cx="978819" cy="350708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78B37847-2D5F-3A7A-F4D0-CB8C31080FE4}"/>
                </a:ext>
              </a:extLst>
            </p:cNvPr>
            <p:cNvSpPr/>
            <p:nvPr/>
          </p:nvSpPr>
          <p:spPr>
            <a:xfrm>
              <a:off x="2292413" y="2886496"/>
              <a:ext cx="978819" cy="3487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4CEAB2D9-8614-3789-64AF-322D9805FA4A}"/>
                </a:ext>
              </a:extLst>
            </p:cNvPr>
            <p:cNvSpPr/>
            <p:nvPr/>
          </p:nvSpPr>
          <p:spPr>
            <a:xfrm>
              <a:off x="2298189" y="2886496"/>
              <a:ext cx="242010" cy="3487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5A5ACEAF-CF94-8017-28C0-D4C9703902D2}"/>
                </a:ext>
              </a:extLst>
            </p:cNvPr>
            <p:cNvSpPr/>
            <p:nvPr/>
          </p:nvSpPr>
          <p:spPr>
            <a:xfrm>
              <a:off x="2543833" y="2886496"/>
              <a:ext cx="242010" cy="3487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2E74C807-F377-7BE7-F86A-26F22F887539}"/>
                </a:ext>
              </a:extLst>
            </p:cNvPr>
            <p:cNvSpPr/>
            <p:nvPr/>
          </p:nvSpPr>
          <p:spPr>
            <a:xfrm>
              <a:off x="2790783" y="2884580"/>
              <a:ext cx="242010" cy="3487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6" name="Elipse 85">
            <a:extLst>
              <a:ext uri="{FF2B5EF4-FFF2-40B4-BE49-F238E27FC236}">
                <a16:creationId xmlns:a16="http://schemas.microsoft.com/office/drawing/2014/main" id="{9E4B049E-973F-E599-EF81-9103AF66342E}"/>
              </a:ext>
            </a:extLst>
          </p:cNvPr>
          <p:cNvSpPr/>
          <p:nvPr/>
        </p:nvSpPr>
        <p:spPr>
          <a:xfrm>
            <a:off x="2279465" y="2591989"/>
            <a:ext cx="997128" cy="5259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48BB12-875C-3EA7-434A-514AF1599E9C}"/>
              </a:ext>
            </a:extLst>
          </p:cNvPr>
          <p:cNvCxnSpPr>
            <a:cxnSpLocks/>
            <a:stCxn id="86" idx="6"/>
            <a:endCxn id="82" idx="1"/>
          </p:cNvCxnSpPr>
          <p:nvPr/>
        </p:nvCxnSpPr>
        <p:spPr>
          <a:xfrm>
            <a:off x="3276593" y="2854970"/>
            <a:ext cx="90547" cy="345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5CA523D-42D8-BE25-FE1C-C51420C35FDC}"/>
              </a:ext>
            </a:extLst>
          </p:cNvPr>
          <p:cNvCxnSpPr>
            <a:stCxn id="81" idx="2"/>
            <a:endCxn id="80" idx="3"/>
          </p:cNvCxnSpPr>
          <p:nvPr/>
        </p:nvCxnSpPr>
        <p:spPr>
          <a:xfrm flipH="1">
            <a:off x="4198668" y="3017846"/>
            <a:ext cx="280170" cy="1829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B86C6FF7-0AC5-5408-CBA4-CB6B55222270}"/>
              </a:ext>
            </a:extLst>
          </p:cNvPr>
          <p:cNvCxnSpPr>
            <a:stCxn id="39" idx="0"/>
            <a:endCxn id="81" idx="3"/>
          </p:cNvCxnSpPr>
          <p:nvPr/>
        </p:nvCxnSpPr>
        <p:spPr>
          <a:xfrm rot="5400000" flipH="1" flipV="1">
            <a:off x="3050531" y="2558408"/>
            <a:ext cx="961925" cy="2081013"/>
          </a:xfrm>
          <a:prstGeom prst="curved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curvado 98">
            <a:extLst>
              <a:ext uri="{FF2B5EF4-FFF2-40B4-BE49-F238E27FC236}">
                <a16:creationId xmlns:a16="http://schemas.microsoft.com/office/drawing/2014/main" id="{886D7053-4D44-145E-12D6-E49AEBAB2A78}"/>
              </a:ext>
            </a:extLst>
          </p:cNvPr>
          <p:cNvCxnSpPr>
            <a:cxnSpLocks/>
            <a:stCxn id="41" idx="1"/>
            <a:endCxn id="81" idx="3"/>
          </p:cNvCxnSpPr>
          <p:nvPr/>
        </p:nvCxnSpPr>
        <p:spPr>
          <a:xfrm rot="10800000">
            <a:off x="4572000" y="3117952"/>
            <a:ext cx="999474" cy="1127955"/>
          </a:xfrm>
          <a:prstGeom prst="curved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F38FB89D-DBCA-F49F-0ED8-04E634B2606E}"/>
              </a:ext>
            </a:extLst>
          </p:cNvPr>
          <p:cNvCxnSpPr>
            <a:cxnSpLocks/>
            <a:stCxn id="46" idx="7"/>
            <a:endCxn id="3" idx="1"/>
          </p:cNvCxnSpPr>
          <p:nvPr/>
        </p:nvCxnSpPr>
        <p:spPr>
          <a:xfrm flipV="1">
            <a:off x="6986765" y="4355208"/>
            <a:ext cx="249330" cy="1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48CE559-64C5-8341-9520-09DCBF097CEB}"/>
              </a:ext>
            </a:extLst>
          </p:cNvPr>
          <p:cNvSpPr/>
          <p:nvPr/>
        </p:nvSpPr>
        <p:spPr>
          <a:xfrm>
            <a:off x="7236095" y="3991855"/>
            <a:ext cx="1145569" cy="726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MAC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PAN_ID</a:t>
            </a:r>
          </a:p>
        </p:txBody>
      </p:sp>
    </p:spTree>
    <p:extLst>
      <p:ext uri="{BB962C8B-B14F-4D97-AF65-F5344CB8AC3E}">
        <p14:creationId xmlns:p14="http://schemas.microsoft.com/office/powerpoint/2010/main" val="18732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53" grpId="0"/>
      <p:bldP spid="60" grpId="0" animBg="1"/>
      <p:bldP spid="66" grpId="0"/>
      <p:bldP spid="68" grpId="0" animBg="1"/>
      <p:bldP spid="81" grpId="0" animBg="1"/>
      <p:bldP spid="86" grpId="0" animBg="1"/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ILLA CORPORATIVA POWER POINT" id="{4D8E7473-AEE4-E344-A86C-FE9097D16271}" vid="{C172504A-6316-2A47-A69D-C6BAD5F8A20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2204</Words>
  <Application>Microsoft Office PowerPoint</Application>
  <PresentationFormat>Presentación en pantalla (4:3)</PresentationFormat>
  <Paragraphs>428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Malacitana</vt:lpstr>
      <vt:lpstr>Malacitana-Sans</vt:lpstr>
      <vt:lpstr>Times New Roman</vt:lpstr>
      <vt:lpstr>Tema de Office</vt:lpstr>
      <vt:lpstr>Presentación de PowerPoint</vt:lpstr>
      <vt:lpstr>Presentación de PowerPoint</vt:lpstr>
      <vt:lpstr>Introducción - ¿De dónde venimos?</vt:lpstr>
      <vt:lpstr>Estado del arte - ¿Dónde estamos?</vt:lpstr>
      <vt:lpstr>Estado del arte - ¿Dónde estamos?</vt:lpstr>
      <vt:lpstr>Diseño de la infraestructura</vt:lpstr>
      <vt:lpstr>Diseño de la infraestructura</vt:lpstr>
      <vt:lpstr>Diseño de la infraestructura</vt:lpstr>
      <vt:lpstr>Diseño de la infraestructura</vt:lpstr>
      <vt:lpstr>Plataforma hardware</vt:lpstr>
      <vt:lpstr>Diseño e implementación de los protocolos de comunicación</vt:lpstr>
      <vt:lpstr>Diseño e implementación de los protocolos de comunicación</vt:lpstr>
      <vt:lpstr>Aplicación .- Caso de estudio</vt:lpstr>
      <vt:lpstr>Aplicación .- Caso de estudio</vt:lpstr>
      <vt:lpstr>Aplicación .- Caso de estudio</vt:lpstr>
      <vt:lpstr>Resultados</vt:lpstr>
      <vt:lpstr>Resultados</vt:lpstr>
      <vt:lpstr>Resultados ESP-IDF</vt:lpstr>
      <vt:lpstr>Resultados</vt:lpstr>
      <vt:lpstr>Resultados – ESP-IDF vs Arduino</vt:lpstr>
      <vt:lpstr>Comparativa I</vt:lpstr>
      <vt:lpstr>Comparativa II</vt:lpstr>
      <vt:lpstr>Comparativa III</vt:lpstr>
      <vt:lpstr>Conclusiones</vt:lpstr>
      <vt:lpstr>Trabajo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Dani Rodríguez Carrión</cp:lastModifiedBy>
  <cp:revision>41</cp:revision>
  <dcterms:created xsi:type="dcterms:W3CDTF">2019-06-10T11:00:10Z</dcterms:created>
  <dcterms:modified xsi:type="dcterms:W3CDTF">2023-09-25T22:29:17Z</dcterms:modified>
</cp:coreProperties>
</file>