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8" r:id="rId4"/>
    <p:sldId id="260" r:id="rId5"/>
    <p:sldId id="269" r:id="rId6"/>
    <p:sldId id="271" r:id="rId7"/>
    <p:sldId id="261" r:id="rId8"/>
    <p:sldId id="262" r:id="rId9"/>
    <p:sldId id="26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5" r:id="rId21"/>
    <p:sldId id="284" r:id="rId22"/>
    <p:sldId id="264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 Rodríguez Carrión" initials="DR" lastIdx="1" clrIdx="0">
    <p:extLst>
      <p:ext uri="{19B8F6BF-5375-455C-9EA6-DF929625EA0E}">
        <p15:presenceInfo xmlns:p15="http://schemas.microsoft.com/office/powerpoint/2012/main" userId="7fbe07f4a31fc9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arri\OneDrive\Escritorio\Nuevo%20Hoja%20de%20c&#225;lculo%20de%20Microsoft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Tamaño binario (bytes)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Arduino</c:v>
                </c:pt>
                <c:pt idx="1">
                  <c:v>ESP-IDF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708550</c:v>
                </c:pt>
                <c:pt idx="1">
                  <c:v>1012156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0-4933-9E88-FDAC41E75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9565424"/>
        <c:axId val="1946677312"/>
      </c:barChart>
      <c:catAx>
        <c:axId val="85956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46677312"/>
        <c:crosses val="autoZero"/>
        <c:auto val="1"/>
        <c:lblAlgn val="ctr"/>
        <c:lblOffset val="100"/>
        <c:noMultiLvlLbl val="0"/>
      </c:catAx>
      <c:valAx>
        <c:axId val="194667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5956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RAM ocupada (KB)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Arduino</c:v>
                </c:pt>
                <c:pt idx="1">
                  <c:v>ESP-IDF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37</c:v>
                </c:pt>
                <c:pt idx="1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B7-44DC-94C4-7697C2C0B1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8950272"/>
        <c:axId val="855090992"/>
      </c:barChart>
      <c:catAx>
        <c:axId val="85895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55090992"/>
        <c:crosses val="autoZero"/>
        <c:auto val="1"/>
        <c:lblAlgn val="ctr"/>
        <c:lblOffset val="100"/>
        <c:noMultiLvlLbl val="0"/>
      </c:catAx>
      <c:valAx>
        <c:axId val="855090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5895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Consumo</a:t>
            </a:r>
            <a:r>
              <a:rPr lang="es-ES" baseline="0"/>
              <a:t> medio (mA)</a:t>
            </a:r>
            <a:endParaRPr lang="es-E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Hoja1!$A$2:$B$5</c:f>
              <c:multiLvlStrCache>
                <c:ptCount val="4"/>
                <c:lvl>
                  <c:pt idx="0">
                    <c:v>Arduino</c:v>
                  </c:pt>
                  <c:pt idx="1">
                    <c:v>Arduino</c:v>
                  </c:pt>
                  <c:pt idx="2">
                    <c:v>ESP-IDF</c:v>
                  </c:pt>
                  <c:pt idx="3">
                    <c:v>ESP-IDF</c:v>
                  </c:pt>
                </c:lvl>
                <c:lvl>
                  <c:pt idx="0">
                    <c:v>ESP32-C3</c:v>
                  </c:pt>
                  <c:pt idx="1">
                    <c:v>ESP32 </c:v>
                  </c:pt>
                  <c:pt idx="2">
                    <c:v>ESP32-C3</c:v>
                  </c:pt>
                  <c:pt idx="3">
                    <c:v>ESP32 </c:v>
                  </c:pt>
                </c:lvl>
              </c:multiLvlStrCache>
            </c:multiLvl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81.75</c:v>
                </c:pt>
                <c:pt idx="1">
                  <c:v>116.59</c:v>
                </c:pt>
                <c:pt idx="2">
                  <c:v>42.29</c:v>
                </c:pt>
                <c:pt idx="3">
                  <c:v>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84-42D4-A8EE-08E758717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83285840"/>
        <c:axId val="851782000"/>
      </c:barChart>
      <c:catAx>
        <c:axId val="983285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51782000"/>
        <c:crosses val="autoZero"/>
        <c:auto val="1"/>
        <c:lblAlgn val="ctr"/>
        <c:lblOffset val="100"/>
        <c:noMultiLvlLbl val="0"/>
      </c:catAx>
      <c:valAx>
        <c:axId val="851782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8328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Potencia media (mW)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Hoja1!$A$2:$B$5</c:f>
              <c:multiLvlStrCache>
                <c:ptCount val="4"/>
                <c:lvl>
                  <c:pt idx="0">
                    <c:v>Arduino</c:v>
                  </c:pt>
                  <c:pt idx="1">
                    <c:v>Arduino</c:v>
                  </c:pt>
                  <c:pt idx="2">
                    <c:v>ESP-IDF</c:v>
                  </c:pt>
                  <c:pt idx="3">
                    <c:v>ESP-IDF</c:v>
                  </c:pt>
                </c:lvl>
                <c:lvl>
                  <c:pt idx="0">
                    <c:v>ESP32-C3</c:v>
                  </c:pt>
                  <c:pt idx="1">
                    <c:v>ESP32 </c:v>
                  </c:pt>
                  <c:pt idx="2">
                    <c:v>ESP32-C3</c:v>
                  </c:pt>
                  <c:pt idx="3">
                    <c:v>ESP32 </c:v>
                  </c:pt>
                </c:lvl>
              </c:multiLvlStrCache>
            </c:multiLvlStrRef>
          </c:cat>
          <c:val>
            <c:numRef>
              <c:f>Hoja1!$E$2:$E$5</c:f>
              <c:numCache>
                <c:formatCode>General</c:formatCode>
                <c:ptCount val="4"/>
                <c:pt idx="0">
                  <c:v>369</c:v>
                </c:pt>
                <c:pt idx="1">
                  <c:v>1000</c:v>
                </c:pt>
                <c:pt idx="2">
                  <c:v>200</c:v>
                </c:pt>
                <c:pt idx="3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60-4AD0-BB95-AA440DE57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77629152"/>
        <c:axId val="851781520"/>
      </c:barChart>
      <c:catAx>
        <c:axId val="9776291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851781520"/>
        <c:crosses val="autoZero"/>
        <c:auto val="1"/>
        <c:lblAlgn val="ctr"/>
        <c:lblOffset val="100"/>
        <c:noMultiLvlLbl val="0"/>
      </c:catAx>
      <c:valAx>
        <c:axId val="85178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977629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B0F2-A4A1-4DAC-AB9D-3C1726BB7E9F}" type="datetimeFigureOut">
              <a:rPr lang="es-ES" smtClean="0"/>
              <a:t>19/09/2023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7D75C-09B0-4AAE-A47A-3BB71B87FE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3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5FC70-EFA5-4FB9-9D58-BDC48FCEEA15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31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62DD5-79CD-4901-9C19-5F9E2822ECCB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06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372D-F327-4948-8543-6C57F2B8A47B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32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35FDC-9216-4523-B19B-2EF4A319708F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0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8FC8-731D-4BCF-AF50-2C72323EB770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8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F366-BCE6-40FC-AD94-C2F55ACFA505}" type="datetime1">
              <a:rPr lang="es-ES" smtClean="0"/>
              <a:t>19/09/2023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995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0F64-9E91-4E86-9B81-27F27359FE6E}" type="datetime1">
              <a:rPr lang="es-ES" smtClean="0"/>
              <a:t>19/09/2023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868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352F3-92E7-4CBA-8737-EAD4D3B952F6}" type="datetime1">
              <a:rPr lang="es-ES" smtClean="0"/>
              <a:t>19/09/2023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57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FB47-97F2-4422-A364-E9FFF5841DA4}" type="datetime1">
              <a:rPr lang="es-ES" smtClean="0"/>
              <a:t>19/09/2023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715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636-5A77-45D0-A7B5-7AD70A1752CE}" type="datetime1">
              <a:rPr lang="es-ES" smtClean="0"/>
              <a:t>19/09/2023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9640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2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84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088BD-A561-481C-A8CF-5610A181F778}" type="datetime1">
              <a:rPr lang="es-ES" smtClean="0"/>
              <a:t>19/09/2023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89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945E-E46B-454D-8564-DB22F43C1109}" type="datetime1">
              <a:rPr lang="es-ES" smtClean="0"/>
              <a:t>19/09/2023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Infraestructura de red de sensores inalámbricos auto-configurables para fusión de datos en el borde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F45-1FFF-D043-8DCE-2BE364C338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39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9B0FDF-3662-524B-9C65-9051F9B74522}"/>
              </a:ext>
            </a:extLst>
          </p:cNvPr>
          <p:cNvSpPr txBox="1"/>
          <p:nvPr/>
        </p:nvSpPr>
        <p:spPr>
          <a:xfrm>
            <a:off x="2623936" y="3473289"/>
            <a:ext cx="501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Malacitana" pitchFamily="2" charset="77"/>
              </a:rPr>
              <a:t>Infraestructura de red de sensores inalámbricos </a:t>
            </a:r>
            <a:r>
              <a:rPr lang="es-ES" dirty="0" err="1">
                <a:solidFill>
                  <a:schemeClr val="bg1"/>
                </a:solidFill>
                <a:latin typeface="Malacitana" pitchFamily="2" charset="77"/>
              </a:rPr>
              <a:t>auto-configurables</a:t>
            </a:r>
            <a:r>
              <a:rPr lang="es-ES" dirty="0">
                <a:solidFill>
                  <a:schemeClr val="bg1"/>
                </a:solidFill>
                <a:latin typeface="Malacitana" pitchFamily="2" charset="77"/>
              </a:rPr>
              <a:t> para fusión de datos en el borde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9028F85-7003-8F4F-BB66-F2F24CD19A38}"/>
              </a:ext>
            </a:extLst>
          </p:cNvPr>
          <p:cNvCxnSpPr>
            <a:cxnSpLocks/>
          </p:cNvCxnSpPr>
          <p:nvPr/>
        </p:nvCxnSpPr>
        <p:spPr>
          <a:xfrm>
            <a:off x="2623935" y="4130853"/>
            <a:ext cx="31255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E4FABE-B117-3644-AAD3-E54937705EDC}"/>
              </a:ext>
            </a:extLst>
          </p:cNvPr>
          <p:cNvSpPr txBox="1"/>
          <p:nvPr/>
        </p:nvSpPr>
        <p:spPr>
          <a:xfrm>
            <a:off x="2609983" y="4210567"/>
            <a:ext cx="50188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Malacitana-Sans" pitchFamily="2" charset="77"/>
              </a:rPr>
              <a:t>Introducido por Daniel R. Carrión</a:t>
            </a:r>
          </a:p>
          <a:p>
            <a:r>
              <a:rPr lang="es-ES" sz="1200" dirty="0">
                <a:solidFill>
                  <a:schemeClr val="bg1"/>
                </a:solidFill>
                <a:latin typeface="Malacitana-Sans" pitchFamily="2" charset="77"/>
              </a:rPr>
              <a:t>Tutorizado por Óscar Guillermo Plata González y Andrés Rodríguez Moreno</a:t>
            </a:r>
          </a:p>
          <a:p>
            <a:r>
              <a:rPr lang="es-ES" sz="1200" dirty="0">
                <a:solidFill>
                  <a:srgbClr val="00AAD6"/>
                </a:solidFill>
                <a:latin typeface="Malacitana-Sans" pitchFamily="2" charset="77"/>
              </a:rPr>
              <a:t>Escuela de ingeniería industrial .- Arquitectura de computadores</a:t>
            </a:r>
          </a:p>
          <a:p>
            <a:r>
              <a:rPr lang="es-ES" sz="900" dirty="0">
                <a:solidFill>
                  <a:schemeClr val="bg1"/>
                </a:solidFill>
                <a:latin typeface="Malacitana-Sans" pitchFamily="2" charset="77"/>
              </a:rPr>
              <a:t>09/2023</a:t>
            </a:r>
          </a:p>
        </p:txBody>
      </p:sp>
    </p:spTree>
    <p:extLst>
      <p:ext uri="{BB962C8B-B14F-4D97-AF65-F5344CB8AC3E}">
        <p14:creationId xmlns:p14="http://schemas.microsoft.com/office/powerpoint/2010/main" val="334681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CD5C1C9-EF4A-F971-07C1-3D303AB4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766" y="3813853"/>
            <a:ext cx="4274467" cy="2507011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los protocolos de 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9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8090"/>
            <a:ext cx="7886700" cy="23504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El protocolo ESP-NOW es un protocolo de comunicación vía radio que trasmite en banda de 2.4GHz que permite interconectar dispositivos mientras usa elementos WiFi sin utilizar un </a:t>
            </a:r>
            <a:r>
              <a:rPr lang="es-ES" dirty="0" err="1"/>
              <a:t>router</a:t>
            </a:r>
            <a:r>
              <a:rPr lang="es-ES" dirty="0"/>
              <a:t> para formar una red.</a:t>
            </a:r>
          </a:p>
          <a:p>
            <a:pPr lvl="1" algn="just"/>
            <a:r>
              <a:rPr lang="es-ES" dirty="0"/>
              <a:t>Bajo coste energético </a:t>
            </a:r>
            <a:r>
              <a:rPr lang="es-ES" dirty="0">
                <a:sym typeface="Wingdings" panose="05000000000000000000" pitchFamily="2" charset="2"/>
              </a:rPr>
              <a:t> Aumenta autonomía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Flexible y altamente configurable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Gran distancia de comunicación, hasta 500 metros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Rapidez de conexión</a:t>
            </a:r>
          </a:p>
          <a:p>
            <a:pPr lvl="1" algn="just"/>
            <a:r>
              <a:rPr lang="es-ES" dirty="0">
                <a:sym typeface="Wingdings" panose="05000000000000000000" pitchFamily="2" charset="2"/>
              </a:rPr>
              <a:t>Mensajes pequeños, hasta 250 bytes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770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los protocolos de 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10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788670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eficiencia en el envío del mensaje </a:t>
            </a:r>
            <a:r>
              <a:rPr lang="es-ES" dirty="0">
                <a:sym typeface="Wingdings" panose="05000000000000000000" pitchFamily="2" charset="2"/>
              </a:rPr>
              <a:t> Envío de un byte de control</a:t>
            </a:r>
            <a:endParaRPr lang="es-ES" dirty="0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7882CDBD-2AE1-1910-254F-F42DB443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38125"/>
              </p:ext>
            </p:extLst>
          </p:nvPr>
        </p:nvGraphicFramePr>
        <p:xfrm>
          <a:off x="1524000" y="2244772"/>
          <a:ext cx="6096000" cy="3708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096786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215876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058629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19133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1bit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1bite 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4bits PAN 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2bits MSG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706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6E1CEC-A5C1-24D4-3927-0967379E508F}"/>
                  </a:ext>
                </a:extLst>
              </p:cNvPr>
              <p:cNvSpPr txBox="1"/>
              <p:nvPr/>
            </p:nvSpPr>
            <p:spPr>
              <a:xfrm>
                <a:off x="638077" y="2615635"/>
                <a:ext cx="835509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dirty="0"/>
                  <a:t>Tipos de mensajes: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Mensaje “00” corresponde al autoemparejamiento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Mensaje “01” corresponde al envío de datos a la pasarela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Mensaje “01” y “11” corresponde a la recepción de mensajes pendientes provenientes del servidor, mediante </a:t>
                </a:r>
                <a:r>
                  <a:rPr lang="es-ES" dirty="0" err="1"/>
                  <a:t>MQTT</a:t>
                </a:r>
                <a:endParaRPr lang="es-ES" dirty="0"/>
              </a:p>
              <a:p>
                <a:pPr lvl="1" algn="just"/>
                <a:r>
                  <a:rPr lang="es-ES" dirty="0"/>
                  <a:t>				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𝑝𝑎𝑐𝑘𝑒𝑡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𝑡𝑜𝑝𝑖𝑐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|{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s-ES" dirty="0"/>
                  <a:t>Mensaje “10” y “11” corresponde a la recepción de mensajes pendientes provenientes de la misma red de área personal (PAN, personal </a:t>
                </a:r>
                <a:r>
                  <a:rPr lang="es-ES" dirty="0" err="1"/>
                  <a:t>area</a:t>
                </a:r>
                <a:r>
                  <a:rPr lang="es-ES" dirty="0"/>
                  <a:t> </a:t>
                </a:r>
                <a:r>
                  <a:rPr lang="es-ES" dirty="0" err="1"/>
                  <a:t>network</a:t>
                </a:r>
                <a:r>
                  <a:rPr lang="es-ES" dirty="0"/>
                  <a:t>)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6E1CEC-A5C1-24D4-3927-0967379E5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7" y="2615635"/>
                <a:ext cx="8355094" cy="2308324"/>
              </a:xfrm>
              <a:prstGeom prst="rect">
                <a:avLst/>
              </a:prstGeom>
              <a:blipFill>
                <a:blip r:embed="rId2"/>
                <a:stretch>
                  <a:fillRect l="-657" t="-1319" r="-584" b="-316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a 7">
            <a:extLst>
              <a:ext uri="{FF2B5EF4-FFF2-40B4-BE49-F238E27FC236}">
                <a16:creationId xmlns:a16="http://schemas.microsoft.com/office/drawing/2014/main" id="{A2DD7B4F-A3E7-6BBF-E79E-5033381BF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63978"/>
              </p:ext>
            </p:extLst>
          </p:nvPr>
        </p:nvGraphicFramePr>
        <p:xfrm>
          <a:off x="1524000" y="4918006"/>
          <a:ext cx="609600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30009575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87066869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ES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43466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ES" dirty="0"/>
                        <a:t>Tipo de mensaje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15905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ES" dirty="0"/>
                        <a:t>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0874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ES" dirty="0"/>
                        <a:t>Antigüedad mensaje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7868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ES" dirty="0"/>
                        <a:t>Cuerpo mensaje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Hasta completar 250bytes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40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1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los protocolos de 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11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6448523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rapidez de emparejamiento </a:t>
            </a:r>
            <a:r>
              <a:rPr lang="es-ES" dirty="0">
                <a:sym typeface="Wingdings" panose="05000000000000000000" pitchFamily="2" charset="2"/>
              </a:rPr>
              <a:t> Emparejamiento automático</a:t>
            </a: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5F4945C-86DF-870C-D27C-36F9FE49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91" y="1379097"/>
            <a:ext cx="4040909" cy="5104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EFE0BF-ED97-9BA6-C407-17C64E27A8F4}"/>
                  </a:ext>
                </a:extLst>
              </p:cNvPr>
              <p:cNvSpPr txBox="1"/>
              <p:nvPr/>
            </p:nvSpPr>
            <p:spPr>
              <a:xfrm>
                <a:off x="638077" y="2271353"/>
                <a:ext cx="418869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Tarea de mantenimiento de conexión: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" dirty="0"/>
                  <a:t>Se envía una petición de conexión usando MAC de broadcast, enviando tipo de mensaje “00” a la pasarela.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" dirty="0"/>
                  <a:t>Si ha habido una solicitud de emparejamiento por un canal incorrecto, se incrementa el mismo.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s-ES" dirty="0"/>
                  <a:t>Una vez emparejado, se da por conectado el dispositivo, guardando sus credenciales en NVS y suspendiendo la tarea.</a:t>
                </a:r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lang="es-ES" dirty="0"/>
                  <a:t>Sueño profundo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𝑐𝑜𝑛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 &gt; </m:t>
                    </m:r>
                    <m:sSub>
                      <m:sSubPr>
                        <m:ctrlPr>
                          <a:rPr lang="es-E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7EFE0BF-ED97-9BA6-C407-17C64E27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7" y="2271353"/>
                <a:ext cx="4188691" cy="3970318"/>
              </a:xfrm>
              <a:prstGeom prst="rect">
                <a:avLst/>
              </a:prstGeom>
              <a:blipFill>
                <a:blip r:embed="rId3"/>
                <a:stretch>
                  <a:fillRect l="-1310" t="-922" r="-1164" b="-15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04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los protocolos de comunicación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12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77" y="1550324"/>
            <a:ext cx="788670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Diseño del protocolo de comunicación requiere eficiencia computacional</a:t>
            </a:r>
            <a:r>
              <a:rPr lang="es-ES" dirty="0">
                <a:sym typeface="Wingdings" panose="05000000000000000000" pitchFamily="2" charset="2"/>
              </a:rPr>
              <a:t> Utilizando herramientas RTOS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3A9464C-848D-AD88-8F32-3090F60628AC}"/>
              </a:ext>
            </a:extLst>
          </p:cNvPr>
          <p:cNvSpPr txBox="1"/>
          <p:nvPr/>
        </p:nvSpPr>
        <p:spPr>
          <a:xfrm>
            <a:off x="619223" y="2295543"/>
            <a:ext cx="7905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Para la gestión de los diferentes procesos y tareas invocadas, se han utilizado herramientas proporcionadas por FreeRTOS: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Gestión de colisiones y sincronización de procesos (envío y recepción de mensajes), inicio de </a:t>
            </a:r>
            <a:r>
              <a:rPr lang="es-ES" dirty="0" err="1"/>
              <a:t>corrutinas</a:t>
            </a:r>
            <a:r>
              <a:rPr lang="es-ES" dirty="0"/>
              <a:t> con semáforos binarios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CB66E85-D122-D266-FBAA-49151E516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25" y="4736468"/>
            <a:ext cx="5179149" cy="136293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F372ED7-BABB-C639-4279-3042B2A7BE3F}"/>
              </a:ext>
            </a:extLst>
          </p:cNvPr>
          <p:cNvSpPr txBox="1"/>
          <p:nvPr/>
        </p:nvSpPr>
        <p:spPr>
          <a:xfrm>
            <a:off x="638077" y="4236632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Gestión de colas de mensajes utilizando colas dinámicas. Se han implementado para gestionar los resultados de los envíos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B0A3F5B-C4A5-CFE0-8490-3221C1B76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36" y="3310369"/>
            <a:ext cx="6023728" cy="104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1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otras funcionalidades del dispositivo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13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602"/>
            <a:ext cx="7886700" cy="8798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Uso del convertidor ADC en modo “</a:t>
            </a:r>
            <a:r>
              <a:rPr lang="es-ES" dirty="0" err="1"/>
              <a:t>one-shot</a:t>
            </a:r>
            <a:r>
              <a:rPr lang="es-ES" dirty="0"/>
              <a:t>” (existe modo continuo DMA para lecturas rápidas de hasta 2MHz sin WiFi activo) para lectura de sensores analógicos.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29722DE-F8BE-D3FD-A598-1EB3DB8F1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102" r="16908"/>
          <a:stretch/>
        </p:blipFill>
        <p:spPr>
          <a:xfrm>
            <a:off x="740235" y="2648380"/>
            <a:ext cx="2945646" cy="249803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D9A4940-8EEC-B953-1FF6-3B7A2687E64F}"/>
              </a:ext>
            </a:extLst>
          </p:cNvPr>
          <p:cNvSpPr txBox="1"/>
          <p:nvPr/>
        </p:nvSpPr>
        <p:spPr>
          <a:xfrm flipH="1">
            <a:off x="3857624" y="2648380"/>
            <a:ext cx="4657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Problemas encontrados: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Sensores poco eficientes con alto consumo energético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Sensor de lectura lenta (tiempo de establecimiento de ~120ms)</a:t>
            </a:r>
          </a:p>
          <a:p>
            <a:pPr algn="just"/>
            <a:r>
              <a:rPr lang="es-ES" dirty="0"/>
              <a:t>Soluciones propuestas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Control de encendido del sensor con MOSFET BS170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Uso de herramientas RTOS 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6937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otras funcionalidades del dispositivo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14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602"/>
            <a:ext cx="7886700" cy="8798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Uso del driver WiFi para dotar al dispositivo de conectividad WiFi en caso de necesitarlo, por ejemplo, si se quiere actualizar el firmware.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C3DC1D-84E8-001B-D423-FDCD67EB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994280"/>
            <a:ext cx="3017520" cy="1981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89E7B5-8D1E-22EF-D8B6-2B5C11D66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2609470"/>
            <a:ext cx="3684270" cy="2750820"/>
          </a:xfrm>
          <a:prstGeom prst="rect">
            <a:avLst/>
          </a:prstGeom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2229948-9392-62DD-BCCB-8248FF4D33C7}"/>
              </a:ext>
            </a:extLst>
          </p:cNvPr>
          <p:cNvSpPr/>
          <p:nvPr/>
        </p:nvSpPr>
        <p:spPr>
          <a:xfrm>
            <a:off x="3812140" y="3604288"/>
            <a:ext cx="852969" cy="756802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56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otras funcionalidades del dispositivo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15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105BA23-C1C8-6B2C-59DD-B0EE1219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29603"/>
            <a:ext cx="7886700" cy="22767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Uso de la memoria NVS para gestionar los datos almacenados, por ejemplo, los datos de la pasarela. </a:t>
            </a:r>
          </a:p>
          <a:p>
            <a:pPr lvl="1" algn="just"/>
            <a:r>
              <a:rPr lang="es-ES" dirty="0"/>
              <a:t>Proporcionar arranque rápido</a:t>
            </a:r>
          </a:p>
          <a:p>
            <a:pPr lvl="1" algn="just"/>
            <a:r>
              <a:rPr lang="es-ES" dirty="0"/>
              <a:t>Tener registro local de datos.</a:t>
            </a:r>
          </a:p>
          <a:p>
            <a:pPr lvl="1" algn="just"/>
            <a:r>
              <a:rPr lang="es-ES" dirty="0"/>
              <a:t>El usuario debe definir la memoria que se quiera utilizar</a:t>
            </a:r>
          </a:p>
          <a:p>
            <a:pPr lvl="1" algn="just"/>
            <a:r>
              <a:rPr lang="es-ES" dirty="0"/>
              <a:t>Se debe de particionar en función de las necesidades del programador</a:t>
            </a:r>
          </a:p>
          <a:p>
            <a:pPr lvl="1" algn="just"/>
            <a:r>
              <a:rPr lang="es-ES" dirty="0"/>
              <a:t>Estudiar la frecuencia con la que se quiere leer/escribir datos</a:t>
            </a:r>
          </a:p>
          <a:p>
            <a:pPr lvl="2" algn="just"/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898096-549A-F312-D59C-1F67A08D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15" y="4026499"/>
            <a:ext cx="4301620" cy="1626222"/>
          </a:xfrm>
          <a:prstGeom prst="rect">
            <a:avLst/>
          </a:prstGeom>
        </p:spPr>
      </p:pic>
      <p:sp>
        <p:nvSpPr>
          <p:cNvPr id="13" name="Marcador de contenido 6">
            <a:extLst>
              <a:ext uri="{FF2B5EF4-FFF2-40B4-BE49-F238E27FC236}">
                <a16:creationId xmlns:a16="http://schemas.microsoft.com/office/drawing/2014/main" id="{784F4E42-CEF3-3D92-6EDE-2280441812B6}"/>
              </a:ext>
            </a:extLst>
          </p:cNvPr>
          <p:cNvSpPr txBox="1">
            <a:spLocks/>
          </p:cNvSpPr>
          <p:nvPr/>
        </p:nvSpPr>
        <p:spPr>
          <a:xfrm>
            <a:off x="25386" y="4839610"/>
            <a:ext cx="490488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171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863"/>
            <a:ext cx="6105309" cy="450271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ES" dirty="0"/>
              <a:t>Se ha conseguido realizar una aplicación en C++ capaz de realizar los requerimientos propuestos en los objetivos del proyecto, en tiempo real.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Se realiza un autoemparejamiento si no hay datos válidos en memoria NVS. De haberlos, se extrae la información y se empareja con la pasarela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Se inician los datos de gestión y de conexión al servidor, así como los parámetros de espera, tiempo de sueño profundo, el PAN al que pertenecemos…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Se inicia la lectura del ADC, se formatea el mensaje y se envía. Se construye un mensaje en el que los bits de control indican a la pasarela una petición de entrega de mensajes, bien del servidor o del PAN.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dirty="0"/>
              <a:t>Una vez enviado el mensaje y, si los hubiera, recibido mensajes personales, el dispositivo se va a dormir.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16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3FDD11-FA89-E5FC-D9FF-98C2EF63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59" y="1354006"/>
            <a:ext cx="1781391" cy="51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2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17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BBC7E3-05B5-0EDB-D903-E171FAB82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00560"/>
            <a:ext cx="7711126" cy="13809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FDD418-B7C6-1861-171C-E5354E03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01" y="3207046"/>
            <a:ext cx="4816699" cy="25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8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18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A3C4B77-2D98-E056-A054-6036F166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72" y="2505325"/>
            <a:ext cx="8389856" cy="202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5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6BA9BE-90A1-FD40-89D8-EEDA1788CE87}"/>
              </a:ext>
            </a:extLst>
          </p:cNvPr>
          <p:cNvSpPr txBox="1"/>
          <p:nvPr/>
        </p:nvSpPr>
        <p:spPr>
          <a:xfrm>
            <a:off x="633484" y="1342077"/>
            <a:ext cx="5069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100" dirty="0">
                <a:solidFill>
                  <a:srgbClr val="004479"/>
                </a:solidFill>
                <a:latin typeface="Malacitana" pitchFamily="2" charset="77"/>
              </a:rPr>
              <a:t>Índice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B1D8CF-F5DF-CD45-8F53-827ECFF6FF39}"/>
              </a:ext>
            </a:extLst>
          </p:cNvPr>
          <p:cNvSpPr txBox="1"/>
          <p:nvPr/>
        </p:nvSpPr>
        <p:spPr>
          <a:xfrm>
            <a:off x="633484" y="1831991"/>
            <a:ext cx="60757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Introducción 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Estado del arte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Objetivos propuestos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Dispositivos y herramientas utilizados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Plataforma hardware</a:t>
            </a:r>
          </a:p>
          <a:p>
            <a:pPr marL="800100" lvl="1" indent="-342900" algn="just">
              <a:buFont typeface="+mj-lt"/>
              <a:buAutoNum type="alphaL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Framework de programación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Diseño e implementación de los protocolos de comunicación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Diseño e implementación de otras funcionalidades del dispositivo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Resultados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Conclusiones y líneas futuras</a:t>
            </a:r>
          </a:p>
          <a:p>
            <a:pPr marL="342892" indent="-342892" algn="just">
              <a:buFont typeface="+mj-lt"/>
              <a:buAutoNum type="arabicPeriod"/>
            </a:pPr>
            <a:r>
              <a:rPr lang="es-ES" b="1" dirty="0">
                <a:solidFill>
                  <a:srgbClr val="00AAD6"/>
                </a:solidFill>
                <a:latin typeface="Malacitana-Sans" pitchFamily="2" charset="77"/>
              </a:rPr>
              <a:t>Bibliografía</a:t>
            </a:r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CA0BBCC-7AB9-7223-F7B3-40CA5071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</a:t>
            </a:fld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 – ESP-IDF vs Arduino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2143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Comparativa del tamaño de binarios compilados con programas parecidos (ESP-IDF sin opciones de optimización de código)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sym typeface="Wingdings" panose="05000000000000000000" pitchFamily="2" charset="2"/>
              </a:rPr>
              <a:t>Tamaño en Arduino</a:t>
            </a:r>
          </a:p>
          <a:p>
            <a:pPr marL="342883" lvl="1" indent="0">
              <a:buNone/>
            </a:pPr>
            <a:r>
              <a:rPr lang="es-ES" dirty="0">
                <a:sym typeface="Wingdings" panose="05000000000000000000" pitchFamily="2" charset="2"/>
              </a:rPr>
              <a:t>Uso de 708550 bytes (binario de 710KB). Variables globales ocupan unos 37KB, un 11% de la memoria dinámica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ES" dirty="0">
                <a:sym typeface="Wingdings" panose="05000000000000000000" pitchFamily="2" charset="2"/>
              </a:rPr>
              <a:t>Tamaño en ESP-IDF</a:t>
            </a:r>
          </a:p>
          <a:p>
            <a:pPr marL="342883" lvl="1" indent="0">
              <a:buNone/>
            </a:pPr>
            <a:r>
              <a:rPr lang="es-ES" dirty="0">
                <a:sym typeface="Wingdings" panose="05000000000000000000" pitchFamily="2" charset="2"/>
              </a:rPr>
              <a:t>Uso de 1012156 bytes (binario de casi 1MB). Variables globales ocupan unos 99KB, un 30.8% del total</a:t>
            </a: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19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B01BB832-0EC7-8F2F-4C2D-E6E421FF1B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838599"/>
              </p:ext>
            </p:extLst>
          </p:nvPr>
        </p:nvGraphicFramePr>
        <p:xfrm>
          <a:off x="628650" y="4061176"/>
          <a:ext cx="3729571" cy="214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B4B1D23-1194-82E5-2F12-7D8109626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005255"/>
              </p:ext>
            </p:extLst>
          </p:nvPr>
        </p:nvGraphicFramePr>
        <p:xfrm>
          <a:off x="4844449" y="4061176"/>
          <a:ext cx="3729572" cy="2143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751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Resultados – ESP-IDF vs Arduino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394"/>
            <a:ext cx="7886700" cy="21430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Comparativa de tiempos de ejecución y consumo energético con programas parecidos (ESP-IDF sin opciones de optimización de código) en ESP32 (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LX6) y ESP32-C3 (RISC-V)</a:t>
            </a:r>
            <a:endParaRPr lang="es-ES" dirty="0">
              <a:sym typeface="Wingdings" panose="05000000000000000000" pitchFamily="2" charset="2"/>
            </a:endParaRPr>
          </a:p>
          <a:p>
            <a:pPr marL="342883" lvl="1" indent="0">
              <a:buNone/>
            </a:pPr>
            <a:endParaRPr lang="es-ES" dirty="0">
              <a:sym typeface="Wingdings" panose="05000000000000000000" pitchFamily="2" charset="2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20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B1E53A67-4948-A575-0FB6-D4A5E8487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62851"/>
              </p:ext>
            </p:extLst>
          </p:nvPr>
        </p:nvGraphicFramePr>
        <p:xfrm>
          <a:off x="1111885" y="2683314"/>
          <a:ext cx="6920230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7663595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71157020"/>
                    </a:ext>
                  </a:extLst>
                </a:gridCol>
                <a:gridCol w="2043430">
                  <a:extLst>
                    <a:ext uri="{9D8B030D-6E8A-4147-A177-3AD203B41FA5}">
                      <a16:colId xmlns:a16="http://schemas.microsoft.com/office/drawing/2014/main" val="27366615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119887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31119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Dispositivo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Tiempo de ejecución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Consumo medio (mA)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Potencia media (</a:t>
                      </a:r>
                      <a:r>
                        <a:rPr lang="es-ES" dirty="0" err="1"/>
                        <a:t>mW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1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ESP32-C3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Arduino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81.75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26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ESP32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116.59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93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ESP32-C3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ESP-IDF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947 (529 + 362)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70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ESP32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1100 (822 + 376)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64291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7CC59E31-5C5B-9E7B-4A74-C1551EA4BFE8}"/>
              </a:ext>
            </a:extLst>
          </p:cNvPr>
          <p:cNvSpPr txBox="1"/>
          <p:nvPr/>
        </p:nvSpPr>
        <p:spPr>
          <a:xfrm>
            <a:off x="628650" y="4844719"/>
            <a:ext cx="788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1000"/>
              </a:spcAft>
            </a:pPr>
            <a:r>
              <a:rPr lang="es-ES" sz="1200" i="1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primera columna considera el tiempo total del dispositivo desde que se despierte del sueño profundo hasta que se vuelve a apagar. En el caso de los dispositivos programados en ESP-IDF, el tiempo se ha dividido entre la comprobación del firmware inicial y la ejecución del programa. La segunda columna ilustra el consumo de corriente medio a lo largo del tiempo total del dispositivo, desde que este se despierta del sueño profundo hasta que se vuelve a apagar. La última columna indica la potencia consumida, en la que se ha tenido en cuenta la corriente media consumida y la tensión a la que se están alimentando los dispositivos, mediante USB 5V (4.2V nominales) para el ESP32-C3 y 9V para el ESP32.</a:t>
            </a:r>
          </a:p>
        </p:txBody>
      </p:sp>
    </p:spTree>
    <p:extLst>
      <p:ext uri="{BB962C8B-B14F-4D97-AF65-F5344CB8AC3E}">
        <p14:creationId xmlns:p14="http://schemas.microsoft.com/office/powerpoint/2010/main" val="367705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21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CEAEDB7-7112-410F-CE22-EC5C8F6AD7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952469"/>
              </p:ext>
            </p:extLst>
          </p:nvPr>
        </p:nvGraphicFramePr>
        <p:xfrm>
          <a:off x="351890" y="1420965"/>
          <a:ext cx="4220110" cy="253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FC4C8BC-60AB-4A69-86DC-7A421A8EF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47247"/>
              </p:ext>
            </p:extLst>
          </p:nvPr>
        </p:nvGraphicFramePr>
        <p:xfrm>
          <a:off x="4757723" y="1420965"/>
          <a:ext cx="4220110" cy="2535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56E9A34-F3E0-D1B1-4A30-195E6FF16DA1}"/>
              </a:ext>
            </a:extLst>
          </p:cNvPr>
          <p:cNvSpPr txBox="1"/>
          <p:nvPr/>
        </p:nvSpPr>
        <p:spPr>
          <a:xfrm>
            <a:off x="628650" y="4076366"/>
            <a:ext cx="7742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Objetivos cumplidos en versatilidad, capacidades y rendimiento para dispositivo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Estudio ESP32 vs ESP32-C3 en ESP-IDF favorable frente a otras plataformas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Eficiencia energética entre plataformas de hasta un 42.7% y entre dispositivos de hasta un 36.59%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Reducción del tiempo del programa en hasta un 21.3%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Adquisición de nuevos conocimientos sobre el tema y habilidades adquiridas invaluables</a:t>
            </a:r>
          </a:p>
        </p:txBody>
      </p:sp>
    </p:spTree>
    <p:extLst>
      <p:ext uri="{BB962C8B-B14F-4D97-AF65-F5344CB8AC3E}">
        <p14:creationId xmlns:p14="http://schemas.microsoft.com/office/powerpoint/2010/main" val="169898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Trabajo futuro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Continuar estudiando el procesador RISC-V y sus posibles usos con algoritmos de fusión sensorial</a:t>
            </a:r>
          </a:p>
          <a:p>
            <a:r>
              <a:rPr lang="es-ES" dirty="0"/>
              <a:t>Programación a mayor nivel de aplicaciones </a:t>
            </a:r>
            <a:r>
              <a:rPr lang="es-ES" dirty="0" err="1"/>
              <a:t>auto-configurables</a:t>
            </a:r>
            <a:r>
              <a:rPr lang="es-ES" dirty="0"/>
              <a:t> para fusión de datos en el borde</a:t>
            </a:r>
          </a:p>
          <a:p>
            <a:r>
              <a:rPr lang="es-ES" dirty="0"/>
              <a:t>Depuración del código ya existente, continuar mejorando el rendimiento de la aplicación</a:t>
            </a:r>
          </a:p>
          <a:p>
            <a:r>
              <a:rPr lang="es-ES" dirty="0"/>
              <a:t>Estudio de métodos de emparejamiento y conectividad más eficientes</a:t>
            </a:r>
          </a:p>
          <a:p>
            <a:r>
              <a:rPr lang="es-ES" dirty="0"/>
              <a:t>Estudiar aspectos como retardos, gestión de mensajes, seguridad, robustez en el protocolo de comunicación</a:t>
            </a:r>
          </a:p>
          <a:p>
            <a:r>
              <a:rPr lang="es-ES" dirty="0"/>
              <a:t>Mejorar aspectos de HW 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22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</p:spTree>
    <p:extLst>
      <p:ext uri="{BB962C8B-B14F-4D97-AF65-F5344CB8AC3E}">
        <p14:creationId xmlns:p14="http://schemas.microsoft.com/office/powerpoint/2010/main" val="31033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8276"/>
            <a:ext cx="7886700" cy="155413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Paradigmas de programación cada vez más sofisticados</a:t>
            </a:r>
          </a:p>
          <a:p>
            <a:pPr algn="just"/>
            <a:r>
              <a:rPr lang="es-ES" dirty="0"/>
              <a:t>Fuerte dependencia del humano hacia la tecnología</a:t>
            </a:r>
          </a:p>
          <a:p>
            <a:pPr algn="just"/>
            <a:r>
              <a:rPr lang="es-ES" dirty="0"/>
              <a:t>La comunicación como una de las herramientas más importantes en el desarrollo tecnológico, hacia la industria 5.0</a:t>
            </a: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2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3" name="Tabla 6">
            <a:extLst>
              <a:ext uri="{FF2B5EF4-FFF2-40B4-BE49-F238E27FC236}">
                <a16:creationId xmlns:a16="http://schemas.microsoft.com/office/drawing/2014/main" id="{53A56D31-0749-598B-C376-47540ED9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73752"/>
              </p:ext>
            </p:extLst>
          </p:nvPr>
        </p:nvGraphicFramePr>
        <p:xfrm>
          <a:off x="2045617" y="3163077"/>
          <a:ext cx="5288244" cy="2780524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2644122">
                  <a:extLst>
                    <a:ext uri="{9D8B030D-6E8A-4147-A177-3AD203B41FA5}">
                      <a16:colId xmlns:a16="http://schemas.microsoft.com/office/drawing/2014/main" val="1464319049"/>
                    </a:ext>
                  </a:extLst>
                </a:gridCol>
                <a:gridCol w="2644122">
                  <a:extLst>
                    <a:ext uri="{9D8B030D-6E8A-4147-A177-3AD203B41FA5}">
                      <a16:colId xmlns:a16="http://schemas.microsoft.com/office/drawing/2014/main" val="1995964681"/>
                    </a:ext>
                  </a:extLst>
                </a:gridCol>
              </a:tblGrid>
              <a:tr h="317078">
                <a:tc>
                  <a:txBody>
                    <a:bodyPr/>
                    <a:lstStyle/>
                    <a:p>
                      <a:r>
                        <a:rPr lang="es-ES" dirty="0"/>
                        <a:t>Industria 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Industria 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18438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dirty="0"/>
                        <a:t>Centrado en conectar máquinas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Centrado en ofrecer experiencia al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38005"/>
                  </a:ext>
                </a:extLst>
              </a:tr>
              <a:tr h="317078">
                <a:tc>
                  <a:txBody>
                    <a:bodyPr/>
                    <a:lstStyle/>
                    <a:p>
                      <a:r>
                        <a:rPr lang="es-ES" dirty="0"/>
                        <a:t>Personalización masiva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Hiperpersonalización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689620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dirty="0"/>
                        <a:t>Cadena de suministro inteligente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Cadena de suministro adaptable y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768730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dirty="0"/>
                        <a:t>Productos inteligentes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Productos (interactivos) activados por experiencia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829725"/>
                  </a:ext>
                </a:extLst>
              </a:tr>
              <a:tr h="536592">
                <a:tc>
                  <a:txBody>
                    <a:bodyPr/>
                    <a:lstStyle/>
                    <a:p>
                      <a:r>
                        <a:rPr lang="es-ES" dirty="0"/>
                        <a:t>Mano de obra alejada de las fábricas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Regreso de mano de obra a las fábricas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9678"/>
                  </a:ext>
                </a:extLst>
              </a:tr>
            </a:tbl>
          </a:graphicData>
        </a:graphic>
      </p:graphicFrame>
      <p:sp>
        <p:nvSpPr>
          <p:cNvPr id="12" name="Título 3">
            <a:extLst>
              <a:ext uri="{FF2B5EF4-FFF2-40B4-BE49-F238E27FC236}">
                <a16:creationId xmlns:a16="http://schemas.microsoft.com/office/drawing/2014/main" id="{46F7CA59-33B4-6609-6834-73500C91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5979540" cy="1325563"/>
          </a:xfrm>
        </p:spPr>
        <p:txBody>
          <a:bodyPr/>
          <a:lstStyle/>
          <a:p>
            <a:r>
              <a:rPr lang="es-ES" dirty="0"/>
              <a:t>Introducción - ¿De dónde venimos?</a:t>
            </a:r>
          </a:p>
        </p:txBody>
      </p:sp>
    </p:spTree>
    <p:extLst>
      <p:ext uri="{BB962C8B-B14F-4D97-AF65-F5344CB8AC3E}">
        <p14:creationId xmlns:p14="http://schemas.microsoft.com/office/powerpoint/2010/main" val="35732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 - ¿Dónde estamos?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3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DFB2B7D-5D57-B41B-6966-45F032281A4B}"/>
              </a:ext>
            </a:extLst>
          </p:cNvPr>
          <p:cNvSpPr/>
          <p:nvPr/>
        </p:nvSpPr>
        <p:spPr>
          <a:xfrm>
            <a:off x="627839" y="1793384"/>
            <a:ext cx="2043404" cy="18820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64170A6-079E-7C71-29A7-1AADEC97CA4A}"/>
              </a:ext>
            </a:extLst>
          </p:cNvPr>
          <p:cNvSpPr/>
          <p:nvPr/>
        </p:nvSpPr>
        <p:spPr>
          <a:xfrm>
            <a:off x="984411" y="2098119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4005D6D-BB7C-069A-2210-893D44497041}"/>
              </a:ext>
            </a:extLst>
          </p:cNvPr>
          <p:cNvSpPr/>
          <p:nvPr/>
        </p:nvSpPr>
        <p:spPr>
          <a:xfrm>
            <a:off x="875489" y="3078203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B4824A0-4F8D-A859-877D-19882DE4D33F}"/>
              </a:ext>
            </a:extLst>
          </p:cNvPr>
          <p:cNvSpPr/>
          <p:nvPr/>
        </p:nvSpPr>
        <p:spPr>
          <a:xfrm>
            <a:off x="1914945" y="2209049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2BC8D5-F09C-B548-CA25-197012AF82CE}"/>
              </a:ext>
            </a:extLst>
          </p:cNvPr>
          <p:cNvSpPr/>
          <p:nvPr/>
        </p:nvSpPr>
        <p:spPr>
          <a:xfrm>
            <a:off x="1431697" y="2577684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878C931-7560-A255-C352-E8C045AE3903}"/>
              </a:ext>
            </a:extLst>
          </p:cNvPr>
          <p:cNvSpPr/>
          <p:nvPr/>
        </p:nvSpPr>
        <p:spPr>
          <a:xfrm>
            <a:off x="1998726" y="3141057"/>
            <a:ext cx="217844" cy="221861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496E7E1-2B1B-364A-7482-A52B096722EC}"/>
              </a:ext>
            </a:extLst>
          </p:cNvPr>
          <p:cNvSpPr/>
          <p:nvPr/>
        </p:nvSpPr>
        <p:spPr>
          <a:xfrm>
            <a:off x="2327208" y="2577684"/>
            <a:ext cx="330265" cy="36863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544B6DD-63FA-D666-D540-86756FFDE5E2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170352" y="2287489"/>
            <a:ext cx="293248" cy="3226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0872F3EE-39D8-366C-567B-5C24B6CAAF48}"/>
              </a:ext>
            </a:extLst>
          </p:cNvPr>
          <p:cNvCxnSpPr>
            <a:stCxn id="15" idx="7"/>
            <a:endCxn id="17" idx="3"/>
          </p:cNvCxnSpPr>
          <p:nvPr/>
        </p:nvCxnSpPr>
        <p:spPr>
          <a:xfrm flipV="1">
            <a:off x="1061430" y="2767054"/>
            <a:ext cx="402170" cy="34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746ABCC-4755-2030-031D-ADE724515717}"/>
              </a:ext>
            </a:extLst>
          </p:cNvPr>
          <p:cNvCxnSpPr>
            <a:stCxn id="14" idx="6"/>
            <a:endCxn id="16" idx="2"/>
          </p:cNvCxnSpPr>
          <p:nvPr/>
        </p:nvCxnSpPr>
        <p:spPr>
          <a:xfrm>
            <a:off x="1202255" y="2209050"/>
            <a:ext cx="712690" cy="110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2BE7350-3096-CD2C-D68B-BBA94968EFA7}"/>
              </a:ext>
            </a:extLst>
          </p:cNvPr>
          <p:cNvCxnSpPr>
            <a:stCxn id="16" idx="3"/>
            <a:endCxn id="17" idx="7"/>
          </p:cNvCxnSpPr>
          <p:nvPr/>
        </p:nvCxnSpPr>
        <p:spPr>
          <a:xfrm flipH="1">
            <a:off x="1617638" y="2398419"/>
            <a:ext cx="329210" cy="2117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7368791B-03A5-95FE-4F13-1E299C6565CD}"/>
              </a:ext>
            </a:extLst>
          </p:cNvPr>
          <p:cNvCxnSpPr>
            <a:stCxn id="17" idx="5"/>
            <a:endCxn id="18" idx="1"/>
          </p:cNvCxnSpPr>
          <p:nvPr/>
        </p:nvCxnSpPr>
        <p:spPr>
          <a:xfrm>
            <a:off x="1617638" y="2767054"/>
            <a:ext cx="412991" cy="406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E4B6B5F-4803-0FC3-3159-4199802623DE}"/>
              </a:ext>
            </a:extLst>
          </p:cNvPr>
          <p:cNvCxnSpPr>
            <a:cxnSpLocks/>
            <a:stCxn id="16" idx="5"/>
            <a:endCxn id="19" idx="0"/>
          </p:cNvCxnSpPr>
          <p:nvPr/>
        </p:nvCxnSpPr>
        <p:spPr>
          <a:xfrm>
            <a:off x="2100886" y="2398419"/>
            <a:ext cx="391455" cy="179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E237D98D-85D1-8E88-A383-359AAE9B683D}"/>
              </a:ext>
            </a:extLst>
          </p:cNvPr>
          <p:cNvCxnSpPr>
            <a:stCxn id="18" idx="6"/>
            <a:endCxn id="19" idx="2"/>
          </p:cNvCxnSpPr>
          <p:nvPr/>
        </p:nvCxnSpPr>
        <p:spPr>
          <a:xfrm flipV="1">
            <a:off x="2216570" y="2946319"/>
            <a:ext cx="275771" cy="305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370FC6B3-3757-13C8-6194-76F07543F584}"/>
              </a:ext>
            </a:extLst>
          </p:cNvPr>
          <p:cNvSpPr/>
          <p:nvPr/>
        </p:nvSpPr>
        <p:spPr>
          <a:xfrm>
            <a:off x="1238807" y="3556408"/>
            <a:ext cx="893982" cy="65859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Sensor </a:t>
            </a:r>
            <a:r>
              <a:rPr lang="es-ES" sz="1200" b="1" dirty="0" err="1">
                <a:solidFill>
                  <a:schemeClr val="tx1"/>
                </a:solidFill>
              </a:rPr>
              <a:t>node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BE593F9-F6DE-BF52-DADC-7B846C332B55}"/>
              </a:ext>
            </a:extLst>
          </p:cNvPr>
          <p:cNvCxnSpPr>
            <a:cxnSpLocks/>
            <a:stCxn id="15" idx="5"/>
            <a:endCxn id="36" idx="1"/>
          </p:cNvCxnSpPr>
          <p:nvPr/>
        </p:nvCxnSpPr>
        <p:spPr>
          <a:xfrm>
            <a:off x="1061430" y="3267573"/>
            <a:ext cx="308298" cy="38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CF42980-2999-F081-06B8-6297629B555D}"/>
              </a:ext>
            </a:extLst>
          </p:cNvPr>
          <p:cNvSpPr/>
          <p:nvPr/>
        </p:nvSpPr>
        <p:spPr>
          <a:xfrm>
            <a:off x="3240802" y="1793017"/>
            <a:ext cx="2043404" cy="3453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AC0706A1-8459-91D4-4FE2-8DA7393B604E}"/>
              </a:ext>
            </a:extLst>
          </p:cNvPr>
          <p:cNvSpPr/>
          <p:nvPr/>
        </p:nvSpPr>
        <p:spPr>
          <a:xfrm>
            <a:off x="1923036" y="1448950"/>
            <a:ext cx="978783" cy="6165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 err="1">
                <a:solidFill>
                  <a:schemeClr val="tx1"/>
                </a:solidFill>
              </a:rPr>
              <a:t>Sink</a:t>
            </a:r>
            <a:r>
              <a:rPr lang="es-ES" sz="1200" b="1" dirty="0">
                <a:solidFill>
                  <a:schemeClr val="tx1"/>
                </a:solidFill>
              </a:rPr>
              <a:t> </a:t>
            </a:r>
            <a:r>
              <a:rPr lang="es-ES" sz="1200" b="1" dirty="0" err="1">
                <a:solidFill>
                  <a:schemeClr val="tx1"/>
                </a:solidFill>
              </a:rPr>
              <a:t>node</a:t>
            </a:r>
            <a:endParaRPr lang="es-ES" sz="1200" b="1" dirty="0">
              <a:solidFill>
                <a:schemeClr val="tx1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228BAF9-056C-02F1-20D6-9E3B3FC5CC76}"/>
              </a:ext>
            </a:extLst>
          </p:cNvPr>
          <p:cNvCxnSpPr>
            <a:cxnSpLocks/>
            <a:stCxn id="42" idx="4"/>
            <a:endCxn id="19" idx="0"/>
          </p:cNvCxnSpPr>
          <p:nvPr/>
        </p:nvCxnSpPr>
        <p:spPr>
          <a:xfrm>
            <a:off x="2412428" y="2065540"/>
            <a:ext cx="79913" cy="512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408B21F7-3051-8423-577F-AAF719561BA1}"/>
              </a:ext>
            </a:extLst>
          </p:cNvPr>
          <p:cNvSpPr/>
          <p:nvPr/>
        </p:nvSpPr>
        <p:spPr>
          <a:xfrm>
            <a:off x="3390038" y="1968759"/>
            <a:ext cx="1744825" cy="830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b="1" dirty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es-ES" sz="1400" b="1" dirty="0" err="1">
                <a:solidFill>
                  <a:schemeClr val="tx1"/>
                </a:solidFill>
              </a:rPr>
              <a:t>Collection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0222864-9973-332A-6994-3CA943C5E7AB}"/>
              </a:ext>
            </a:extLst>
          </p:cNvPr>
          <p:cNvSpPr/>
          <p:nvPr/>
        </p:nvSpPr>
        <p:spPr>
          <a:xfrm>
            <a:off x="3390090" y="3065583"/>
            <a:ext cx="1744826" cy="830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b="1" dirty="0">
                <a:solidFill>
                  <a:schemeClr val="tx1"/>
                </a:solidFill>
              </a:rPr>
              <a:t>Basic</a:t>
            </a:r>
          </a:p>
          <a:p>
            <a:pPr algn="r"/>
            <a:r>
              <a:rPr lang="es-ES" sz="1400" b="1" dirty="0">
                <a:solidFill>
                  <a:schemeClr val="tx1"/>
                </a:solidFill>
              </a:rPr>
              <a:t>Data</a:t>
            </a:r>
          </a:p>
          <a:p>
            <a:pPr algn="r"/>
            <a:r>
              <a:rPr lang="es-ES" sz="1400" b="1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9C648D7-166E-D9D1-CA67-A8CCCC520945}"/>
              </a:ext>
            </a:extLst>
          </p:cNvPr>
          <p:cNvSpPr/>
          <p:nvPr/>
        </p:nvSpPr>
        <p:spPr>
          <a:xfrm>
            <a:off x="3390091" y="4162407"/>
            <a:ext cx="1744825" cy="8307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400" b="1" dirty="0">
                <a:solidFill>
                  <a:schemeClr val="tx1"/>
                </a:solidFill>
              </a:rPr>
              <a:t>Deep</a:t>
            </a:r>
          </a:p>
          <a:p>
            <a:pPr algn="r"/>
            <a:r>
              <a:rPr lang="es-ES" sz="1400" b="1" dirty="0" err="1">
                <a:solidFill>
                  <a:schemeClr val="tx1"/>
                </a:solidFill>
              </a:rPr>
              <a:t>Learning</a:t>
            </a:r>
            <a:endParaRPr lang="es-ES" sz="1400" b="1" dirty="0">
              <a:solidFill>
                <a:schemeClr val="tx1"/>
              </a:solidFill>
            </a:endParaRPr>
          </a:p>
          <a:p>
            <a:pPr algn="r"/>
            <a:r>
              <a:rPr lang="es-ES" sz="1400" b="1" dirty="0" err="1">
                <a:solidFill>
                  <a:schemeClr val="tx1"/>
                </a:solidFill>
              </a:rPr>
              <a:t>Analysis</a:t>
            </a:r>
            <a:endParaRPr lang="es-ES" sz="1400" b="1" dirty="0">
              <a:solidFill>
                <a:schemeClr val="tx1"/>
              </a:solidFill>
            </a:endParaRP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DAA13DA-1150-D8E4-8125-6E624038CFF6}"/>
              </a:ext>
            </a:extLst>
          </p:cNvPr>
          <p:cNvCxnSpPr>
            <a:stCxn id="48" idx="2"/>
            <a:endCxn id="50" idx="0"/>
          </p:cNvCxnSpPr>
          <p:nvPr/>
        </p:nvCxnSpPr>
        <p:spPr>
          <a:xfrm>
            <a:off x="4262451" y="2799545"/>
            <a:ext cx="52" cy="266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618A225-FF0F-6984-1D2E-3B0E94D09AB7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4262503" y="3896369"/>
            <a:ext cx="1" cy="26603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n 56">
            <a:extLst>
              <a:ext uri="{FF2B5EF4-FFF2-40B4-BE49-F238E27FC236}">
                <a16:creationId xmlns:a16="http://schemas.microsoft.com/office/drawing/2014/main" id="{4EF66AFA-E0E8-F97D-87DA-8AC7D57C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37" y="3237931"/>
            <a:ext cx="487619" cy="487619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A5B6924C-E4F3-0339-AB39-6FC81A7E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941" y="2073912"/>
            <a:ext cx="649014" cy="649014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8526ACB-8328-0FE7-28C1-405BB02C9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638" y="4327498"/>
            <a:ext cx="487619" cy="487619"/>
          </a:xfrm>
          <a:prstGeom prst="rect">
            <a:avLst/>
          </a:prstGeom>
        </p:spPr>
      </p:pic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BC35E3BA-36CF-DC14-3E3E-3D4250F31CB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671243" y="2091821"/>
            <a:ext cx="555789" cy="642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9F2A8A9-13E0-CAD5-753B-03E220F72EC7}"/>
              </a:ext>
            </a:extLst>
          </p:cNvPr>
          <p:cNvCxnSpPr/>
          <p:nvPr/>
        </p:nvCxnSpPr>
        <p:spPr>
          <a:xfrm>
            <a:off x="3240802" y="2098119"/>
            <a:ext cx="149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F63A665-BAE2-75C1-2EF6-4835C64C5FA0}"/>
              </a:ext>
            </a:extLst>
          </p:cNvPr>
          <p:cNvSpPr/>
          <p:nvPr/>
        </p:nvSpPr>
        <p:spPr>
          <a:xfrm>
            <a:off x="6007224" y="1793384"/>
            <a:ext cx="2540840" cy="34532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8EBA29E0-4276-B140-88D7-373C465D81D9}"/>
              </a:ext>
            </a:extLst>
          </p:cNvPr>
          <p:cNvCxnSpPr>
            <a:cxnSpLocks/>
            <a:stCxn id="41" idx="3"/>
            <a:endCxn id="66" idx="1"/>
          </p:cNvCxnSpPr>
          <p:nvPr/>
        </p:nvCxnSpPr>
        <p:spPr>
          <a:xfrm>
            <a:off x="5284206" y="3519632"/>
            <a:ext cx="723018" cy="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Imagen 71">
            <a:extLst>
              <a:ext uri="{FF2B5EF4-FFF2-40B4-BE49-F238E27FC236}">
                <a16:creationId xmlns:a16="http://schemas.microsoft.com/office/drawing/2014/main" id="{551A09EE-D29E-B0F1-1CC1-61E26D5A1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03" y="1982141"/>
            <a:ext cx="2361492" cy="1348405"/>
          </a:xfrm>
          <a:prstGeom prst="rect">
            <a:avLst/>
          </a:prstGeom>
        </p:spPr>
      </p:pic>
      <p:pic>
        <p:nvPicPr>
          <p:cNvPr id="78" name="Imagen 77">
            <a:extLst>
              <a:ext uri="{FF2B5EF4-FFF2-40B4-BE49-F238E27FC236}">
                <a16:creationId xmlns:a16="http://schemas.microsoft.com/office/drawing/2014/main" id="{31E6C767-DB3F-F8C7-204C-469A885C8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317" y="3630602"/>
            <a:ext cx="2321663" cy="1348405"/>
          </a:xfrm>
          <a:prstGeom prst="rect">
            <a:avLst/>
          </a:prstGeom>
        </p:spPr>
      </p:pic>
      <p:sp>
        <p:nvSpPr>
          <p:cNvPr id="79" name="CuadroTexto 78">
            <a:extLst>
              <a:ext uri="{FF2B5EF4-FFF2-40B4-BE49-F238E27FC236}">
                <a16:creationId xmlns:a16="http://schemas.microsoft.com/office/drawing/2014/main" id="{47157D2F-8DD7-DC4F-886B-3C2CC3E0E792}"/>
              </a:ext>
            </a:extLst>
          </p:cNvPr>
          <p:cNvSpPr txBox="1"/>
          <p:nvPr/>
        </p:nvSpPr>
        <p:spPr>
          <a:xfrm>
            <a:off x="628650" y="5695101"/>
            <a:ext cx="2126159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b="1" dirty="0"/>
              <a:t>Wireless Sensor Networks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6DDCB930-DFF7-68E3-0ACE-EE816BEFFFAB}"/>
              </a:ext>
            </a:extLst>
          </p:cNvPr>
          <p:cNvSpPr txBox="1"/>
          <p:nvPr/>
        </p:nvSpPr>
        <p:spPr>
          <a:xfrm>
            <a:off x="3449695" y="5706238"/>
            <a:ext cx="1625510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b="1" dirty="0"/>
              <a:t>Base </a:t>
            </a:r>
            <a:r>
              <a:rPr lang="es-ES" sz="1400" b="1" dirty="0" err="1"/>
              <a:t>Station</a:t>
            </a:r>
            <a:r>
              <a:rPr lang="es-ES" sz="1400" b="1" dirty="0"/>
              <a:t> Server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10DAD413-ACAC-6053-83FD-6B22970F355A}"/>
              </a:ext>
            </a:extLst>
          </p:cNvPr>
          <p:cNvSpPr txBox="1"/>
          <p:nvPr/>
        </p:nvSpPr>
        <p:spPr>
          <a:xfrm>
            <a:off x="6967243" y="5693612"/>
            <a:ext cx="615810" cy="30777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1400" b="1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76233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032FFF5-D07C-4502-F944-84E32655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047" y="3073138"/>
            <a:ext cx="4573905" cy="2113598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 del arte - ¿Dónde estamos?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475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err="1"/>
              <a:t>Bosman</a:t>
            </a:r>
            <a:r>
              <a:rPr lang="es-ES" dirty="0"/>
              <a:t> et al[27] estudia en entorno simulado varios enfoques para mejorar estas limitaciones enfocado en la mejora del rendimiento y la operatividad.</a:t>
            </a:r>
          </a:p>
          <a:p>
            <a:pPr algn="just"/>
            <a:r>
              <a:rPr lang="es-ES" dirty="0">
                <a:sym typeface="Wingdings" panose="05000000000000000000" pitchFamily="2" charset="2"/>
              </a:rPr>
              <a:t>Propone la localidad como característica más del sistema</a:t>
            </a: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4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FB54DC-6B91-6694-1153-D5CCCE84E4E2}"/>
              </a:ext>
            </a:extLst>
          </p:cNvPr>
          <p:cNvSpPr txBox="1"/>
          <p:nvPr/>
        </p:nvSpPr>
        <p:spPr>
          <a:xfrm>
            <a:off x="2285047" y="5186736"/>
            <a:ext cx="4374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Ilustración 1. Estructura de un clasificador multidimensional de series temporales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Marcador de contenido 4">
                <a:extLst>
                  <a:ext uri="{FF2B5EF4-FFF2-40B4-BE49-F238E27FC236}">
                    <a16:creationId xmlns:a16="http://schemas.microsoft.com/office/drawing/2014/main" id="{BE721239-97ED-21B5-F93F-056572B418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5443171"/>
                <a:ext cx="7886700" cy="9004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42" indent="-171442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2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ES" dirty="0"/>
                  <a:t>Se utiliza la diferencia entre una predicción, basada en las entradas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s-E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/>
                  <a:t>y la medida actual de la serie numérica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" dirty="0"/>
                  <a:t> es clasificada</a:t>
                </a:r>
                <a:endParaRPr lang="es-ES" dirty="0">
                  <a:sym typeface="Wingdings" panose="05000000000000000000" pitchFamily="2" charset="2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" dirty="0">
                  <a:sym typeface="Wingdings" panose="05000000000000000000" pitchFamily="2" charset="2"/>
                </a:endParaRP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12" name="Marcador de contenido 4">
                <a:extLst>
                  <a:ext uri="{FF2B5EF4-FFF2-40B4-BE49-F238E27FC236}">
                    <a16:creationId xmlns:a16="http://schemas.microsoft.com/office/drawing/2014/main" id="{BE721239-97ED-21B5-F93F-056572B41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443171"/>
                <a:ext cx="7886700" cy="900452"/>
              </a:xfrm>
              <a:prstGeom prst="rect">
                <a:avLst/>
              </a:prstGeom>
              <a:blipFill>
                <a:blip r:embed="rId3"/>
                <a:stretch>
                  <a:fillRect l="-773" t="-7432" r="-9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89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6457950" cy="1325563"/>
          </a:xfrm>
        </p:spPr>
        <p:txBody>
          <a:bodyPr/>
          <a:lstStyle/>
          <a:p>
            <a:r>
              <a:rPr lang="es-ES" dirty="0"/>
              <a:t>Dispositivos y herramientas utilizados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247"/>
            <a:ext cx="7886700" cy="461459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Dispositivos utilizados:</a:t>
            </a:r>
          </a:p>
          <a:p>
            <a:pPr lvl="1" algn="just"/>
            <a:r>
              <a:rPr lang="es-ES" dirty="0"/>
              <a:t>ESP32-C3 con procesador RISC-V como dispositivo cliente</a:t>
            </a:r>
          </a:p>
          <a:p>
            <a:pPr lvl="1" algn="just"/>
            <a:r>
              <a:rPr lang="es-ES" dirty="0"/>
              <a:t>ESP32-WROOM como dispositivo pasarela</a:t>
            </a:r>
          </a:p>
          <a:p>
            <a:pPr lvl="1" algn="just"/>
            <a:r>
              <a:rPr lang="es-ES" dirty="0"/>
              <a:t>Raspberry Pi 3 como dispositivo servidor</a:t>
            </a:r>
          </a:p>
          <a:p>
            <a:pPr lvl="1" algn="just"/>
            <a:r>
              <a:rPr lang="es-ES" dirty="0"/>
              <a:t>Baterías, reguladores, placas solares, componentes electrónicos pasivos</a:t>
            </a:r>
          </a:p>
          <a:p>
            <a:pPr lvl="1" algn="just"/>
            <a:r>
              <a:rPr lang="es-ES" dirty="0"/>
              <a:t>Dispositivos de medición varios (multímetros, osciloscopios…)</a:t>
            </a:r>
          </a:p>
          <a:p>
            <a:pPr lvl="1" algn="just"/>
            <a:r>
              <a:rPr lang="es-ES" dirty="0"/>
              <a:t>Sensor de humedad SEN0308</a:t>
            </a:r>
          </a:p>
          <a:p>
            <a:pPr marL="0" indent="0" algn="just">
              <a:buNone/>
            </a:pPr>
            <a:r>
              <a:rPr lang="es-ES" dirty="0"/>
              <a:t>Herramientas de desarrollo:</a:t>
            </a:r>
          </a:p>
          <a:p>
            <a:pPr lvl="1" algn="just"/>
            <a:r>
              <a:rPr lang="es-ES" dirty="0"/>
              <a:t>Framework RTOS de Espressif para ESP32</a:t>
            </a:r>
          </a:p>
          <a:p>
            <a:pPr lvl="1" algn="just"/>
            <a:r>
              <a:rPr lang="es-ES" dirty="0"/>
              <a:t>Entorno de programación Eclipse/</a:t>
            </a:r>
            <a:r>
              <a:rPr lang="es-ES" dirty="0" err="1"/>
              <a:t>VSCode</a:t>
            </a:r>
            <a:endParaRPr lang="es-ES" dirty="0"/>
          </a:p>
          <a:p>
            <a:pPr lvl="1" algn="just"/>
            <a:r>
              <a:rPr lang="es-ES" dirty="0"/>
              <a:t>MATLAB para procesar datos</a:t>
            </a:r>
          </a:p>
          <a:p>
            <a:pPr lvl="1" algn="just"/>
            <a:r>
              <a:rPr lang="es-ES" dirty="0"/>
              <a:t>GitHub para gestión de versiones</a:t>
            </a:r>
          </a:p>
          <a:p>
            <a:pPr lvl="1" algn="just"/>
            <a:r>
              <a:rPr lang="es-ES" dirty="0" err="1"/>
              <a:t>NodeRED</a:t>
            </a:r>
            <a:r>
              <a:rPr lang="es-ES" dirty="0"/>
              <a:t> para la gestión de datos desde el servidor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5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</p:spTree>
    <p:extLst>
      <p:ext uri="{BB962C8B-B14F-4D97-AF65-F5344CB8AC3E}">
        <p14:creationId xmlns:p14="http://schemas.microsoft.com/office/powerpoint/2010/main" val="35838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 hardware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8247"/>
            <a:ext cx="7886700" cy="1096684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Evaluación de </a:t>
            </a:r>
            <a:r>
              <a:rPr lang="es-ES" i="1" dirty="0"/>
              <a:t>performance </a:t>
            </a:r>
            <a:r>
              <a:rPr lang="es-ES" dirty="0"/>
              <a:t>y rendimiento del ESP32-C3. Estudio del nuevo procesador RISC-V con aplicaciones diseñadas utilizando FreeRTOS.</a:t>
            </a:r>
            <a:endParaRPr lang="es-ES" i="1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6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D0E91B-52C8-31D0-5798-E5E4557E5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38" b="38096"/>
          <a:stretch/>
        </p:blipFill>
        <p:spPr>
          <a:xfrm>
            <a:off x="628650" y="2684931"/>
            <a:ext cx="3087439" cy="19796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8CC4022-2826-407A-E8E9-FAC0BBF9A008}"/>
              </a:ext>
            </a:extLst>
          </p:cNvPr>
          <p:cNvSpPr txBox="1"/>
          <p:nvPr/>
        </p:nvSpPr>
        <p:spPr>
          <a:xfrm>
            <a:off x="3716089" y="2520583"/>
            <a:ext cx="48759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Características: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13 GPIOS configurables (6xPWM, 1xSPI, 1xI2C, 2xUART, 2xADC con hasta 6 canales, 1xDMAC con hasta 3 canales)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Gestor de batería integrado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Conectividad WiFi y Bluetooth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Nuevo procesador de 32bits RISC-V </a:t>
            </a:r>
            <a:r>
              <a:rPr lang="es-ES" i="1" dirty="0"/>
              <a:t>single-</a:t>
            </a:r>
            <a:r>
              <a:rPr lang="es-ES" i="1" dirty="0" err="1"/>
              <a:t>core</a:t>
            </a:r>
            <a:r>
              <a:rPr lang="es-ES" i="1" dirty="0"/>
              <a:t> a una frecuencia de 160MHz</a:t>
            </a:r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39268E8F-46C2-1857-3BD6-0A9E8E2F4F5A}"/>
              </a:ext>
            </a:extLst>
          </p:cNvPr>
          <p:cNvSpPr txBox="1">
            <a:spLocks/>
          </p:cNvSpPr>
          <p:nvPr/>
        </p:nvSpPr>
        <p:spPr>
          <a:xfrm>
            <a:off x="628650" y="5196275"/>
            <a:ext cx="7886700" cy="73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dirty="0"/>
              <a:t>Pregunta: ¿Diferencias con respecto a ESP32 con procesador </a:t>
            </a:r>
            <a:r>
              <a:rPr lang="es-ES" dirty="0" err="1"/>
              <a:t>Tensilica</a:t>
            </a:r>
            <a:r>
              <a:rPr lang="es-ES" dirty="0"/>
              <a:t> </a:t>
            </a:r>
            <a:r>
              <a:rPr lang="es-ES" dirty="0" err="1"/>
              <a:t>Xtensa</a:t>
            </a:r>
            <a:r>
              <a:rPr lang="es-ES" dirty="0"/>
              <a:t> XL6?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380565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Framework de programación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9230"/>
            <a:ext cx="7886700" cy="24538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Uso del </a:t>
            </a:r>
            <a:r>
              <a:rPr lang="es-ES" i="1" dirty="0"/>
              <a:t>framework</a:t>
            </a:r>
            <a:r>
              <a:rPr lang="es-ES" dirty="0"/>
              <a:t> nativo RTOS de Espressif para dispositivos de la familia ESP32. Ventaja frente a otros </a:t>
            </a:r>
            <a:r>
              <a:rPr lang="es-ES" dirty="0" err="1"/>
              <a:t>IDEs</a:t>
            </a:r>
            <a:r>
              <a:rPr lang="es-ES" dirty="0"/>
              <a:t> de programación más usados.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7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graphicFrame>
        <p:nvGraphicFramePr>
          <p:cNvPr id="3" name="Tabla 7">
            <a:extLst>
              <a:ext uri="{FF2B5EF4-FFF2-40B4-BE49-F238E27FC236}">
                <a16:creationId xmlns:a16="http://schemas.microsoft.com/office/drawing/2014/main" id="{9BB8A89A-C1C8-96D1-2E88-62794586C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85355"/>
              </p:ext>
            </p:extLst>
          </p:nvPr>
        </p:nvGraphicFramePr>
        <p:xfrm>
          <a:off x="1524000" y="2579093"/>
          <a:ext cx="6096000" cy="272796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733627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237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ESP-IDF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Arduino 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s-ES" dirty="0"/>
                        <a:t>Soporte nativo FreeRTOS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û"/>
                      </a:pPr>
                      <a:r>
                        <a:rPr lang="es-ES" dirty="0"/>
                        <a:t>Soporte FreeRTOS limitado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0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s-ES" dirty="0"/>
                        <a:t>Aplicaciones basadas en tareas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û"/>
                      </a:pPr>
                      <a:r>
                        <a:rPr lang="es-ES" dirty="0"/>
                        <a:t>Funciones basadas en “</a:t>
                      </a:r>
                      <a:r>
                        <a:rPr lang="es-ES" dirty="0" err="1"/>
                        <a:t>super-loop</a:t>
                      </a:r>
                      <a:r>
                        <a:rPr lang="es-E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47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s-ES" dirty="0" err="1"/>
                        <a:t>Multi-core</a:t>
                      </a:r>
                      <a:r>
                        <a:rPr lang="es-ES" dirty="0"/>
                        <a:t> por defecto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û"/>
                      </a:pPr>
                      <a:r>
                        <a:rPr lang="es-ES" dirty="0"/>
                        <a:t>Single-</a:t>
                      </a:r>
                      <a:r>
                        <a:rPr lang="es-ES" dirty="0" err="1"/>
                        <a:t>core</a:t>
                      </a:r>
                      <a:r>
                        <a:rPr lang="es-ES" dirty="0"/>
                        <a:t> por defecto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1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s-ES" dirty="0"/>
                        <a:t>Soporte actualizado para nuevos ESP32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û"/>
                      </a:pPr>
                      <a:r>
                        <a:rPr lang="es-ES" dirty="0"/>
                        <a:t>Soporte limitado para nuevos ESP32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33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û"/>
                      </a:pPr>
                      <a:r>
                        <a:rPr lang="es-ES" dirty="0"/>
                        <a:t>Menos amigable para principiantes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s-ES" dirty="0"/>
                        <a:t>Amigable para principiantes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Wingdings" panose="05000000000000000000" pitchFamily="2" charset="2"/>
                        <a:buChar char="û"/>
                      </a:pPr>
                      <a:r>
                        <a:rPr lang="es-ES" dirty="0"/>
                        <a:t>Comunidad reducida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es-ES" dirty="0"/>
                        <a:t>Comunidad muy amplia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2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4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D553CA1-3850-0557-7E9D-95ACAA59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25" y="203736"/>
            <a:ext cx="6457950" cy="1325563"/>
          </a:xfrm>
        </p:spPr>
        <p:txBody>
          <a:bodyPr/>
          <a:lstStyle/>
          <a:p>
            <a:r>
              <a:rPr lang="es-ES" dirty="0"/>
              <a:t>Diseño e implementación de los protocolos de comunicación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01D8E23-A987-27B9-C4AA-C3B23FD8C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9863"/>
            <a:ext cx="6105309" cy="49437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Se ha diseñado una infraestructura en C++ capaz de cumplir los requerimientos propuestos en los objetivos del proyecto.</a:t>
            </a:r>
          </a:p>
          <a:p>
            <a:pPr algn="just"/>
            <a:r>
              <a:rPr lang="es-ES" dirty="0"/>
              <a:t>Uso del protocolo ESP-NOW como protocolo de comunicación cliente-servidor.</a:t>
            </a:r>
          </a:p>
          <a:p>
            <a:pPr algn="just"/>
            <a:r>
              <a:rPr lang="es-ES" dirty="0"/>
              <a:t>Emparejamiento automático cliente-servidor vía ESP-NOW</a:t>
            </a:r>
          </a:p>
          <a:p>
            <a:pPr algn="just"/>
            <a:r>
              <a:rPr lang="es-ES" dirty="0"/>
              <a:t>Gestión de recursos utilizando FreeRTOS (semáforos, </a:t>
            </a:r>
            <a:r>
              <a:rPr lang="es-ES" dirty="0" err="1"/>
              <a:t>mutexes</a:t>
            </a:r>
            <a:r>
              <a:rPr lang="es-ES" dirty="0"/>
              <a:t>, colas)</a:t>
            </a:r>
          </a:p>
          <a:p>
            <a:pPr algn="just"/>
            <a:r>
              <a:rPr lang="es-ES" dirty="0"/>
              <a:t>Adquisición de datos del ADC eficiente con control de encendido del sensor utilizando MOSFET BS170</a:t>
            </a:r>
          </a:p>
          <a:p>
            <a:pPr algn="just"/>
            <a:r>
              <a:rPr lang="es-ES" dirty="0"/>
              <a:t>Gestión de versiones y actualización FOTA</a:t>
            </a:r>
          </a:p>
          <a:p>
            <a:pPr algn="just"/>
            <a:r>
              <a:rPr lang="es-ES" dirty="0"/>
              <a:t>Manejo de memoria NVS y RTC</a:t>
            </a:r>
          </a:p>
          <a:p>
            <a:pPr algn="just"/>
            <a:r>
              <a:rPr lang="es-ES" dirty="0"/>
              <a:t>Entrada en rutina de sueño profundo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CFA5BFF-DC54-9B06-7DAD-C221F46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3615"/>
            <a:ext cx="2057400" cy="365125"/>
          </a:xfrm>
        </p:spPr>
        <p:txBody>
          <a:bodyPr/>
          <a:lstStyle/>
          <a:p>
            <a:fld id="{FCFE5F45-1FFF-D043-8DCE-2BE364C338E3}" type="slidenum">
              <a:rPr lang="es-ES" sz="2400" smtClean="0">
                <a:solidFill>
                  <a:schemeClr val="bg1"/>
                </a:solidFill>
              </a:rPr>
              <a:t>8</a:t>
            </a:fld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6" name="Marcador de pie de página 8">
            <a:extLst>
              <a:ext uri="{FF2B5EF4-FFF2-40B4-BE49-F238E27FC236}">
                <a16:creationId xmlns:a16="http://schemas.microsoft.com/office/drawing/2014/main" id="{0FB2AD40-88DF-A76A-443D-0A1DC668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4768" y="6504742"/>
            <a:ext cx="4274467" cy="273844"/>
          </a:xfrm>
        </p:spPr>
        <p:txBody>
          <a:bodyPr/>
          <a:lstStyle/>
          <a:p>
            <a:r>
              <a:rPr lang="es-ES" sz="1100" b="1" i="1" dirty="0">
                <a:solidFill>
                  <a:schemeClr val="bg1"/>
                </a:solidFill>
              </a:rPr>
              <a:t>Infraestructura de red de sensores inalámbricos </a:t>
            </a:r>
            <a:r>
              <a:rPr lang="es-ES" sz="1100" b="1" i="1" dirty="0" err="1">
                <a:solidFill>
                  <a:schemeClr val="bg1"/>
                </a:solidFill>
              </a:rPr>
              <a:t>auto-configurables</a:t>
            </a:r>
            <a:r>
              <a:rPr lang="es-ES" sz="1100" b="1" i="1" dirty="0">
                <a:solidFill>
                  <a:schemeClr val="bg1"/>
                </a:solidFill>
              </a:rPr>
              <a:t> para fusión de datos en el borde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3FDD11-FA89-E5FC-D9FF-98C2EF63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59" y="1354006"/>
            <a:ext cx="1781391" cy="51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TILLA CORPORATIVA POWER POINT" id="{4D8E7473-AEE4-E344-A86C-FE9097D16271}" vid="{C172504A-6316-2A47-A69D-C6BAD5F8A20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Words>2073</Words>
  <Application>Microsoft Office PowerPoint</Application>
  <PresentationFormat>Presentación en pantalla (4:3)</PresentationFormat>
  <Paragraphs>260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Malacitana</vt:lpstr>
      <vt:lpstr>Malacitana-Sans</vt:lpstr>
      <vt:lpstr>Times New Roman</vt:lpstr>
      <vt:lpstr>Wingdings</vt:lpstr>
      <vt:lpstr>Tema de Office</vt:lpstr>
      <vt:lpstr>Presentación de PowerPoint</vt:lpstr>
      <vt:lpstr>Presentación de PowerPoint</vt:lpstr>
      <vt:lpstr>Introducción - ¿De dónde venimos?</vt:lpstr>
      <vt:lpstr>Estado del arte - ¿Dónde estamos?</vt:lpstr>
      <vt:lpstr>Estado del arte - ¿Dónde estamos?</vt:lpstr>
      <vt:lpstr>Dispositivos y herramientas utilizados</vt:lpstr>
      <vt:lpstr>Plataforma hardware</vt:lpstr>
      <vt:lpstr>Framework de programación </vt:lpstr>
      <vt:lpstr>Diseño e implementación de los protocolos de comunicación</vt:lpstr>
      <vt:lpstr>Diseño e implementación de los protocolos de comunicación</vt:lpstr>
      <vt:lpstr>Diseño e implementación de los protocolos de comunicación</vt:lpstr>
      <vt:lpstr>Diseño e implementación de los protocolos de comunicación</vt:lpstr>
      <vt:lpstr>Diseño e implementación de los protocolos de comunicación</vt:lpstr>
      <vt:lpstr>Diseño e implementación de otras funcionalidades del dispositivo</vt:lpstr>
      <vt:lpstr>Diseño e implementación de otras funcionalidades del dispositivo</vt:lpstr>
      <vt:lpstr>Diseño e implementación de otras funcionalidades del dispositivo</vt:lpstr>
      <vt:lpstr>Resultados</vt:lpstr>
      <vt:lpstr>Resultados</vt:lpstr>
      <vt:lpstr>Resultados</vt:lpstr>
      <vt:lpstr>Resultados – ESP-IDF vs Arduino</vt:lpstr>
      <vt:lpstr>Resultados – ESP-IDF vs Arduino</vt:lpstr>
      <vt:lpstr>Conclusiones</vt:lpstr>
      <vt:lpstr>Trabajo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Dani Rodríguez Carrión</cp:lastModifiedBy>
  <cp:revision>25</cp:revision>
  <dcterms:created xsi:type="dcterms:W3CDTF">2019-06-10T11:00:10Z</dcterms:created>
  <dcterms:modified xsi:type="dcterms:W3CDTF">2023-09-19T07:59:23Z</dcterms:modified>
</cp:coreProperties>
</file>