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72" r:id="rId6"/>
    <p:sldId id="259" r:id="rId7"/>
    <p:sldId id="263" r:id="rId8"/>
    <p:sldId id="270" r:id="rId9"/>
    <p:sldId id="265" r:id="rId10"/>
    <p:sldId id="271" r:id="rId11"/>
    <p:sldId id="27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CA2C4E-A5AA-4A15-98EF-51133E627792}" v="1" dt="2024-06-15T10:12:07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63" d="100"/>
          <a:sy n="63" d="100"/>
        </p:scale>
        <p:origin x="9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an Brits" userId="2d171d300b64fb42" providerId="LiveId" clId="{8ECA2C4E-A5AA-4A15-98EF-51133E627792}"/>
    <pc:docChg chg="custSel modSld">
      <pc:chgData name="Johan Brits" userId="2d171d300b64fb42" providerId="LiveId" clId="{8ECA2C4E-A5AA-4A15-98EF-51133E627792}" dt="2024-06-15T10:12:10.456" v="3" actId="1076"/>
      <pc:docMkLst>
        <pc:docMk/>
      </pc:docMkLst>
      <pc:sldChg chg="addSp delSp modSp mod">
        <pc:chgData name="Johan Brits" userId="2d171d300b64fb42" providerId="LiveId" clId="{8ECA2C4E-A5AA-4A15-98EF-51133E627792}" dt="2024-06-15T10:12:10.456" v="3" actId="1076"/>
        <pc:sldMkLst>
          <pc:docMk/>
          <pc:sldMk cId="3677706666" sldId="259"/>
        </pc:sldMkLst>
        <pc:spChg chg="del">
          <ac:chgData name="Johan Brits" userId="2d171d300b64fb42" providerId="LiveId" clId="{8ECA2C4E-A5AA-4A15-98EF-51133E627792}" dt="2024-06-15T10:12:00.813" v="0" actId="478"/>
          <ac:spMkLst>
            <pc:docMk/>
            <pc:sldMk cId="3677706666" sldId="259"/>
            <ac:spMk id="3" creationId="{9A341B66-70A1-2A57-B0F2-8A7746382B02}"/>
          </ac:spMkLst>
        </pc:spChg>
        <pc:spChg chg="add del mod">
          <ac:chgData name="Johan Brits" userId="2d171d300b64fb42" providerId="LiveId" clId="{8ECA2C4E-A5AA-4A15-98EF-51133E627792}" dt="2024-06-15T10:12:03.354" v="1" actId="478"/>
          <ac:spMkLst>
            <pc:docMk/>
            <pc:sldMk cId="3677706666" sldId="259"/>
            <ac:spMk id="5" creationId="{1050C73A-C489-8DEC-3179-E73EA270D0A7}"/>
          </ac:spMkLst>
        </pc:spChg>
        <pc:spChg chg="add mod">
          <ac:chgData name="Johan Brits" userId="2d171d300b64fb42" providerId="LiveId" clId="{8ECA2C4E-A5AA-4A15-98EF-51133E627792}" dt="2024-06-15T10:12:10.456" v="3" actId="1076"/>
          <ac:spMkLst>
            <pc:docMk/>
            <pc:sldMk cId="3677706666" sldId="259"/>
            <ac:spMk id="6" creationId="{90C50A26-4333-FE93-478D-57B9CED7AC1F}"/>
          </ac:spMkLst>
        </pc:spChg>
        <pc:spChg chg="add mod">
          <ac:chgData name="Johan Brits" userId="2d171d300b64fb42" providerId="LiveId" clId="{8ECA2C4E-A5AA-4A15-98EF-51133E627792}" dt="2024-06-15T10:12:10.456" v="3" actId="1076"/>
          <ac:spMkLst>
            <pc:docMk/>
            <pc:sldMk cId="3677706666" sldId="259"/>
            <ac:spMk id="7" creationId="{568CE423-433A-4645-2D66-74ACE07AD33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8"/>
            <a:ext cx="6253317" cy="2398742"/>
          </a:xfrm>
        </p:spPr>
        <p:txBody>
          <a:bodyPr>
            <a:normAutofit/>
          </a:bodyPr>
          <a:lstStyle/>
          <a:p>
            <a:r>
              <a:rPr lang="en-US" sz="8000" dirty="0" err="1"/>
              <a:t>Naartjie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UCT and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Interledger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hackathon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June 2024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29BCA69-D108-70D9-AFF9-0D61F471D549}"/>
              </a:ext>
            </a:extLst>
          </p:cNvPr>
          <p:cNvSpPr txBox="1"/>
          <p:nvPr/>
        </p:nvSpPr>
        <p:spPr>
          <a:xfrm>
            <a:off x="5289753" y="301955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Seamlessly splitting payments</a:t>
            </a:r>
            <a:endParaRPr lang="en-ZA" dirty="0"/>
          </a:p>
        </p:txBody>
      </p:sp>
      <p:pic>
        <p:nvPicPr>
          <p:cNvPr id="1026" name="Picture 2" descr="Food background of healthy ripe clementines">
            <a:extLst>
              <a:ext uri="{FF2B5EF4-FFF2-40B4-BE49-F238E27FC236}">
                <a16:creationId xmlns:a16="http://schemas.microsoft.com/office/drawing/2014/main" id="{3051CF12-FF9A-2F99-EF06-0788EA0EEC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17" r="-1"/>
          <a:stretch/>
        </p:blipFill>
        <p:spPr bwMode="auto">
          <a:xfrm>
            <a:off x="1" y="0"/>
            <a:ext cx="513243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oogle Shape;89;p18">
            <a:extLst>
              <a:ext uri="{FF2B5EF4-FFF2-40B4-BE49-F238E27FC236}">
                <a16:creationId xmlns:a16="http://schemas.microsoft.com/office/drawing/2014/main" id="{36576142-BE3B-05C7-2545-429B46AA082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4034" y="298013"/>
            <a:ext cx="2767795" cy="40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Home | Interledger Foundation">
            <a:extLst>
              <a:ext uri="{FF2B5EF4-FFF2-40B4-BE49-F238E27FC236}">
                <a16:creationId xmlns:a16="http://schemas.microsoft.com/office/drawing/2014/main" id="{1A615B3B-B2F3-B04F-A609-CFC9F153B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680" y="172537"/>
            <a:ext cx="2180470" cy="58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25D2-3E5E-9191-12C6-158A9A95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644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ZA" dirty="0"/>
              <a:t>Meet the team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8CE423-433A-4645-2D66-74ACE07AD336}"/>
              </a:ext>
            </a:extLst>
          </p:cNvPr>
          <p:cNvSpPr txBox="1"/>
          <p:nvPr/>
        </p:nvSpPr>
        <p:spPr>
          <a:xfrm>
            <a:off x="1066800" y="2551837"/>
            <a:ext cx="56507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>
              <a:buClr>
                <a:srgbClr val="005452"/>
              </a:buClr>
              <a:buSzPts val="1600"/>
            </a:pPr>
            <a:r>
              <a:rPr lang="en-GB" b="1" dirty="0">
                <a:solidFill>
                  <a:srgbClr val="FF9900"/>
                </a:solidFill>
                <a:ea typeface="Titillium Web"/>
                <a:cs typeface="Titillium Web"/>
                <a:sym typeface="Titillium Web"/>
              </a:rPr>
              <a:t>Team </a:t>
            </a:r>
            <a:r>
              <a:rPr lang="en-GB" b="1" dirty="0" err="1">
                <a:solidFill>
                  <a:srgbClr val="FF9900"/>
                </a:solidFill>
                <a:ea typeface="Titillium Web"/>
                <a:cs typeface="Titillium Web"/>
                <a:sym typeface="Titillium Web"/>
              </a:rPr>
              <a:t>Naartjie</a:t>
            </a:r>
            <a:endParaRPr lang="en-GB" b="1" dirty="0">
              <a:solidFill>
                <a:srgbClr val="FF9900"/>
              </a:solidFill>
              <a:ea typeface="Titillium Web"/>
              <a:cs typeface="Titillium Web"/>
              <a:sym typeface="Titillium Web"/>
            </a:endParaRPr>
          </a:p>
          <a:p>
            <a:pPr marL="127000">
              <a:buClr>
                <a:srgbClr val="005452"/>
              </a:buClr>
              <a:buSzPts val="1600"/>
            </a:pPr>
            <a:endParaRPr lang="en-GB" b="1" dirty="0">
              <a:solidFill>
                <a:srgbClr val="FF9900"/>
              </a:solidFill>
              <a:ea typeface="Titillium Web"/>
              <a:cs typeface="Titillium Web"/>
              <a:sym typeface="Titillium Web"/>
            </a:endParaRPr>
          </a:p>
          <a:p>
            <a:pPr marL="457200" lvl="7" indent="-330200">
              <a:buClr>
                <a:srgbClr val="005452"/>
              </a:buClr>
              <a:buSzPts val="1600"/>
              <a:buFont typeface="Titillium Web"/>
              <a:buChar char="●"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Don Rom – “Dan the man”</a:t>
            </a:r>
          </a:p>
          <a:p>
            <a:pPr marL="457200" lvl="7" indent="-330200">
              <a:buClr>
                <a:srgbClr val="005452"/>
              </a:buClr>
              <a:buSzPts val="1600"/>
              <a:buFont typeface="Titillium Web"/>
              <a:buChar char="●"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Dylan </a:t>
            </a:r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Trowsdale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 – “Dynamite </a:t>
            </a:r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Dyl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”</a:t>
            </a:r>
          </a:p>
          <a:p>
            <a:pPr marL="457200" lvl="7" indent="-330200">
              <a:buClr>
                <a:srgbClr val="005452"/>
              </a:buClr>
              <a:buSzPts val="1600"/>
              <a:buFont typeface="Titillium Web"/>
              <a:buChar char="●"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Shaun Brick – “Birthday boy” </a:t>
            </a:r>
          </a:p>
          <a:p>
            <a:pPr marL="457200" lvl="7" indent="-330200">
              <a:buClr>
                <a:srgbClr val="005452"/>
              </a:buClr>
              <a:buSzPts val="1600"/>
              <a:buFont typeface="Titillium Web"/>
              <a:buChar char="●"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Johan Brits – “I did </a:t>
            </a:r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ActSci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”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C94E35-84DF-7BF7-24F7-C080E31D23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22" b="5778"/>
          <a:stretch/>
        </p:blipFill>
        <p:spPr>
          <a:xfrm>
            <a:off x="6380480" y="2141637"/>
            <a:ext cx="4410710" cy="376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23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25D2-3E5E-9191-12C6-158A9A95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628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ZA" dirty="0"/>
              <a:t>Problem statement </a:t>
            </a:r>
          </a:p>
        </p:txBody>
      </p:sp>
      <p:sp>
        <p:nvSpPr>
          <p:cNvPr id="6" name="Google Shape;95;p19">
            <a:extLst>
              <a:ext uri="{FF2B5EF4-FFF2-40B4-BE49-F238E27FC236}">
                <a16:creationId xmlns:a16="http://schemas.microsoft.com/office/drawing/2014/main" id="{90C50A26-4333-FE93-478D-57B9CED7AC1F}"/>
              </a:ext>
            </a:extLst>
          </p:cNvPr>
          <p:cNvSpPr txBox="1"/>
          <p:nvPr/>
        </p:nvSpPr>
        <p:spPr>
          <a:xfrm>
            <a:off x="640080" y="2277532"/>
            <a:ext cx="11470640" cy="1151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5452"/>
              </a:buClr>
              <a:buSzPts val="1600"/>
              <a:buFont typeface="Titillium Web"/>
              <a:buChar char="●"/>
            </a:pP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T</a:t>
            </a:r>
            <a:r>
              <a:rPr lang="en-ZA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h</a:t>
            </a: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e OpenPayments protocol only enables payments on a </a:t>
            </a:r>
            <a:r>
              <a:rPr lang="en" b="1" dirty="0">
                <a:solidFill>
                  <a:srgbClr val="FF9900"/>
                </a:solidFill>
                <a:ea typeface="Titillium Web"/>
                <a:cs typeface="Titillium Web"/>
                <a:sym typeface="Titillium Web"/>
              </a:rPr>
              <a:t>one-to-one</a:t>
            </a: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 basis: o</a:t>
            </a:r>
            <a:r>
              <a:rPr lang="en-ZA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n</a:t>
            </a: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e payer, one recipient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5452"/>
              </a:buClr>
              <a:buSzPts val="1600"/>
              <a:buFont typeface="Titillium Web"/>
              <a:buChar char="●"/>
            </a:pPr>
            <a:endParaRPr lang="en" b="1" dirty="0">
              <a:solidFill>
                <a:schemeClr val="tx1">
                  <a:lumMod val="85000"/>
                  <a:lumOff val="15000"/>
                </a:schemeClr>
              </a:solidFill>
              <a:ea typeface="Titillium Web"/>
              <a:cs typeface="Titillium Web"/>
              <a:sym typeface="Titillium Web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5452"/>
              </a:buClr>
              <a:buSzPts val="1600"/>
              <a:buFont typeface="Titillium Web"/>
              <a:buChar char="●"/>
            </a:pP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The Naartjie extends the I</a:t>
            </a:r>
            <a:r>
              <a:rPr lang="en-ZA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n</a:t>
            </a: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terledger capability to enable </a:t>
            </a:r>
            <a:r>
              <a:rPr lang="en" b="1" dirty="0">
                <a:solidFill>
                  <a:srgbClr val="FF9900"/>
                </a:solidFill>
                <a:ea typeface="Titillium Web"/>
                <a:cs typeface="Titillium Web"/>
                <a:sym typeface="Titillium Web"/>
              </a:rPr>
              <a:t>many-to-many</a:t>
            </a: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 payments: many payers, many recipients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5452"/>
              </a:buClr>
              <a:buSzPts val="1600"/>
              <a:buFont typeface="Titillium Web"/>
              <a:buChar char="●"/>
            </a:pPr>
            <a:endParaRPr lang="en" dirty="0">
              <a:solidFill>
                <a:schemeClr val="tx1">
                  <a:lumMod val="85000"/>
                  <a:lumOff val="15000"/>
                </a:schemeClr>
              </a:solidFill>
              <a:ea typeface="Titillium Web"/>
              <a:cs typeface="Titillium Web"/>
              <a:sym typeface="Titillium Web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5452"/>
              </a:buClr>
              <a:buSzPts val="1600"/>
              <a:buFont typeface="Titillium Web"/>
              <a:buChar char="●"/>
            </a:pP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Naartjie is set up as a </a:t>
            </a:r>
            <a:r>
              <a:rPr lang="en" b="1" dirty="0">
                <a:solidFill>
                  <a:srgbClr val="FF9900"/>
                </a:solidFill>
                <a:ea typeface="Titillium Web"/>
                <a:cs typeface="Titillium Web"/>
                <a:sym typeface="Titillium Web"/>
              </a:rPr>
              <a:t>SaaS application </a:t>
            </a: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which can integrate into </a:t>
            </a:r>
            <a:r>
              <a:rPr lang="en" b="1" dirty="0">
                <a:solidFill>
                  <a:srgbClr val="FF9900"/>
                </a:solidFill>
                <a:ea typeface="Titillium Web"/>
                <a:cs typeface="Titillium Web"/>
                <a:sym typeface="Titillium Web"/>
              </a:rPr>
              <a:t>mutiple platforms </a:t>
            </a: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that is </a:t>
            </a:r>
            <a:r>
              <a:rPr lang="en" b="1" dirty="0">
                <a:solidFill>
                  <a:srgbClr val="FF9900"/>
                </a:solidFill>
                <a:ea typeface="Titillium Web"/>
                <a:cs typeface="Titillium Web"/>
                <a:sym typeface="Titillium Web"/>
              </a:rPr>
              <a:t>unique</a:t>
            </a: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 to the capability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5452"/>
              </a:buClr>
              <a:buSzPts val="1600"/>
              <a:buFont typeface="Titillium Web"/>
              <a:buChar char="●"/>
            </a:pPr>
            <a:endParaRPr dirty="0">
              <a:solidFill>
                <a:schemeClr val="tx1">
                  <a:lumMod val="85000"/>
                  <a:lumOff val="15000"/>
                </a:schemeClr>
              </a:solidFill>
              <a:ea typeface="Titillium Web"/>
              <a:cs typeface="Titillium Web"/>
              <a:sym typeface="Titillium Web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8CE423-433A-4645-2D66-74ACE07AD336}"/>
              </a:ext>
            </a:extLst>
          </p:cNvPr>
          <p:cNvSpPr txBox="1"/>
          <p:nvPr/>
        </p:nvSpPr>
        <p:spPr>
          <a:xfrm>
            <a:off x="694131" y="4257928"/>
            <a:ext cx="565078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>
              <a:buClr>
                <a:srgbClr val="005452"/>
              </a:buClr>
              <a:buSzPts val="1600"/>
            </a:pPr>
            <a:r>
              <a:rPr lang="en-GB" b="1" dirty="0">
                <a:solidFill>
                  <a:srgbClr val="FF9900"/>
                </a:solidFill>
                <a:ea typeface="Titillium Web"/>
                <a:cs typeface="Titillium Web"/>
                <a:sym typeface="Titillium Web"/>
              </a:rPr>
              <a:t>Why this is a problem worth solving</a:t>
            </a:r>
          </a:p>
          <a:p>
            <a:pPr marL="127000">
              <a:buClr>
                <a:srgbClr val="005452"/>
              </a:buClr>
              <a:buSzPts val="1600"/>
            </a:pPr>
            <a:endParaRPr lang="en-GB" b="1" dirty="0">
              <a:solidFill>
                <a:srgbClr val="FF9900"/>
              </a:solidFill>
              <a:ea typeface="Titillium Web"/>
              <a:cs typeface="Titillium Web"/>
              <a:sym typeface="Titillium Web"/>
            </a:endParaRPr>
          </a:p>
          <a:p>
            <a:pPr marL="457200" lvl="7" indent="-330200">
              <a:buClr>
                <a:srgbClr val="005452"/>
              </a:buClr>
              <a:buSzPts val="1600"/>
              <a:buFont typeface="Titillium Web"/>
              <a:buChar char="●"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Reduce </a:t>
            </a:r>
            <a:r>
              <a:rPr lang="en-GB" dirty="0">
                <a:solidFill>
                  <a:srgbClr val="FF9900"/>
                </a:solidFill>
                <a:ea typeface="Titillium Web"/>
                <a:cs typeface="Titillium Web"/>
                <a:sym typeface="Titillium Web"/>
              </a:rPr>
              <a:t>friction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 in system</a:t>
            </a:r>
          </a:p>
          <a:p>
            <a:pPr marL="457200" lvl="7" indent="-330200">
              <a:buClr>
                <a:srgbClr val="005452"/>
              </a:buClr>
              <a:buSzPts val="1600"/>
              <a:buFont typeface="Titillium Web"/>
              <a:buChar char="●"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Create </a:t>
            </a:r>
            <a:r>
              <a:rPr lang="en-GB" dirty="0" err="1">
                <a:solidFill>
                  <a:srgbClr val="FF9900"/>
                </a:solidFill>
                <a:ea typeface="Titillium Web"/>
                <a:cs typeface="Titillium Web"/>
                <a:sym typeface="Titillium Web"/>
              </a:rPr>
              <a:t>trustless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 ecosystem to enable payments</a:t>
            </a:r>
          </a:p>
          <a:p>
            <a:pPr marL="457200" lvl="7" indent="-330200">
              <a:buClr>
                <a:srgbClr val="005452"/>
              </a:buClr>
              <a:buSzPts val="1600"/>
              <a:buFont typeface="Titillium Web"/>
              <a:buChar char="●"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Reduce </a:t>
            </a:r>
            <a:r>
              <a:rPr lang="en-GB" dirty="0">
                <a:solidFill>
                  <a:srgbClr val="FF9900"/>
                </a:solidFill>
                <a:ea typeface="Titillium Web"/>
                <a:cs typeface="Titillium Web"/>
                <a:sym typeface="Titillium Web"/>
              </a:rPr>
              <a:t>credit and liquidity 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risk </a:t>
            </a:r>
          </a:p>
          <a:p>
            <a:pPr marL="457200" lvl="7" indent="-330200">
              <a:buClr>
                <a:srgbClr val="005452"/>
              </a:buClr>
              <a:buSzPts val="1600"/>
              <a:buFont typeface="Titillium Web"/>
              <a:buChar char="●"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Unlock </a:t>
            </a:r>
            <a:r>
              <a:rPr lang="en-GB" dirty="0">
                <a:solidFill>
                  <a:srgbClr val="FF9900"/>
                </a:solidFill>
                <a:ea typeface="Titillium Web"/>
                <a:cs typeface="Titillium Web"/>
                <a:sym typeface="Titillium Web"/>
              </a:rPr>
              <a:t>funding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ea typeface="Titillium Web"/>
                <a:cs typeface="Titillium Web"/>
                <a:sym typeface="Titillium Web"/>
              </a:rPr>
              <a:t> opportunity for merchants, content creator</a:t>
            </a:r>
          </a:p>
        </p:txBody>
      </p:sp>
    </p:spTree>
    <p:extLst>
      <p:ext uri="{BB962C8B-B14F-4D97-AF65-F5344CB8AC3E}">
        <p14:creationId xmlns:p14="http://schemas.microsoft.com/office/powerpoint/2010/main" val="3677706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0A81-C20A-ADA5-84B1-E9599ED4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8031"/>
            <a:ext cx="10058400" cy="1450757"/>
          </a:xfrm>
        </p:spPr>
        <p:txBody>
          <a:bodyPr/>
          <a:lstStyle/>
          <a:p>
            <a:pPr algn="ctr"/>
            <a:r>
              <a:rPr lang="en-ZA" dirty="0"/>
              <a:t>Splitting an outgoing payment</a:t>
            </a:r>
          </a:p>
        </p:txBody>
      </p:sp>
      <p:pic>
        <p:nvPicPr>
          <p:cNvPr id="5" name="Graphic 4" descr="Female Profile with solid fill">
            <a:extLst>
              <a:ext uri="{FF2B5EF4-FFF2-40B4-BE49-F238E27FC236}">
                <a16:creationId xmlns:a16="http://schemas.microsoft.com/office/drawing/2014/main" id="{41B6F42D-9FFD-AE56-27BE-D0F722114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7394" y="3187285"/>
            <a:ext cx="669288" cy="669288"/>
          </a:xfrm>
          <a:prstGeom prst="rect">
            <a:avLst/>
          </a:prstGeom>
        </p:spPr>
      </p:pic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537BA2F2-2F75-67BA-17F4-3F20AEC64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8135" y="3187285"/>
            <a:ext cx="669288" cy="669288"/>
          </a:xfrm>
          <a:prstGeom prst="rect">
            <a:avLst/>
          </a:prstGeom>
        </p:spPr>
      </p:pic>
      <p:pic>
        <p:nvPicPr>
          <p:cNvPr id="9" name="Graphic 8" descr="Shopping cart with solid fill">
            <a:extLst>
              <a:ext uri="{FF2B5EF4-FFF2-40B4-BE49-F238E27FC236}">
                <a16:creationId xmlns:a16="http://schemas.microsoft.com/office/drawing/2014/main" id="{843225C1-77AD-3C50-7ED5-5896EA4396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2188" y="3187285"/>
            <a:ext cx="669288" cy="669288"/>
          </a:xfrm>
          <a:prstGeom prst="rect">
            <a:avLst/>
          </a:prstGeom>
        </p:spPr>
      </p:pic>
      <p:pic>
        <p:nvPicPr>
          <p:cNvPr id="1026" name="Picture 2" descr="Fynbos logo">
            <a:extLst>
              <a:ext uri="{FF2B5EF4-FFF2-40B4-BE49-F238E27FC236}">
                <a16:creationId xmlns:a16="http://schemas.microsoft.com/office/drawing/2014/main" id="{DD80B5BA-0495-7FE1-A01E-2B38F5FA1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920" y="3636615"/>
            <a:ext cx="466102" cy="46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tandard Bank - Wikipedia">
            <a:extLst>
              <a:ext uri="{FF2B5EF4-FFF2-40B4-BE49-F238E27FC236}">
                <a16:creationId xmlns:a16="http://schemas.microsoft.com/office/drawing/2014/main" id="{1EB9BCE1-B057-97D8-0487-5BB523140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59" y="3594955"/>
            <a:ext cx="349327" cy="40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89C8FD-E897-5A54-1B1E-56570665A20D}"/>
              </a:ext>
            </a:extLst>
          </p:cNvPr>
          <p:cNvCxnSpPr>
            <a:cxnSpLocks/>
          </p:cNvCxnSpPr>
          <p:nvPr/>
        </p:nvCxnSpPr>
        <p:spPr>
          <a:xfrm flipV="1">
            <a:off x="3017326" y="3521929"/>
            <a:ext cx="676910" cy="5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433BCD-E04F-53D6-4256-403D1BB6FB68}"/>
              </a:ext>
            </a:extLst>
          </p:cNvPr>
          <p:cNvCxnSpPr>
            <a:cxnSpLocks/>
          </p:cNvCxnSpPr>
          <p:nvPr/>
        </p:nvCxnSpPr>
        <p:spPr>
          <a:xfrm>
            <a:off x="4730355" y="3521929"/>
            <a:ext cx="6989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71EF65-453F-9D3C-C4C2-3C87B7B8BAA1}"/>
              </a:ext>
            </a:extLst>
          </p:cNvPr>
          <p:cNvSpPr txBox="1"/>
          <p:nvPr/>
        </p:nvSpPr>
        <p:spPr>
          <a:xfrm>
            <a:off x="1978143" y="2789394"/>
            <a:ext cx="1275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dirty="0"/>
              <a:t>Alice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D90314-13E5-FD0D-1F41-A5B4012B5C79}"/>
              </a:ext>
            </a:extLst>
          </p:cNvPr>
          <p:cNvSpPr txBox="1"/>
          <p:nvPr/>
        </p:nvSpPr>
        <p:spPr>
          <a:xfrm>
            <a:off x="3694236" y="2788391"/>
            <a:ext cx="1118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dirty="0"/>
              <a:t>Marketplace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F9CF11-4118-B2B5-1499-CDF18F0AC733}"/>
              </a:ext>
            </a:extLst>
          </p:cNvPr>
          <p:cNvSpPr txBox="1"/>
          <p:nvPr/>
        </p:nvSpPr>
        <p:spPr>
          <a:xfrm>
            <a:off x="5284633" y="2756310"/>
            <a:ext cx="1364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dirty="0"/>
              <a:t>Speedy Fridges</a:t>
            </a:r>
          </a:p>
        </p:txBody>
      </p:sp>
      <p:pic>
        <p:nvPicPr>
          <p:cNvPr id="21" name="Graphic 20" descr="Female Profile with solid fill">
            <a:extLst>
              <a:ext uri="{FF2B5EF4-FFF2-40B4-BE49-F238E27FC236}">
                <a16:creationId xmlns:a16="http://schemas.microsoft.com/office/drawing/2014/main" id="{EC74B231-C843-50DB-0F57-974BD27DB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171" y="3157016"/>
            <a:ext cx="669288" cy="669288"/>
          </a:xfrm>
          <a:prstGeom prst="rect">
            <a:avLst/>
          </a:prstGeom>
        </p:spPr>
      </p:pic>
      <p:pic>
        <p:nvPicPr>
          <p:cNvPr id="22" name="Picture 2" descr="Fynbos logo">
            <a:extLst>
              <a:ext uri="{FF2B5EF4-FFF2-40B4-BE49-F238E27FC236}">
                <a16:creationId xmlns:a16="http://schemas.microsoft.com/office/drawing/2014/main" id="{4659103B-68E7-E174-3D8D-CC3633E98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97" y="3606346"/>
            <a:ext cx="466102" cy="46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3B68F73-EF05-C549-8C51-A4717E53613C}"/>
              </a:ext>
            </a:extLst>
          </p:cNvPr>
          <p:cNvSpPr txBox="1"/>
          <p:nvPr/>
        </p:nvSpPr>
        <p:spPr>
          <a:xfrm>
            <a:off x="121920" y="2849239"/>
            <a:ext cx="1275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dirty="0"/>
              <a:t>Sarah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208FAC-3952-BEC6-4439-587708003A52}"/>
              </a:ext>
            </a:extLst>
          </p:cNvPr>
          <p:cNvCxnSpPr>
            <a:cxnSpLocks/>
          </p:cNvCxnSpPr>
          <p:nvPr/>
        </p:nvCxnSpPr>
        <p:spPr>
          <a:xfrm>
            <a:off x="1274543" y="3521929"/>
            <a:ext cx="703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40D89B5-D0D4-6C04-A308-AD51515D275B}"/>
              </a:ext>
            </a:extLst>
          </p:cNvPr>
          <p:cNvSpPr txBox="1"/>
          <p:nvPr/>
        </p:nvSpPr>
        <p:spPr>
          <a:xfrm>
            <a:off x="7221546" y="2598599"/>
            <a:ext cx="4470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Current solution</a:t>
            </a:r>
          </a:p>
          <a:p>
            <a:pPr algn="ctr"/>
            <a:endParaRPr lang="en-ZA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 parties pay a </a:t>
            </a:r>
            <a:r>
              <a:rPr lang="en-Z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single party</a:t>
            </a:r>
            <a:r>
              <a:rPr lang="en-Z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to execute a </a:t>
            </a:r>
            <a:r>
              <a:rPr lang="en-ZA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single transaction on their behalf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9530EE-3706-7749-5969-6C00061EA770}"/>
              </a:ext>
            </a:extLst>
          </p:cNvPr>
          <p:cNvSpPr txBox="1"/>
          <p:nvPr/>
        </p:nvSpPr>
        <p:spPr>
          <a:xfrm>
            <a:off x="488136" y="4978593"/>
            <a:ext cx="44697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i="1" dirty="0"/>
              <a:t>Alice and Sarah buy a fridge together.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i="1" dirty="0"/>
              <a:t>Alice pays for the fridge on Takealot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i="1" dirty="0"/>
              <a:t>Alice loads the purchase amount on </a:t>
            </a:r>
            <a:r>
              <a:rPr lang="en-ZA" sz="1600" i="1" dirty="0" err="1"/>
              <a:t>Splitwise</a:t>
            </a:r>
            <a:endParaRPr lang="en-ZA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i="1" dirty="0"/>
              <a:t>Sarah repays Alice the </a:t>
            </a:r>
            <a:r>
              <a:rPr lang="en-ZA" sz="1600" i="1" dirty="0" err="1"/>
              <a:t>Splitwise</a:t>
            </a:r>
            <a:r>
              <a:rPr lang="en-ZA" sz="1600" i="1" dirty="0"/>
              <a:t> amount</a:t>
            </a:r>
          </a:p>
        </p:txBody>
      </p:sp>
    </p:spTree>
    <p:extLst>
      <p:ext uri="{BB962C8B-B14F-4D97-AF65-F5344CB8AC3E}">
        <p14:creationId xmlns:p14="http://schemas.microsoft.com/office/powerpoint/2010/main" val="1523018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0A81-C20A-ADA5-84B1-E9599ED4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8031"/>
            <a:ext cx="10058400" cy="1450757"/>
          </a:xfrm>
        </p:spPr>
        <p:txBody>
          <a:bodyPr/>
          <a:lstStyle/>
          <a:p>
            <a:pPr algn="ctr"/>
            <a:r>
              <a:rPr lang="en-ZA" dirty="0"/>
              <a:t>Splitting an outgoing payment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0D89B5-D0D4-6C04-A308-AD51515D275B}"/>
              </a:ext>
            </a:extLst>
          </p:cNvPr>
          <p:cNvSpPr txBox="1"/>
          <p:nvPr/>
        </p:nvSpPr>
        <p:spPr>
          <a:xfrm>
            <a:off x="7221546" y="2598599"/>
            <a:ext cx="4470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b="1" dirty="0"/>
              <a:t>Current solution</a:t>
            </a:r>
          </a:p>
          <a:p>
            <a:pPr algn="ctr"/>
            <a:endParaRPr lang="en-ZA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All parties pay a </a:t>
            </a:r>
            <a:r>
              <a:rPr lang="en-ZA" b="1" dirty="0"/>
              <a:t>single party</a:t>
            </a:r>
            <a:r>
              <a:rPr lang="en-ZA" dirty="0"/>
              <a:t> to execute a </a:t>
            </a:r>
            <a:r>
              <a:rPr lang="en-ZA" b="1" dirty="0"/>
              <a:t>single transaction on their behalf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9530EE-3706-7749-5969-6C00061EA770}"/>
              </a:ext>
            </a:extLst>
          </p:cNvPr>
          <p:cNvSpPr txBox="1"/>
          <p:nvPr/>
        </p:nvSpPr>
        <p:spPr>
          <a:xfrm>
            <a:off x="488136" y="4978593"/>
            <a:ext cx="5110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i="1" dirty="0"/>
              <a:t>Alice and Sarah buy a fridge together.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i="1" dirty="0"/>
              <a:t>Alice and Sarah each make a payment for the fridge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i="1" dirty="0"/>
              <a:t>Done</a:t>
            </a:r>
          </a:p>
        </p:txBody>
      </p:sp>
      <p:pic>
        <p:nvPicPr>
          <p:cNvPr id="3" name="Graphic 2" descr="Female Profile with solid fill">
            <a:extLst>
              <a:ext uri="{FF2B5EF4-FFF2-40B4-BE49-F238E27FC236}">
                <a16:creationId xmlns:a16="http://schemas.microsoft.com/office/drawing/2014/main" id="{86E71084-2B8F-DD7B-A130-4EC93BA3C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3705" y="2454608"/>
            <a:ext cx="669288" cy="669288"/>
          </a:xfrm>
          <a:prstGeom prst="rect">
            <a:avLst/>
          </a:prstGeom>
        </p:spPr>
      </p:pic>
      <p:pic>
        <p:nvPicPr>
          <p:cNvPr id="4" name="Graphic 3" descr="Laptop with solid fill">
            <a:extLst>
              <a:ext uri="{FF2B5EF4-FFF2-40B4-BE49-F238E27FC236}">
                <a16:creationId xmlns:a16="http://schemas.microsoft.com/office/drawing/2014/main" id="{AD788207-D9C2-E1FF-3D6B-8CE73B1015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61758" y="3335934"/>
            <a:ext cx="669288" cy="669288"/>
          </a:xfrm>
          <a:prstGeom prst="rect">
            <a:avLst/>
          </a:prstGeom>
        </p:spPr>
      </p:pic>
      <p:pic>
        <p:nvPicPr>
          <p:cNvPr id="6" name="Graphic 5" descr="Shopping cart with solid fill">
            <a:extLst>
              <a:ext uri="{FF2B5EF4-FFF2-40B4-BE49-F238E27FC236}">
                <a16:creationId xmlns:a16="http://schemas.microsoft.com/office/drawing/2014/main" id="{1FC06510-02AC-C9D8-7CD3-4DB4546B79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5811" y="3335934"/>
            <a:ext cx="669288" cy="669288"/>
          </a:xfrm>
          <a:prstGeom prst="rect">
            <a:avLst/>
          </a:prstGeom>
        </p:spPr>
      </p:pic>
      <p:pic>
        <p:nvPicPr>
          <p:cNvPr id="10" name="Picture 2" descr="Fynbos logo">
            <a:extLst>
              <a:ext uri="{FF2B5EF4-FFF2-40B4-BE49-F238E27FC236}">
                <a16:creationId xmlns:a16="http://schemas.microsoft.com/office/drawing/2014/main" id="{CC858F11-65D5-C37C-7215-463561A9E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231" y="2903938"/>
            <a:ext cx="466102" cy="46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Standard Bank - Wikipedia">
            <a:extLst>
              <a:ext uri="{FF2B5EF4-FFF2-40B4-BE49-F238E27FC236}">
                <a16:creationId xmlns:a16="http://schemas.microsoft.com/office/drawing/2014/main" id="{00C9A925-4537-53D3-497A-96B405FE6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382" y="3743604"/>
            <a:ext cx="349327" cy="40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054692-9491-289C-F585-AA186CB0B3FB}"/>
              </a:ext>
            </a:extLst>
          </p:cNvPr>
          <p:cNvCxnSpPr>
            <a:cxnSpLocks/>
          </p:cNvCxnSpPr>
          <p:nvPr/>
        </p:nvCxnSpPr>
        <p:spPr>
          <a:xfrm>
            <a:off x="2139534" y="3090928"/>
            <a:ext cx="466811" cy="391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2987C7-AA9B-A433-2882-303638962D7B}"/>
              </a:ext>
            </a:extLst>
          </p:cNvPr>
          <p:cNvCxnSpPr>
            <a:cxnSpLocks/>
          </p:cNvCxnSpPr>
          <p:nvPr/>
        </p:nvCxnSpPr>
        <p:spPr>
          <a:xfrm>
            <a:off x="3733978" y="3670578"/>
            <a:ext cx="6989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CA4C550-5ECA-0778-3563-2F9B2E71CD1D}"/>
              </a:ext>
            </a:extLst>
          </p:cNvPr>
          <p:cNvSpPr txBox="1"/>
          <p:nvPr/>
        </p:nvSpPr>
        <p:spPr>
          <a:xfrm>
            <a:off x="864454" y="2056717"/>
            <a:ext cx="1275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dirty="0"/>
              <a:t>Alice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67ADC8-A3B2-9F74-CB4B-78DD6737285E}"/>
              </a:ext>
            </a:extLst>
          </p:cNvPr>
          <p:cNvSpPr txBox="1"/>
          <p:nvPr/>
        </p:nvSpPr>
        <p:spPr>
          <a:xfrm>
            <a:off x="2697859" y="2937040"/>
            <a:ext cx="1118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dirty="0"/>
              <a:t>Marketplace</a:t>
            </a:r>
          </a:p>
        </p:txBody>
      </p:sp>
      <p:pic>
        <p:nvPicPr>
          <p:cNvPr id="23" name="Graphic 22" descr="Female Profile with solid fill">
            <a:extLst>
              <a:ext uri="{FF2B5EF4-FFF2-40B4-BE49-F238E27FC236}">
                <a16:creationId xmlns:a16="http://schemas.microsoft.com/office/drawing/2014/main" id="{54D16269-C7CF-7751-3CE4-C93792F60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1779" y="4051381"/>
            <a:ext cx="669288" cy="669288"/>
          </a:xfrm>
          <a:prstGeom prst="rect">
            <a:avLst/>
          </a:prstGeom>
        </p:spPr>
      </p:pic>
      <p:pic>
        <p:nvPicPr>
          <p:cNvPr id="25" name="Picture 2" descr="Fynbos logo">
            <a:extLst>
              <a:ext uri="{FF2B5EF4-FFF2-40B4-BE49-F238E27FC236}">
                <a16:creationId xmlns:a16="http://schemas.microsoft.com/office/drawing/2014/main" id="{A377AEB7-B386-CAB1-3B70-519B280C5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305" y="4500711"/>
            <a:ext cx="466102" cy="46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1500BF5-CF24-E9F6-7ADE-38FE092A8CB1}"/>
              </a:ext>
            </a:extLst>
          </p:cNvPr>
          <p:cNvSpPr txBox="1"/>
          <p:nvPr/>
        </p:nvSpPr>
        <p:spPr>
          <a:xfrm>
            <a:off x="962528" y="3743604"/>
            <a:ext cx="1275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dirty="0"/>
              <a:t>Sarah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498DE6-A9C8-43F7-764F-BF72ED223C8E}"/>
              </a:ext>
            </a:extLst>
          </p:cNvPr>
          <p:cNvCxnSpPr>
            <a:cxnSpLocks/>
          </p:cNvCxnSpPr>
          <p:nvPr/>
        </p:nvCxnSpPr>
        <p:spPr>
          <a:xfrm flipV="1">
            <a:off x="2139534" y="3910592"/>
            <a:ext cx="457009" cy="4017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68938F1-1404-894D-6EF0-D503BED2C3D2}"/>
              </a:ext>
            </a:extLst>
          </p:cNvPr>
          <p:cNvSpPr txBox="1"/>
          <p:nvPr/>
        </p:nvSpPr>
        <p:spPr>
          <a:xfrm>
            <a:off x="4432879" y="2937040"/>
            <a:ext cx="1364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dirty="0"/>
              <a:t>Speedy Fridges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290B88-3787-656C-3188-7E65209B1A2E}"/>
              </a:ext>
            </a:extLst>
          </p:cNvPr>
          <p:cNvSpPr txBox="1"/>
          <p:nvPr/>
        </p:nvSpPr>
        <p:spPr>
          <a:xfrm>
            <a:off x="7107244" y="4150032"/>
            <a:ext cx="4699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ZA" b="1" dirty="0" err="1">
                <a:solidFill>
                  <a:srgbClr val="FF9900"/>
                </a:solidFill>
              </a:rPr>
              <a:t>Naartjie’s</a:t>
            </a:r>
            <a:r>
              <a:rPr lang="en-ZA" b="1" dirty="0">
                <a:solidFill>
                  <a:srgbClr val="FF9900"/>
                </a:solidFill>
              </a:rPr>
              <a:t> solution</a:t>
            </a:r>
          </a:p>
          <a:p>
            <a:pPr algn="ctr"/>
            <a:endParaRPr lang="en-ZA" b="1" dirty="0">
              <a:solidFill>
                <a:srgbClr val="FF99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Enable all parties to seamlessly participate in a </a:t>
            </a:r>
            <a:r>
              <a:rPr lang="en-ZA" b="1" dirty="0">
                <a:solidFill>
                  <a:srgbClr val="FF9900"/>
                </a:solidFill>
              </a:rPr>
              <a:t>single transaction simultaneously </a:t>
            </a:r>
          </a:p>
        </p:txBody>
      </p:sp>
    </p:spTree>
    <p:extLst>
      <p:ext uri="{BB962C8B-B14F-4D97-AF65-F5344CB8AC3E}">
        <p14:creationId xmlns:p14="http://schemas.microsoft.com/office/powerpoint/2010/main" val="965571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0A81-C20A-ADA5-84B1-E9599ED4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787" y="301769"/>
            <a:ext cx="10058400" cy="1450757"/>
          </a:xfrm>
        </p:spPr>
        <p:txBody>
          <a:bodyPr/>
          <a:lstStyle/>
          <a:p>
            <a:pPr algn="ctr"/>
            <a:r>
              <a:rPr lang="en-ZA" dirty="0"/>
              <a:t>Splitting an incoming payment</a:t>
            </a:r>
          </a:p>
        </p:txBody>
      </p:sp>
      <p:pic>
        <p:nvPicPr>
          <p:cNvPr id="5" name="Graphic 4" descr="Female Profile with solid fill">
            <a:extLst>
              <a:ext uri="{FF2B5EF4-FFF2-40B4-BE49-F238E27FC236}">
                <a16:creationId xmlns:a16="http://schemas.microsoft.com/office/drawing/2014/main" id="{41B6F42D-9FFD-AE56-27BE-D0F722114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091" y="2535521"/>
            <a:ext cx="669288" cy="669288"/>
          </a:xfrm>
          <a:prstGeom prst="rect">
            <a:avLst/>
          </a:prstGeom>
        </p:spPr>
      </p:pic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537BA2F2-2F75-67BA-17F4-3F20AEC64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1144" y="3416847"/>
            <a:ext cx="669288" cy="669288"/>
          </a:xfrm>
          <a:prstGeom prst="rect">
            <a:avLst/>
          </a:prstGeom>
        </p:spPr>
      </p:pic>
      <p:pic>
        <p:nvPicPr>
          <p:cNvPr id="9" name="Graphic 8" descr="Shopping cart with solid fill">
            <a:extLst>
              <a:ext uri="{FF2B5EF4-FFF2-40B4-BE49-F238E27FC236}">
                <a16:creationId xmlns:a16="http://schemas.microsoft.com/office/drawing/2014/main" id="{843225C1-77AD-3C50-7ED5-5896EA4396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15197" y="3416847"/>
            <a:ext cx="669288" cy="669288"/>
          </a:xfrm>
          <a:prstGeom prst="rect">
            <a:avLst/>
          </a:prstGeom>
        </p:spPr>
      </p:pic>
      <p:pic>
        <p:nvPicPr>
          <p:cNvPr id="1026" name="Picture 2" descr="Fynbos logo">
            <a:extLst>
              <a:ext uri="{FF2B5EF4-FFF2-40B4-BE49-F238E27FC236}">
                <a16:creationId xmlns:a16="http://schemas.microsoft.com/office/drawing/2014/main" id="{DD80B5BA-0495-7FE1-A01E-2B38F5FA1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17" y="2984851"/>
            <a:ext cx="466102" cy="46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tandard Bank - Wikipedia">
            <a:extLst>
              <a:ext uri="{FF2B5EF4-FFF2-40B4-BE49-F238E27FC236}">
                <a16:creationId xmlns:a16="http://schemas.microsoft.com/office/drawing/2014/main" id="{1EB9BCE1-B057-97D8-0487-5BB523140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768" y="3824517"/>
            <a:ext cx="349327" cy="40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89C8FD-E897-5A54-1B1E-56570665A20D}"/>
              </a:ext>
            </a:extLst>
          </p:cNvPr>
          <p:cNvCxnSpPr>
            <a:cxnSpLocks/>
          </p:cNvCxnSpPr>
          <p:nvPr/>
        </p:nvCxnSpPr>
        <p:spPr>
          <a:xfrm>
            <a:off x="1518920" y="3171841"/>
            <a:ext cx="466811" cy="391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433BCD-E04F-53D6-4256-403D1BB6FB68}"/>
              </a:ext>
            </a:extLst>
          </p:cNvPr>
          <p:cNvCxnSpPr>
            <a:cxnSpLocks/>
          </p:cNvCxnSpPr>
          <p:nvPr/>
        </p:nvCxnSpPr>
        <p:spPr>
          <a:xfrm>
            <a:off x="3113364" y="3751491"/>
            <a:ext cx="6989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71EF65-453F-9D3C-C4C2-3C87B7B8BAA1}"/>
              </a:ext>
            </a:extLst>
          </p:cNvPr>
          <p:cNvSpPr txBox="1"/>
          <p:nvPr/>
        </p:nvSpPr>
        <p:spPr>
          <a:xfrm>
            <a:off x="243840" y="2137630"/>
            <a:ext cx="1275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dirty="0"/>
              <a:t>Alice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D90314-13E5-FD0D-1F41-A5B4012B5C79}"/>
              </a:ext>
            </a:extLst>
          </p:cNvPr>
          <p:cNvSpPr txBox="1"/>
          <p:nvPr/>
        </p:nvSpPr>
        <p:spPr>
          <a:xfrm>
            <a:off x="2077245" y="3017953"/>
            <a:ext cx="1118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dirty="0"/>
              <a:t>Marketplace</a:t>
            </a:r>
          </a:p>
        </p:txBody>
      </p:sp>
      <p:pic>
        <p:nvPicPr>
          <p:cNvPr id="21" name="Graphic 20" descr="Female Profile with solid fill">
            <a:extLst>
              <a:ext uri="{FF2B5EF4-FFF2-40B4-BE49-F238E27FC236}">
                <a16:creationId xmlns:a16="http://schemas.microsoft.com/office/drawing/2014/main" id="{EC74B231-C843-50DB-0F57-974BD27DB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165" y="4132294"/>
            <a:ext cx="669288" cy="669288"/>
          </a:xfrm>
          <a:prstGeom prst="rect">
            <a:avLst/>
          </a:prstGeom>
        </p:spPr>
      </p:pic>
      <p:pic>
        <p:nvPicPr>
          <p:cNvPr id="22" name="Picture 2" descr="Fynbos logo">
            <a:extLst>
              <a:ext uri="{FF2B5EF4-FFF2-40B4-BE49-F238E27FC236}">
                <a16:creationId xmlns:a16="http://schemas.microsoft.com/office/drawing/2014/main" id="{4659103B-68E7-E174-3D8D-CC3633E98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91" y="4581624"/>
            <a:ext cx="466102" cy="46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3B68F73-EF05-C549-8C51-A4717E53613C}"/>
              </a:ext>
            </a:extLst>
          </p:cNvPr>
          <p:cNvSpPr txBox="1"/>
          <p:nvPr/>
        </p:nvSpPr>
        <p:spPr>
          <a:xfrm>
            <a:off x="341914" y="3824517"/>
            <a:ext cx="1275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dirty="0"/>
              <a:t>Sarah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208FAC-3952-BEC6-4439-587708003A52}"/>
              </a:ext>
            </a:extLst>
          </p:cNvPr>
          <p:cNvCxnSpPr>
            <a:cxnSpLocks/>
          </p:cNvCxnSpPr>
          <p:nvPr/>
        </p:nvCxnSpPr>
        <p:spPr>
          <a:xfrm flipV="1">
            <a:off x="1518920" y="3991505"/>
            <a:ext cx="457009" cy="4017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8631583-5508-CD52-6952-80658C231841}"/>
              </a:ext>
            </a:extLst>
          </p:cNvPr>
          <p:cNvSpPr txBox="1"/>
          <p:nvPr/>
        </p:nvSpPr>
        <p:spPr>
          <a:xfrm>
            <a:off x="7396315" y="2510546"/>
            <a:ext cx="44703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b="1" dirty="0"/>
              <a:t>Current solution</a:t>
            </a:r>
          </a:p>
          <a:p>
            <a:pPr algn="ctr"/>
            <a:endParaRPr lang="en-ZA" b="1" dirty="0"/>
          </a:p>
          <a:p>
            <a:pPr marL="342900" indent="-342900">
              <a:buFont typeface="+mj-lt"/>
              <a:buAutoNum type="arabicPeriod"/>
            </a:pPr>
            <a:r>
              <a:rPr lang="en-ZA" dirty="0"/>
              <a:t>One party receives a payment</a:t>
            </a:r>
          </a:p>
          <a:p>
            <a:pPr marL="342900" indent="-342900">
              <a:buFont typeface="+mj-lt"/>
              <a:buAutoNum type="arabicPeriod"/>
            </a:pPr>
            <a:r>
              <a:rPr lang="en-ZA" dirty="0"/>
              <a:t>Secondary payment(s) to other recipient(s)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0923D-390F-F385-B2CA-E2EB893F286D}"/>
              </a:ext>
            </a:extLst>
          </p:cNvPr>
          <p:cNvSpPr txBox="1"/>
          <p:nvPr/>
        </p:nvSpPr>
        <p:spPr>
          <a:xfrm>
            <a:off x="5334291" y="2885398"/>
            <a:ext cx="1275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dirty="0"/>
              <a:t>Funder/</a:t>
            </a:r>
          </a:p>
          <a:p>
            <a:pPr algn="ctr"/>
            <a:r>
              <a:rPr lang="en-ZA" sz="1400" dirty="0"/>
              <a:t>Supplier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1F420C-D0C2-A3F0-6CD4-3B0270995829}"/>
              </a:ext>
            </a:extLst>
          </p:cNvPr>
          <p:cNvCxnSpPr>
            <a:cxnSpLocks/>
          </p:cNvCxnSpPr>
          <p:nvPr/>
        </p:nvCxnSpPr>
        <p:spPr>
          <a:xfrm>
            <a:off x="4824202" y="3743059"/>
            <a:ext cx="6989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4ACAC3-B226-9D51-9F83-246A7D028FC4}"/>
              </a:ext>
            </a:extLst>
          </p:cNvPr>
          <p:cNvSpPr txBox="1"/>
          <p:nvPr/>
        </p:nvSpPr>
        <p:spPr>
          <a:xfrm>
            <a:off x="492451" y="4993026"/>
            <a:ext cx="5362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i="1" dirty="0"/>
              <a:t>Speedy Fridges receives a payment for a fridge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i="1" dirty="0"/>
              <a:t>At month-end, Speedy Fridges pay their Supplier/Funder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i="1" dirty="0"/>
              <a:t>The Funder/Supplier charges 8% interest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AF2BED-1D6F-556E-1661-1642E6945D66}"/>
              </a:ext>
            </a:extLst>
          </p:cNvPr>
          <p:cNvSpPr txBox="1"/>
          <p:nvPr/>
        </p:nvSpPr>
        <p:spPr>
          <a:xfrm>
            <a:off x="3701790" y="3020943"/>
            <a:ext cx="1364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dirty="0"/>
              <a:t>Speedy Fridges</a:t>
            </a:r>
          </a:p>
        </p:txBody>
      </p:sp>
      <p:pic>
        <p:nvPicPr>
          <p:cNvPr id="23" name="Graphic 22" descr="Bank with solid fill">
            <a:extLst>
              <a:ext uri="{FF2B5EF4-FFF2-40B4-BE49-F238E27FC236}">
                <a16:creationId xmlns:a16="http://schemas.microsoft.com/office/drawing/2014/main" id="{2DAA200C-D6E1-24CA-667F-125F958DC2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01039" y="3376901"/>
            <a:ext cx="732315" cy="732315"/>
          </a:xfrm>
          <a:prstGeom prst="rect">
            <a:avLst/>
          </a:prstGeom>
        </p:spPr>
      </p:pic>
      <p:pic>
        <p:nvPicPr>
          <p:cNvPr id="11" name="Picture 10" descr="Standard Bank - Wikipedia">
            <a:extLst>
              <a:ext uri="{FF2B5EF4-FFF2-40B4-BE49-F238E27FC236}">
                <a16:creationId xmlns:a16="http://schemas.microsoft.com/office/drawing/2014/main" id="{9F5DE3E0-78BF-1090-F15E-AD822274E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500" y="3824517"/>
            <a:ext cx="349327" cy="40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867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0A81-C20A-ADA5-84B1-E9599ED4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787" y="301769"/>
            <a:ext cx="10058400" cy="1450757"/>
          </a:xfrm>
        </p:spPr>
        <p:txBody>
          <a:bodyPr/>
          <a:lstStyle/>
          <a:p>
            <a:pPr algn="ctr"/>
            <a:r>
              <a:rPr lang="en-ZA" dirty="0"/>
              <a:t>Splitting an incoming payment</a:t>
            </a:r>
          </a:p>
        </p:txBody>
      </p:sp>
      <p:pic>
        <p:nvPicPr>
          <p:cNvPr id="5" name="Graphic 4" descr="Female Profile with solid fill">
            <a:extLst>
              <a:ext uri="{FF2B5EF4-FFF2-40B4-BE49-F238E27FC236}">
                <a16:creationId xmlns:a16="http://schemas.microsoft.com/office/drawing/2014/main" id="{41B6F42D-9FFD-AE56-27BE-D0F722114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091" y="2535521"/>
            <a:ext cx="669288" cy="669288"/>
          </a:xfrm>
          <a:prstGeom prst="rect">
            <a:avLst/>
          </a:prstGeom>
        </p:spPr>
      </p:pic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537BA2F2-2F75-67BA-17F4-3F20AEC64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1144" y="3416847"/>
            <a:ext cx="669288" cy="669288"/>
          </a:xfrm>
          <a:prstGeom prst="rect">
            <a:avLst/>
          </a:prstGeom>
        </p:spPr>
      </p:pic>
      <p:pic>
        <p:nvPicPr>
          <p:cNvPr id="1026" name="Picture 2" descr="Fynbos logo">
            <a:extLst>
              <a:ext uri="{FF2B5EF4-FFF2-40B4-BE49-F238E27FC236}">
                <a16:creationId xmlns:a16="http://schemas.microsoft.com/office/drawing/2014/main" id="{DD80B5BA-0495-7FE1-A01E-2B38F5FA1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17" y="2984851"/>
            <a:ext cx="466102" cy="46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89C8FD-E897-5A54-1B1E-56570665A20D}"/>
              </a:ext>
            </a:extLst>
          </p:cNvPr>
          <p:cNvCxnSpPr>
            <a:cxnSpLocks/>
          </p:cNvCxnSpPr>
          <p:nvPr/>
        </p:nvCxnSpPr>
        <p:spPr>
          <a:xfrm>
            <a:off x="1518920" y="3171841"/>
            <a:ext cx="466811" cy="391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71EF65-453F-9D3C-C4C2-3C87B7B8BAA1}"/>
              </a:ext>
            </a:extLst>
          </p:cNvPr>
          <p:cNvSpPr txBox="1"/>
          <p:nvPr/>
        </p:nvSpPr>
        <p:spPr>
          <a:xfrm>
            <a:off x="243840" y="2137630"/>
            <a:ext cx="1275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dirty="0"/>
              <a:t>Alice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D90314-13E5-FD0D-1F41-A5B4012B5C79}"/>
              </a:ext>
            </a:extLst>
          </p:cNvPr>
          <p:cNvSpPr txBox="1"/>
          <p:nvPr/>
        </p:nvSpPr>
        <p:spPr>
          <a:xfrm>
            <a:off x="2077245" y="3017953"/>
            <a:ext cx="1118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dirty="0"/>
              <a:t>Marketplace</a:t>
            </a:r>
          </a:p>
        </p:txBody>
      </p:sp>
      <p:pic>
        <p:nvPicPr>
          <p:cNvPr id="21" name="Graphic 20" descr="Female Profile with solid fill">
            <a:extLst>
              <a:ext uri="{FF2B5EF4-FFF2-40B4-BE49-F238E27FC236}">
                <a16:creationId xmlns:a16="http://schemas.microsoft.com/office/drawing/2014/main" id="{EC74B231-C843-50DB-0F57-974BD27DB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165" y="4132294"/>
            <a:ext cx="669288" cy="669288"/>
          </a:xfrm>
          <a:prstGeom prst="rect">
            <a:avLst/>
          </a:prstGeom>
        </p:spPr>
      </p:pic>
      <p:pic>
        <p:nvPicPr>
          <p:cNvPr id="22" name="Picture 2" descr="Fynbos logo">
            <a:extLst>
              <a:ext uri="{FF2B5EF4-FFF2-40B4-BE49-F238E27FC236}">
                <a16:creationId xmlns:a16="http://schemas.microsoft.com/office/drawing/2014/main" id="{4659103B-68E7-E174-3D8D-CC3633E98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91" y="4581624"/>
            <a:ext cx="466102" cy="46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3B68F73-EF05-C549-8C51-A4717E53613C}"/>
              </a:ext>
            </a:extLst>
          </p:cNvPr>
          <p:cNvSpPr txBox="1"/>
          <p:nvPr/>
        </p:nvSpPr>
        <p:spPr>
          <a:xfrm>
            <a:off x="341914" y="3824517"/>
            <a:ext cx="1275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dirty="0"/>
              <a:t>Sarah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208FAC-3952-BEC6-4439-587708003A52}"/>
              </a:ext>
            </a:extLst>
          </p:cNvPr>
          <p:cNvCxnSpPr>
            <a:cxnSpLocks/>
          </p:cNvCxnSpPr>
          <p:nvPr/>
        </p:nvCxnSpPr>
        <p:spPr>
          <a:xfrm flipV="1">
            <a:off x="1518920" y="3991505"/>
            <a:ext cx="457009" cy="4017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8631583-5508-CD52-6952-80658C231841}"/>
              </a:ext>
            </a:extLst>
          </p:cNvPr>
          <p:cNvSpPr txBox="1"/>
          <p:nvPr/>
        </p:nvSpPr>
        <p:spPr>
          <a:xfrm>
            <a:off x="7396315" y="2510546"/>
            <a:ext cx="44703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b="1" dirty="0"/>
              <a:t>Current solution</a:t>
            </a:r>
          </a:p>
          <a:p>
            <a:pPr algn="ctr"/>
            <a:endParaRPr lang="en-ZA" b="1" dirty="0"/>
          </a:p>
          <a:p>
            <a:pPr marL="342900" indent="-342900">
              <a:buFont typeface="+mj-lt"/>
              <a:buAutoNum type="arabicPeriod"/>
            </a:pPr>
            <a:r>
              <a:rPr lang="en-ZA" dirty="0"/>
              <a:t>One party receives a payment</a:t>
            </a:r>
          </a:p>
          <a:p>
            <a:pPr marL="342900" indent="-342900">
              <a:buFont typeface="+mj-lt"/>
              <a:buAutoNum type="arabicPeriod"/>
            </a:pPr>
            <a:r>
              <a:rPr lang="en-ZA" dirty="0"/>
              <a:t>Secondary payment(s) to other recipient(s)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4ACAC3-B226-9D51-9F83-246A7D028FC4}"/>
              </a:ext>
            </a:extLst>
          </p:cNvPr>
          <p:cNvSpPr txBox="1"/>
          <p:nvPr/>
        </p:nvSpPr>
        <p:spPr>
          <a:xfrm>
            <a:off x="492451" y="4993026"/>
            <a:ext cx="5362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i="1" dirty="0"/>
              <a:t>Speedy Fridges receives a payment for a fridge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i="1" dirty="0"/>
              <a:t>The payment is split between Speedy Fridges and its Funder/Supplier on an agreed upon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i="1" dirty="0"/>
              <a:t>The Funder/Supplier charges 5% interest</a:t>
            </a:r>
          </a:p>
        </p:txBody>
      </p:sp>
      <p:pic>
        <p:nvPicPr>
          <p:cNvPr id="3" name="Graphic 2" descr="Shopping cart with solid fill">
            <a:extLst>
              <a:ext uri="{FF2B5EF4-FFF2-40B4-BE49-F238E27FC236}">
                <a16:creationId xmlns:a16="http://schemas.microsoft.com/office/drawing/2014/main" id="{5A0C118F-6EF8-F93B-24D1-E6C0002662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01358" y="2555028"/>
            <a:ext cx="669288" cy="669288"/>
          </a:xfrm>
          <a:prstGeom prst="rect">
            <a:avLst/>
          </a:prstGeom>
        </p:spPr>
      </p:pic>
      <p:pic>
        <p:nvPicPr>
          <p:cNvPr id="4" name="Picture 10" descr="Standard Bank - Wikipedia">
            <a:extLst>
              <a:ext uri="{FF2B5EF4-FFF2-40B4-BE49-F238E27FC236}">
                <a16:creationId xmlns:a16="http://schemas.microsoft.com/office/drawing/2014/main" id="{AC6346E6-B844-5040-B175-E2716B078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983" y="2919010"/>
            <a:ext cx="349327" cy="40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E66976-D606-C898-A28A-8CAAF2542171}"/>
              </a:ext>
            </a:extLst>
          </p:cNvPr>
          <p:cNvCxnSpPr>
            <a:cxnSpLocks/>
          </p:cNvCxnSpPr>
          <p:nvPr/>
        </p:nvCxnSpPr>
        <p:spPr>
          <a:xfrm flipV="1">
            <a:off x="3085668" y="3252833"/>
            <a:ext cx="456223" cy="3697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53145B-D61C-86EB-ED85-2074CC4EBC91}"/>
              </a:ext>
            </a:extLst>
          </p:cNvPr>
          <p:cNvCxnSpPr>
            <a:cxnSpLocks/>
          </p:cNvCxnSpPr>
          <p:nvPr/>
        </p:nvCxnSpPr>
        <p:spPr>
          <a:xfrm>
            <a:off x="3124795" y="4023398"/>
            <a:ext cx="457736" cy="3418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4B95081-3D8F-D6C4-8B2C-25D6E4EB6691}"/>
              </a:ext>
            </a:extLst>
          </p:cNvPr>
          <p:cNvSpPr txBox="1"/>
          <p:nvPr/>
        </p:nvSpPr>
        <p:spPr>
          <a:xfrm>
            <a:off x="3571371" y="2169922"/>
            <a:ext cx="1364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dirty="0"/>
              <a:t>Speedy Fridges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78363B-6892-84C5-5A9D-CC95F2B338B8}"/>
              </a:ext>
            </a:extLst>
          </p:cNvPr>
          <p:cNvSpPr txBox="1"/>
          <p:nvPr/>
        </p:nvSpPr>
        <p:spPr>
          <a:xfrm>
            <a:off x="3616029" y="3642344"/>
            <a:ext cx="1275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dirty="0"/>
              <a:t>Funder/</a:t>
            </a:r>
          </a:p>
          <a:p>
            <a:pPr algn="ctr"/>
            <a:r>
              <a:rPr lang="en-ZA" sz="1400" dirty="0"/>
              <a:t>Supplier</a:t>
            </a:r>
          </a:p>
        </p:txBody>
      </p:sp>
      <p:pic>
        <p:nvPicPr>
          <p:cNvPr id="25" name="Graphic 24" descr="Bank with solid fill">
            <a:extLst>
              <a:ext uri="{FF2B5EF4-FFF2-40B4-BE49-F238E27FC236}">
                <a16:creationId xmlns:a16="http://schemas.microsoft.com/office/drawing/2014/main" id="{D2706927-6F47-0AC0-0444-4E85D3FF4E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87411" y="4074709"/>
            <a:ext cx="732315" cy="732315"/>
          </a:xfrm>
          <a:prstGeom prst="rect">
            <a:avLst/>
          </a:prstGeom>
        </p:spPr>
      </p:pic>
      <p:pic>
        <p:nvPicPr>
          <p:cNvPr id="26" name="Picture 25" descr="Standard Bank - Wikipedia">
            <a:extLst>
              <a:ext uri="{FF2B5EF4-FFF2-40B4-BE49-F238E27FC236}">
                <a16:creationId xmlns:a16="http://schemas.microsoft.com/office/drawing/2014/main" id="{85760FD6-644B-28F7-D18A-6D0369C3F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982" y="4496563"/>
            <a:ext cx="349327" cy="40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28C1855-1BDF-C800-924C-7B5415035617}"/>
              </a:ext>
            </a:extLst>
          </p:cNvPr>
          <p:cNvSpPr txBox="1"/>
          <p:nvPr/>
        </p:nvSpPr>
        <p:spPr>
          <a:xfrm>
            <a:off x="7396315" y="4339917"/>
            <a:ext cx="4699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ZA" b="1" dirty="0" err="1">
                <a:solidFill>
                  <a:srgbClr val="FF9900"/>
                </a:solidFill>
              </a:rPr>
              <a:t>Naartjie’s</a:t>
            </a:r>
            <a:r>
              <a:rPr lang="en-ZA" b="1" dirty="0">
                <a:solidFill>
                  <a:srgbClr val="FF9900"/>
                </a:solidFill>
              </a:rPr>
              <a:t> solution</a:t>
            </a:r>
          </a:p>
          <a:p>
            <a:pPr algn="ctr"/>
            <a:endParaRPr lang="en-ZA" b="1" dirty="0">
              <a:solidFill>
                <a:srgbClr val="FF99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b="1" dirty="0">
                <a:solidFill>
                  <a:srgbClr val="FF9900"/>
                </a:solidFill>
              </a:rPr>
              <a:t>Split incoming payment </a:t>
            </a:r>
            <a:r>
              <a:rPr lang="en-ZA" dirty="0"/>
              <a:t>seamlessly among recipients on agreed upon terms</a:t>
            </a:r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3913739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A12B-E466-0EC5-093F-18F5E8A1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Technical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EC80E-A663-27DC-D179-F2C300058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ZA" dirty="0"/>
              <a:t>Initialize four incoming payments and store details on client server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/>
              <a:t>Generate four quotes – two incoming and two outgoing payment grants 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/>
              <a:t>Request authorization from each user – authorization key generated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/>
              <a:t> Perform key rotation to ensure a single authorization key can be used to authorize multiple payments within the same transaction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/>
              <a:t>Four payments processed: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ZA" dirty="0"/>
              <a:t>2 outgoing payments from each user (client 1 and client 2)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ZA" dirty="0"/>
              <a:t>2 incoming payments for each recipient (merchant and funder)</a:t>
            </a:r>
          </a:p>
        </p:txBody>
      </p:sp>
    </p:spTree>
    <p:extLst>
      <p:ext uri="{BB962C8B-B14F-4D97-AF65-F5344CB8AC3E}">
        <p14:creationId xmlns:p14="http://schemas.microsoft.com/office/powerpoint/2010/main" val="1906953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39CE8-E026-2520-C225-CF47FF8A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575" y="357723"/>
            <a:ext cx="10866120" cy="1450757"/>
          </a:xfrm>
        </p:spPr>
        <p:txBody>
          <a:bodyPr/>
          <a:lstStyle/>
          <a:p>
            <a:pPr algn="ctr"/>
            <a:r>
              <a:rPr lang="en-ZA" dirty="0"/>
              <a:t>Additional applications of the solution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116D5A-F83F-DF48-4B86-A38B73D02773}"/>
              </a:ext>
            </a:extLst>
          </p:cNvPr>
          <p:cNvSpPr/>
          <p:nvPr/>
        </p:nvSpPr>
        <p:spPr>
          <a:xfrm>
            <a:off x="1393704" y="2204185"/>
            <a:ext cx="4478866" cy="4090665"/>
          </a:xfrm>
          <a:prstGeom prst="roundRect">
            <a:avLst/>
          </a:prstGeom>
          <a:solidFill>
            <a:srgbClr val="FF99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9DC40A-FD50-3C47-372E-619CF513D1B6}"/>
              </a:ext>
            </a:extLst>
          </p:cNvPr>
          <p:cNvSpPr/>
          <p:nvPr/>
        </p:nvSpPr>
        <p:spPr>
          <a:xfrm>
            <a:off x="6490635" y="2204185"/>
            <a:ext cx="4478866" cy="4090665"/>
          </a:xfrm>
          <a:prstGeom prst="roundRect">
            <a:avLst/>
          </a:prstGeom>
          <a:solidFill>
            <a:srgbClr val="FF99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E6E48F-80B2-F701-4BA5-848A8CCD1049}"/>
              </a:ext>
            </a:extLst>
          </p:cNvPr>
          <p:cNvSpPr txBox="1"/>
          <p:nvPr/>
        </p:nvSpPr>
        <p:spPr>
          <a:xfrm>
            <a:off x="1726489" y="2478951"/>
            <a:ext cx="3813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b="1" dirty="0"/>
              <a:t>Asset Tokenization</a:t>
            </a:r>
          </a:p>
          <a:p>
            <a:pPr algn="ctr"/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Multiple investors to purchase a fraction of a single asset simultaneously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Single asset’s return paid to multiple owners of the asset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781675-EC78-995E-4426-76997EA7A358}"/>
              </a:ext>
            </a:extLst>
          </p:cNvPr>
          <p:cNvSpPr txBox="1"/>
          <p:nvPr/>
        </p:nvSpPr>
        <p:spPr>
          <a:xfrm>
            <a:off x="6714067" y="2478951"/>
            <a:ext cx="40842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b="1" dirty="0"/>
              <a:t>Insurance and Stokvels</a:t>
            </a:r>
          </a:p>
          <a:p>
            <a:pPr algn="ctr"/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Multiple policyholders contribute to single insurance pool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err="1"/>
              <a:t>Sinle</a:t>
            </a:r>
            <a:r>
              <a:rPr lang="en-ZA" dirty="0"/>
              <a:t> insurance pool pays to multiple claimants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Stokvel application to savings instead of insurance </a:t>
            </a:r>
          </a:p>
        </p:txBody>
      </p:sp>
    </p:spTree>
    <p:extLst>
      <p:ext uri="{BB962C8B-B14F-4D97-AF65-F5344CB8AC3E}">
        <p14:creationId xmlns:p14="http://schemas.microsoft.com/office/powerpoint/2010/main" val="1600381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287</TotalTime>
  <Words>509</Words>
  <Application>Microsoft Office PowerPoint</Application>
  <PresentationFormat>Widescreen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Titillium Web</vt:lpstr>
      <vt:lpstr>Custom</vt:lpstr>
      <vt:lpstr>Naartjie</vt:lpstr>
      <vt:lpstr>Meet the team</vt:lpstr>
      <vt:lpstr>Problem statement </vt:lpstr>
      <vt:lpstr>Splitting an outgoing payment</vt:lpstr>
      <vt:lpstr>Splitting an outgoing payment</vt:lpstr>
      <vt:lpstr>Splitting an incoming payment</vt:lpstr>
      <vt:lpstr>Splitting an incoming payment</vt:lpstr>
      <vt:lpstr>Technical components</vt:lpstr>
      <vt:lpstr>Additional applications of the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Johan Brits</dc:creator>
  <cp:lastModifiedBy>Johan Brits</cp:lastModifiedBy>
  <cp:revision>2</cp:revision>
  <dcterms:created xsi:type="dcterms:W3CDTF">2024-06-15T07:32:32Z</dcterms:created>
  <dcterms:modified xsi:type="dcterms:W3CDTF">2024-06-15T12:34:51Z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