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310" r:id="rId5"/>
    <p:sldMasterId id="2147484341" r:id="rId6"/>
    <p:sldMasterId id="2147484364" r:id="rId7"/>
  </p:sldMasterIdLst>
  <p:notesMasterIdLst>
    <p:notesMasterId r:id="rId21"/>
  </p:notesMasterIdLst>
  <p:handoutMasterIdLst>
    <p:handoutMasterId r:id="rId22"/>
  </p:handoutMasterIdLst>
  <p:sldIdLst>
    <p:sldId id="1408" r:id="rId8"/>
    <p:sldId id="1409" r:id="rId9"/>
    <p:sldId id="1411" r:id="rId10"/>
    <p:sldId id="1414" r:id="rId11"/>
    <p:sldId id="1415" r:id="rId12"/>
    <p:sldId id="1416" r:id="rId13"/>
    <p:sldId id="1425" r:id="rId14"/>
    <p:sldId id="1422" r:id="rId15"/>
    <p:sldId id="1423" r:id="rId16"/>
    <p:sldId id="1426" r:id="rId17"/>
    <p:sldId id="1424" r:id="rId18"/>
    <p:sldId id="1421" r:id="rId19"/>
    <p:sldId id="1392" r:id="rId2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FFFFFF"/>
    <a:srgbClr val="BAD80A"/>
    <a:srgbClr val="A80000"/>
    <a:srgbClr val="5C2D91"/>
    <a:srgbClr val="0078D7"/>
    <a:srgbClr val="107C10"/>
    <a:srgbClr val="000000"/>
    <a:srgbClr val="D83B01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42878" autoAdjust="0"/>
  </p:normalViewPr>
  <p:slideViewPr>
    <p:cSldViewPr>
      <p:cViewPr varScale="1">
        <p:scale>
          <a:sx n="38" d="100"/>
          <a:sy n="38" d="100"/>
        </p:scale>
        <p:origin x="2544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1122"/>
    </p:cViewPr>
  </p:sorterViewPr>
  <p:notesViewPr>
    <p:cSldViewPr showGuides="1">
      <p:cViewPr varScale="1">
        <p:scale>
          <a:sx n="81" d="100"/>
          <a:sy n="81" d="100"/>
        </p:scale>
        <p:origin x="3894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11/15/2016 5:18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11/15/2016 5:18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2016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11/15/2016 5:18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6043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Component Tag Helpers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2016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11/15/2016 5:18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816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t>11/15/2016 5:18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63798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080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/>
          <a:srcRect r="40044"/>
          <a:stretch/>
        </p:blipFill>
        <p:spPr>
          <a:xfrm>
            <a:off x="-246501" y="1965643"/>
            <a:ext cx="4736205" cy="21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4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5897245"/>
            <a:ext cx="12435840" cy="109728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0840" y="6294142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65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065595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359454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238344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707770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62917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5331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92519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23570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26104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53626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50853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029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650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0129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56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04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50837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6959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8100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6698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3401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478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5276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3588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6755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9964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6698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88525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674993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21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76505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5005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2860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538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53885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81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01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90736"/>
            <a:ext cx="1436313" cy="306604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47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90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549273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0215641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3630688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2152110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9335025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0514457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213456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07441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274617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6245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00313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12192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332282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58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230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04964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62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31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60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3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20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0.xml"/><Relationship Id="rId19" Type="http://schemas.openxmlformats.org/officeDocument/2006/relationships/slideLayout" Target="../slideLayouts/slideLayout79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295" r:id="rId2"/>
    <p:sldLayoutId id="2147484240" r:id="rId3"/>
    <p:sldLayoutId id="2147484296" r:id="rId4"/>
    <p:sldLayoutId id="2147484241" r:id="rId5"/>
    <p:sldLayoutId id="2147484297" r:id="rId6"/>
    <p:sldLayoutId id="2147484244" r:id="rId7"/>
    <p:sldLayoutId id="2147484298" r:id="rId8"/>
    <p:sldLayoutId id="2147484245" r:id="rId9"/>
    <p:sldLayoutId id="2147484247" r:id="rId10"/>
    <p:sldLayoutId id="2147484331" r:id="rId11"/>
    <p:sldLayoutId id="2147484249" r:id="rId12"/>
    <p:sldLayoutId id="2147484301" r:id="rId13"/>
    <p:sldLayoutId id="2147484251" r:id="rId14"/>
    <p:sldLayoutId id="2147484252" r:id="rId15"/>
    <p:sldLayoutId id="2147484254" r:id="rId16"/>
    <p:sldLayoutId id="2147484257" r:id="rId17"/>
    <p:sldLayoutId id="2147484258" r:id="rId18"/>
    <p:sldLayoutId id="2147484260" r:id="rId19"/>
    <p:sldLayoutId id="2147484299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19" name="Group 18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25" name="Rectangle 24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Rectangle 25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27" name="Rectangle 26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28" name="Rectangle 27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29" name="Rectangle 28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  <p:sp>
            <p:nvSpPr>
              <p:cNvPr id="30" name="Rectangle 29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0" name="TextBox 19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21" name="TextBox 20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Green </a:t>
              </a:r>
            </a:p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0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R:168 G:216 B:10</a:t>
              </a:r>
            </a:p>
          </p:txBody>
        </p:sp>
        <p:sp>
          <p:nvSpPr>
            <p:cNvPr id="31" name="Rectangle 30"/>
            <p:cNvSpPr/>
            <p:nvPr userDrawn="1"/>
          </p:nvSpPr>
          <p:spPr bwMode="auto">
            <a:xfrm rot="5400000">
              <a:off x="12328888" y="4270558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Rectangle 31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90329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9" r:id="rId1"/>
    <p:sldLayoutId id="214748434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32" r:id="rId8"/>
    <p:sldLayoutId id="2147484333" r:id="rId9"/>
    <p:sldLayoutId id="2147484334" r:id="rId10"/>
    <p:sldLayoutId id="2147484335" r:id="rId11"/>
    <p:sldLayoutId id="2147484336" r:id="rId12"/>
    <p:sldLayoutId id="2147484323" r:id="rId13"/>
    <p:sldLayoutId id="2147484324" r:id="rId14"/>
    <p:sldLayoutId id="2147484325" r:id="rId15"/>
    <p:sldLayoutId id="2147484326" r:id="rId16"/>
    <p:sldLayoutId id="2147484327" r:id="rId17"/>
    <p:sldLayoutId id="2147484328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255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3" r:id="rId1"/>
    <p:sldLayoutId id="2147484344" r:id="rId2"/>
    <p:sldLayoutId id="2147484345" r:id="rId3"/>
    <p:sldLayoutId id="2147484346" r:id="rId4"/>
    <p:sldLayoutId id="2147484347" r:id="rId5"/>
    <p:sldLayoutId id="2147484348" r:id="rId6"/>
    <p:sldLayoutId id="2147484349" r:id="rId7"/>
    <p:sldLayoutId id="2147484350" r:id="rId8"/>
    <p:sldLayoutId id="2147484351" r:id="rId9"/>
    <p:sldLayoutId id="2147484352" r:id="rId10"/>
    <p:sldLayoutId id="2147484353" r:id="rId11"/>
    <p:sldLayoutId id="2147484354" r:id="rId12"/>
    <p:sldLayoutId id="2147484355" r:id="rId13"/>
    <p:sldLayoutId id="2147484356" r:id="rId14"/>
    <p:sldLayoutId id="2147484357" r:id="rId15"/>
    <p:sldLayoutId id="2147484358" r:id="rId16"/>
    <p:sldLayoutId id="2147484359" r:id="rId17"/>
    <p:sldLayoutId id="2147484360" r:id="rId18"/>
    <p:sldLayoutId id="2147484361" r:id="rId19"/>
    <p:sldLayoutId id="2147484362" r:id="rId20"/>
    <p:sldLayoutId id="21474843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6788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65" r:id="rId1"/>
    <p:sldLayoutId id="2147484366" r:id="rId2"/>
    <p:sldLayoutId id="2147484367" r:id="rId3"/>
    <p:sldLayoutId id="2147484368" r:id="rId4"/>
    <p:sldLayoutId id="2147484369" r:id="rId5"/>
    <p:sldLayoutId id="2147484370" r:id="rId6"/>
    <p:sldLayoutId id="2147484371" r:id="rId7"/>
    <p:sldLayoutId id="2147484372" r:id="rId8"/>
    <p:sldLayoutId id="2147484373" r:id="rId9"/>
    <p:sldLayoutId id="2147484374" r:id="rId10"/>
    <p:sldLayoutId id="2147484375" r:id="rId11"/>
    <p:sldLayoutId id="2147484376" r:id="rId12"/>
    <p:sldLayoutId id="2147484377" r:id="rId13"/>
    <p:sldLayoutId id="2147484378" r:id="rId14"/>
    <p:sldLayoutId id="2147484379" r:id="rId15"/>
    <p:sldLayoutId id="2147484380" r:id="rId16"/>
    <p:sldLayoutId id="2147484381" r:id="rId17"/>
    <p:sldLayoutId id="2147484382" r:id="rId18"/>
    <p:sldLayoutId id="2147484383" r:id="rId19"/>
    <p:sldLayoutId id="2147484384" r:id="rId20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sp.net/" TargetMode="External"/><Relationship Id="rId2" Type="http://schemas.openxmlformats.org/officeDocument/2006/relationships/hyperlink" Target="https://github.com/aspnet/home" TargetMode="Externa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://live.asp.net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sp.net/" TargetMode="External"/><Relationship Id="rId2" Type="http://schemas.openxmlformats.org/officeDocument/2006/relationships/hyperlink" Target="http://dot.net/" TargetMode="Externa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github.com/aspne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 Deep Dive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Daniel Roth</a:t>
            </a:r>
          </a:p>
          <a:p>
            <a:r>
              <a:rPr lang="en-US" dirty="0"/>
              <a:t>Senior Program Manager</a:t>
            </a:r>
          </a:p>
        </p:txBody>
      </p:sp>
    </p:spTree>
    <p:extLst>
      <p:ext uri="{BB962C8B-B14F-4D97-AF65-F5344CB8AC3E}">
        <p14:creationId xmlns:p14="http://schemas.microsoft.com/office/powerpoint/2010/main" val="221354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4881336"/>
          </a:xfrm>
        </p:spPr>
        <p:txBody>
          <a:bodyPr/>
          <a:lstStyle/>
          <a:p>
            <a:r>
              <a:rPr lang="en-US" b="1" dirty="0"/>
              <a:t>1.1</a:t>
            </a:r>
            <a:r>
              <a:rPr lang="en-US" dirty="0"/>
              <a:t> - Q4 2016</a:t>
            </a:r>
          </a:p>
          <a:p>
            <a:pPr lvl="1"/>
            <a:r>
              <a:rPr lang="en-US" dirty="0"/>
              <a:t>URL rewriting</a:t>
            </a:r>
          </a:p>
          <a:p>
            <a:pPr lvl="1"/>
            <a:r>
              <a:rPr lang="en-US" dirty="0"/>
              <a:t>Response caching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 err="1"/>
              <a:t>WebListener</a:t>
            </a:r>
            <a:r>
              <a:rPr lang="en-US" dirty="0"/>
              <a:t> server (Windows only)</a:t>
            </a:r>
          </a:p>
          <a:p>
            <a:pPr lvl="1"/>
            <a:r>
              <a:rPr lang="en-US" dirty="0"/>
              <a:t>Middleware as MVC filters</a:t>
            </a:r>
          </a:p>
          <a:p>
            <a:pPr lvl="1"/>
            <a:r>
              <a:rPr lang="en-US" dirty="0"/>
              <a:t>Precompiled views</a:t>
            </a:r>
          </a:p>
          <a:p>
            <a:pPr lvl="1"/>
            <a:r>
              <a:rPr lang="en-US" dirty="0"/>
              <a:t>View Components as Tag Helpers</a:t>
            </a:r>
          </a:p>
          <a:p>
            <a:pPr lvl="1"/>
            <a:r>
              <a:rPr lang="en-US" dirty="0"/>
              <a:t>Improved Azure integration</a:t>
            </a:r>
          </a:p>
          <a:p>
            <a:pPr lvl="1"/>
            <a:r>
              <a:rPr lang="en-US" dirty="0" err="1"/>
              <a:t>WebSockets</a:t>
            </a:r>
            <a:endParaRPr lang="en-US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585323"/>
          </a:xfrm>
        </p:spPr>
        <p:txBody>
          <a:bodyPr/>
          <a:lstStyle/>
          <a:p>
            <a:r>
              <a:rPr lang="en-US" b="1" dirty="0"/>
              <a:t>1.2</a:t>
            </a:r>
            <a:r>
              <a:rPr lang="en-US" dirty="0"/>
              <a:t> - Q2 2017</a:t>
            </a:r>
          </a:p>
          <a:p>
            <a:pPr lvl="1"/>
            <a:r>
              <a:rPr lang="en-US" dirty="0" err="1"/>
              <a:t>SignalR</a:t>
            </a:r>
            <a:endParaRPr lang="en-US" dirty="0"/>
          </a:p>
          <a:p>
            <a:pPr lvl="1"/>
            <a:r>
              <a:rPr lang="en-US" dirty="0"/>
              <a:t>Web API security</a:t>
            </a:r>
          </a:p>
          <a:p>
            <a:pPr lvl="1"/>
            <a:r>
              <a:rPr lang="en-US" dirty="0"/>
              <a:t>“Razor Pages” (views without MVC controllers)</a:t>
            </a:r>
          </a:p>
          <a:p>
            <a:pPr lvl="1"/>
            <a:r>
              <a:rPr lang="en-US" dirty="0"/>
              <a:t>ASP.NET Core “Modules”</a:t>
            </a:r>
          </a:p>
        </p:txBody>
      </p:sp>
    </p:spTree>
    <p:extLst>
      <p:ext uri="{BB962C8B-B14F-4D97-AF65-F5344CB8AC3E}">
        <p14:creationId xmlns:p14="http://schemas.microsoft.com/office/powerpoint/2010/main" val="160633937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Futures</a:t>
            </a:r>
          </a:p>
        </p:txBody>
      </p:sp>
    </p:spTree>
    <p:extLst>
      <p:ext uri="{BB962C8B-B14F-4D97-AF65-F5344CB8AC3E}">
        <p14:creationId xmlns:p14="http://schemas.microsoft.com/office/powerpoint/2010/main" val="352361795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us!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Code: </a:t>
            </a:r>
            <a:r>
              <a:rPr lang="en-US" dirty="0">
                <a:hlinkClick r:id="rId2"/>
              </a:rPr>
              <a:t>https://github.com/aspnet/home</a:t>
            </a:r>
          </a:p>
          <a:p>
            <a:r>
              <a:rPr lang="en-US" dirty="0"/>
              <a:t>Docs: </a:t>
            </a:r>
            <a:r>
              <a:rPr lang="en-US" dirty="0">
                <a:hlinkClick r:id="rId3"/>
              </a:rPr>
              <a:t>http://docs.asp.net</a:t>
            </a:r>
            <a:endParaRPr lang="en-US" dirty="0"/>
          </a:p>
          <a:p>
            <a:r>
              <a:rPr lang="en-US" dirty="0"/>
              <a:t>Live: </a:t>
            </a:r>
            <a:r>
              <a:rPr lang="en-US" dirty="0">
                <a:hlinkClick r:id="rId4"/>
              </a:rPr>
              <a:t>http://live.asp.net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7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866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  <a:endParaRPr lang="en-US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984639" y="2582862"/>
            <a:ext cx="10469563" cy="184665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 new </a:t>
            </a:r>
            <a:r>
              <a:rPr lang="en-US" b="1" dirty="0"/>
              <a:t>open-source</a:t>
            </a:r>
            <a:r>
              <a:rPr lang="en-US" dirty="0"/>
              <a:t> and </a:t>
            </a:r>
            <a:r>
              <a:rPr lang="en-US" b="1" dirty="0"/>
              <a:t>cross-platform</a:t>
            </a:r>
            <a:r>
              <a:rPr lang="en-US" dirty="0"/>
              <a:t> framework for building </a:t>
            </a:r>
            <a:r>
              <a:rPr lang="en-US" b="1" dirty="0"/>
              <a:t>modern cloud-based Web applications </a:t>
            </a:r>
            <a:r>
              <a:rPr lang="en-US" dirty="0"/>
              <a:t>using </a:t>
            </a:r>
            <a:r>
              <a:rPr lang="en-US" b="1" dirty="0"/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60841637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ASP.NET Core 1.0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http://dot.net</a:t>
            </a:r>
            <a:r>
              <a:rPr lang="en-US" dirty="0"/>
              <a:t> </a:t>
            </a:r>
          </a:p>
          <a:p>
            <a:r>
              <a:rPr lang="en-US" dirty="0"/>
              <a:t>Docs: </a:t>
            </a:r>
            <a:r>
              <a:rPr lang="en-US" dirty="0">
                <a:hlinkClick r:id="rId3"/>
              </a:rPr>
              <a:t>https://docs.asp.net</a:t>
            </a:r>
            <a:endParaRPr lang="en-US" dirty="0"/>
          </a:p>
          <a:p>
            <a:r>
              <a:rPr lang="en-US" dirty="0"/>
              <a:t>Samples and code: </a:t>
            </a:r>
            <a:r>
              <a:rPr lang="en-US" dirty="0">
                <a:hlinkClick r:id="rId4"/>
              </a:rPr>
              <a:t>https://github.com/aspnet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042166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frameworks - similar, but different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663774" y="1759921"/>
            <a:ext cx="2377414" cy="4389072"/>
          </a:xfrm>
          <a:prstGeom prst="rect">
            <a:avLst/>
          </a:prstGeom>
          <a:solidFill>
            <a:srgbClr val="002050">
              <a:lumMod val="75000"/>
              <a:lumOff val="25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MVC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224066" y="1759921"/>
            <a:ext cx="2377414" cy="4389072"/>
          </a:xfrm>
          <a:prstGeom prst="rect">
            <a:avLst/>
          </a:prstGeom>
          <a:solidFill>
            <a:srgbClr val="D83B01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Web API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103482" y="1759921"/>
            <a:ext cx="2377414" cy="4389072"/>
          </a:xfrm>
          <a:prstGeom prst="rect">
            <a:avLst/>
          </a:prstGeom>
          <a:solidFill>
            <a:srgbClr val="BAD80A">
              <a:lumMod val="75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Web Pages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286360" y="2308555"/>
            <a:ext cx="4571950" cy="457195"/>
          </a:xfrm>
          <a:prstGeom prst="rect">
            <a:avLst/>
          </a:prstGeom>
          <a:solidFill>
            <a:schemeClr val="bg1">
              <a:lumMod val="50000"/>
            </a:scheme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Razor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2290089" y="2855627"/>
            <a:ext cx="2007929" cy="457195"/>
          </a:xfrm>
          <a:prstGeom prst="rect">
            <a:avLst/>
          </a:prstGeom>
          <a:solidFill>
            <a:srgbClr val="BAD80A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HTML Helpers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850381" y="2855627"/>
            <a:ext cx="2007929" cy="457195"/>
          </a:xfrm>
          <a:prstGeom prst="rect">
            <a:avLst/>
          </a:prstGeom>
          <a:solidFill>
            <a:srgbClr val="00205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HTML Helpers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848516" y="3402699"/>
            <a:ext cx="2007929" cy="457195"/>
          </a:xfrm>
          <a:prstGeom prst="rect">
            <a:avLst/>
          </a:prstGeom>
          <a:solidFill>
            <a:srgbClr val="00205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Controllers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7408808" y="3401359"/>
            <a:ext cx="2007929" cy="457195"/>
          </a:xfrm>
          <a:prstGeom prst="rect">
            <a:avLst/>
          </a:prstGeom>
          <a:solidFill>
            <a:srgbClr val="D83B01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Controllers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848516" y="3948431"/>
            <a:ext cx="2007929" cy="457195"/>
          </a:xfrm>
          <a:prstGeom prst="rect">
            <a:avLst/>
          </a:prstGeom>
          <a:solidFill>
            <a:srgbClr val="00205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Actions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7408808" y="3947091"/>
            <a:ext cx="2007929" cy="457195"/>
          </a:xfrm>
          <a:prstGeom prst="rect">
            <a:avLst/>
          </a:prstGeom>
          <a:solidFill>
            <a:srgbClr val="D83B01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Actions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848516" y="4497065"/>
            <a:ext cx="2007929" cy="457195"/>
          </a:xfrm>
          <a:prstGeom prst="rect">
            <a:avLst/>
          </a:prstGeom>
          <a:solidFill>
            <a:srgbClr val="00205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Filters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7408808" y="4495725"/>
            <a:ext cx="2007929" cy="457195"/>
          </a:xfrm>
          <a:prstGeom prst="rect">
            <a:avLst/>
          </a:prstGeom>
          <a:solidFill>
            <a:srgbClr val="D83B01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Filters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848516" y="5042797"/>
            <a:ext cx="2007929" cy="457195"/>
          </a:xfrm>
          <a:prstGeom prst="rect">
            <a:avLst/>
          </a:prstGeom>
          <a:solidFill>
            <a:srgbClr val="00205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Model binding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7408808" y="5041457"/>
            <a:ext cx="2007929" cy="457195"/>
          </a:xfrm>
          <a:prstGeom prst="rect">
            <a:avLst/>
          </a:prstGeom>
          <a:solidFill>
            <a:srgbClr val="D83B01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Model binding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4848516" y="5587189"/>
            <a:ext cx="2007929" cy="457195"/>
          </a:xfrm>
          <a:prstGeom prst="rect">
            <a:avLst/>
          </a:prstGeom>
          <a:solidFill>
            <a:srgbClr val="00205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DI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7408808" y="5585849"/>
            <a:ext cx="2007929" cy="457195"/>
          </a:xfrm>
          <a:prstGeom prst="rect">
            <a:avLst/>
          </a:prstGeom>
          <a:solidFill>
            <a:srgbClr val="D83B01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DI</a:t>
            </a:r>
          </a:p>
        </p:txBody>
      </p:sp>
    </p:spTree>
    <p:extLst>
      <p:ext uri="{BB962C8B-B14F-4D97-AF65-F5344CB8AC3E}">
        <p14:creationId xmlns:p14="http://schemas.microsoft.com/office/powerpoint/2010/main" val="29832848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74638" y="2125662"/>
            <a:ext cx="11887200" cy="1831975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800" b="0" kern="1200" cap="none" spc="-100" baseline="0" dirty="0">
                <a:ln w="3175">
                  <a:noFill/>
                </a:ln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-100" normalizeH="0" baseline="0" noProof="0" dirty="0">
                <a:ln w="3175">
                  <a:noFill/>
                </a:ln>
                <a:gradFill>
                  <a:gsLst>
                    <a:gs pos="75912">
                      <a:srgbClr val="FFFFFF"/>
                    </a:gs>
                    <a:gs pos="34307">
                      <a:srgbClr val="FFFFFF"/>
                    </a:gs>
                    <a:gs pos="43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MVC + Web API + Web Pages =</a:t>
            </a:r>
            <a:br>
              <a:rPr kumimoji="0" lang="en-US" sz="6600" b="0" i="0" u="none" strike="noStrike" kern="1200" cap="none" spc="-100" normalizeH="0" baseline="0" noProof="0" dirty="0">
                <a:ln w="3175">
                  <a:noFill/>
                </a:ln>
                <a:gradFill>
                  <a:gsLst>
                    <a:gs pos="75912">
                      <a:srgbClr val="FFFFFF"/>
                    </a:gs>
                    <a:gs pos="34307">
                      <a:srgbClr val="FFFFFF"/>
                    </a:gs>
                    <a:gs pos="43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</a:br>
            <a:r>
              <a:rPr kumimoji="0" lang="en-US" sz="6600" b="0" i="0" u="none" strike="noStrike" kern="1200" cap="none" spc="-100" normalizeH="0" baseline="0" noProof="0" dirty="0">
                <a:ln w="3175">
                  <a:noFill/>
                </a:ln>
                <a:gradFill>
                  <a:gsLst>
                    <a:gs pos="75912">
                      <a:srgbClr val="FFFFFF"/>
                    </a:gs>
                    <a:gs pos="34307">
                      <a:srgbClr val="FFFFFF"/>
                    </a:gs>
                    <a:gs pos="43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 </a:t>
            </a:r>
            <a:br>
              <a:rPr kumimoji="0" lang="en-US" sz="6600" b="0" i="0" u="none" strike="noStrike" kern="1200" cap="none" spc="-100" normalizeH="0" baseline="0" noProof="0" dirty="0">
                <a:ln w="3175">
                  <a:noFill/>
                </a:ln>
                <a:gradFill>
                  <a:gsLst>
                    <a:gs pos="75912">
                      <a:srgbClr val="FFFFFF"/>
                    </a:gs>
                    <a:gs pos="34307">
                      <a:srgbClr val="FFFFFF"/>
                    </a:gs>
                    <a:gs pos="43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</a:br>
            <a:r>
              <a:rPr kumimoji="0" lang="en-US" sz="8800" b="0" i="0" u="none" strike="noStrike" kern="1200" cap="none" spc="-100" normalizeH="0" baseline="0" noProof="0" dirty="0">
                <a:ln w="3175">
                  <a:noFill/>
                </a:ln>
                <a:gradFill>
                  <a:gsLst>
                    <a:gs pos="75912">
                      <a:srgbClr val="FFFFFF"/>
                    </a:gs>
                    <a:gs pos="34307">
                      <a:srgbClr val="FFFFFF"/>
                    </a:gs>
                    <a:gs pos="43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ASP.NET Core MVC</a:t>
            </a:r>
          </a:p>
        </p:txBody>
      </p:sp>
    </p:spTree>
    <p:extLst>
      <p:ext uri="{BB962C8B-B14F-4D97-AF65-F5344CB8AC3E}">
        <p14:creationId xmlns:p14="http://schemas.microsoft.com/office/powerpoint/2010/main" val="337596272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One set of concepts – remove duplication</a:t>
            </a:r>
          </a:p>
          <a:p>
            <a:r>
              <a:rPr lang="en-US" dirty="0"/>
              <a:t>Web UI and Web APIs</a:t>
            </a:r>
          </a:p>
          <a:p>
            <a:r>
              <a:rPr lang="en-US" dirty="0"/>
              <a:t>Built on ASP.NET Core</a:t>
            </a:r>
          </a:p>
          <a:p>
            <a:r>
              <a:rPr lang="en-US" dirty="0"/>
              <a:t>Supports .NET Core</a:t>
            </a:r>
          </a:p>
          <a:p>
            <a:r>
              <a:rPr lang="en-US" dirty="0"/>
              <a:t>Runs on IIS or self-hosted</a:t>
            </a:r>
          </a:p>
          <a:p>
            <a:r>
              <a:rPr lang="en-US" dirty="0"/>
              <a:t>Deep integration with DI</a:t>
            </a:r>
          </a:p>
          <a:p>
            <a:r>
              <a:rPr lang="en-US" b="1" dirty="0"/>
              <a:t>*NEW*</a:t>
            </a:r>
            <a:r>
              <a:rPr lang="en-US" dirty="0"/>
              <a:t> Tag Helpers</a:t>
            </a:r>
          </a:p>
        </p:txBody>
      </p:sp>
    </p:spTree>
    <p:extLst>
      <p:ext uri="{BB962C8B-B14F-4D97-AF65-F5344CB8AC3E}">
        <p14:creationId xmlns:p14="http://schemas.microsoft.com/office/powerpoint/2010/main" val="17494653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80007783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stuff you just saw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7" y="1354661"/>
            <a:ext cx="11887200" cy="5343001"/>
          </a:xfrm>
        </p:spPr>
        <p:txBody>
          <a:bodyPr numCol="2"/>
          <a:lstStyle/>
          <a:p>
            <a:r>
              <a:rPr lang="en-US" dirty="0"/>
              <a:t>Built on ASP.NET Core</a:t>
            </a:r>
          </a:p>
          <a:p>
            <a:pPr lvl="1"/>
            <a:r>
              <a:rPr lang="en-US" dirty="0"/>
              <a:t>Self-hosting</a:t>
            </a:r>
          </a:p>
          <a:p>
            <a:r>
              <a:rPr lang="en-US" dirty="0"/>
              <a:t>Routing</a:t>
            </a:r>
          </a:p>
          <a:p>
            <a:pPr lvl="1"/>
            <a:r>
              <a:rPr lang="en-US" dirty="0"/>
              <a:t>Default attribute routing</a:t>
            </a:r>
          </a:p>
          <a:p>
            <a:pPr lvl="1"/>
            <a:r>
              <a:rPr lang="en-US" dirty="0"/>
              <a:t>Inline defaults, optionality, constraints</a:t>
            </a:r>
          </a:p>
          <a:p>
            <a:pPr lvl="1"/>
            <a:r>
              <a:rPr lang="en-US" dirty="0"/>
              <a:t>Routes fall through</a:t>
            </a:r>
          </a:p>
          <a:p>
            <a:r>
              <a:rPr lang="en-US" dirty="0"/>
              <a:t>Razor improvements</a:t>
            </a:r>
          </a:p>
          <a:p>
            <a:pPr lvl="1"/>
            <a:r>
              <a:rPr lang="en-US" dirty="0" err="1"/>
              <a:t>Async</a:t>
            </a:r>
            <a:r>
              <a:rPr lang="en-US" dirty="0"/>
              <a:t>, @await</a:t>
            </a:r>
          </a:p>
          <a:p>
            <a:pPr lvl="1"/>
            <a:r>
              <a:rPr lang="en-US" dirty="0"/>
              <a:t>Flush points</a:t>
            </a:r>
          </a:p>
          <a:p>
            <a:pPr lvl="1"/>
            <a:r>
              <a:rPr lang="en-US" dirty="0"/>
              <a:t>C# 6 support</a:t>
            </a:r>
          </a:p>
          <a:p>
            <a:pPr lvl="1"/>
            <a:r>
              <a:rPr lang="en-US" dirty="0"/>
              <a:t>@using</a:t>
            </a:r>
          </a:p>
          <a:p>
            <a:r>
              <a:rPr lang="en-US" dirty="0"/>
              <a:t>Dependency injection</a:t>
            </a:r>
          </a:p>
          <a:p>
            <a:pPr lvl="1"/>
            <a:r>
              <a:rPr lang="en-US" dirty="0"/>
              <a:t>Controllers</a:t>
            </a:r>
          </a:p>
          <a:p>
            <a:pPr lvl="1"/>
            <a:r>
              <a:rPr lang="en-US" dirty="0"/>
              <a:t>Views via @inject</a:t>
            </a:r>
          </a:p>
          <a:p>
            <a:r>
              <a:rPr lang="en-US" dirty="0"/>
              <a:t>Tag Helpers</a:t>
            </a:r>
          </a:p>
          <a:p>
            <a:pPr lvl="1"/>
            <a:r>
              <a:rPr lang="en-US" dirty="0"/>
              <a:t>Built-in and custom tag helpers</a:t>
            </a:r>
          </a:p>
          <a:p>
            <a:pPr lvl="1"/>
            <a:r>
              <a:rPr lang="en-US" dirty="0"/>
              <a:t>Fantastic editor IntelliSense</a:t>
            </a:r>
          </a:p>
          <a:p>
            <a:r>
              <a:rPr lang="en-US" dirty="0"/>
              <a:t>Web API</a:t>
            </a:r>
          </a:p>
          <a:p>
            <a:pPr lvl="1"/>
            <a:r>
              <a:rPr lang="en-US" dirty="0"/>
              <a:t>Core without views</a:t>
            </a:r>
          </a:p>
          <a:p>
            <a:pPr lvl="1"/>
            <a:r>
              <a:rPr lang="en-US" dirty="0"/>
              <a:t>Content negotiation</a:t>
            </a:r>
          </a:p>
          <a:p>
            <a:pPr lvl="1"/>
            <a:r>
              <a:rPr lang="en-US" dirty="0"/>
              <a:t>Swagger via </a:t>
            </a:r>
            <a:r>
              <a:rPr lang="en-US" dirty="0" err="1"/>
              <a:t>Swashbuckle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543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cool stuff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  <a:p>
            <a:r>
              <a:rPr lang="en-US" dirty="0" err="1"/>
              <a:t>JsonPatch</a:t>
            </a:r>
            <a:endParaRPr lang="en-US" dirty="0"/>
          </a:p>
          <a:p>
            <a:r>
              <a:rPr lang="en-US" dirty="0" err="1"/>
              <a:t>AntiRequestForgery</a:t>
            </a:r>
            <a:endParaRPr lang="en-US" dirty="0"/>
          </a:p>
          <a:p>
            <a:r>
              <a:rPr lang="en-US" dirty="0"/>
              <a:t>Logging </a:t>
            </a:r>
          </a:p>
          <a:p>
            <a:r>
              <a:rPr lang="en-US" dirty="0"/>
              <a:t>Localization</a:t>
            </a:r>
          </a:p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87699834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.potx" id="{CBE293B4-E8CE-4773-8118-C9AFF2860326}" vid="{2919AEDD-0101-441B-B6AF-1CDAE3B8CD78}"/>
    </a:ext>
  </a:extLst>
</a:theme>
</file>

<file path=ppt/theme/theme2.xml><?xml version="1.0" encoding="utf-8"?>
<a:theme xmlns:a="http://schemas.openxmlformats.org/drawingml/2006/main" name="6-30537_Envision 2016 Concurrent Template_Dark">
  <a:themeElements>
    <a:clrScheme name="Ignite Dark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D2D2D2"/>
      </a:accent3>
      <a:accent4>
        <a:srgbClr val="FFB900"/>
      </a:accent4>
      <a:accent5>
        <a:srgbClr val="FF8C00"/>
      </a:accent5>
      <a:accent6>
        <a:srgbClr val="00BCF2"/>
      </a:accent6>
      <a:hlink>
        <a:srgbClr val="0078D7"/>
      </a:hlink>
      <a:folHlink>
        <a:srgbClr val="0078D7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.potx" id="{CBE293B4-E8CE-4773-8118-C9AFF2860326}" vid="{3D8EA723-330F-4CE4-9E9B-7A3528C3E25F}"/>
    </a:ext>
  </a:extLst>
</a:theme>
</file>

<file path=ppt/theme/theme3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.potx" id="{CBE293B4-E8CE-4773-8118-C9AFF2860326}" vid="{4A547913-FDF7-4DFF-9D24-2FF6685A0CA8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 xsi:nil="true"/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 xsi:nil="true"/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 xsi:nil="true"/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8ff673fc-3231-4e3a-893b-6d7f7cd32766"/>
    <ds:schemaRef ds:uri="http://schemas.microsoft.com/office/2006/documentManagement/types"/>
    <ds:schemaRef ds:uri="230e9df3-be65-4c73-a93b-d1236ebd677e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purl.org/dc/terms/"/>
    <ds:schemaRef ds:uri="01c77077-aee4-4b5f-bd4e-9cd40a6fff29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Microsoft_2016_16x9_Template</Template>
  <TotalTime>1015</TotalTime>
  <Words>409</Words>
  <Application>Microsoft Office PowerPoint</Application>
  <PresentationFormat>Custom</PresentationFormat>
  <Paragraphs>98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6-30537_Envision 2016 Concurrent Template_Dark</vt:lpstr>
      <vt:lpstr>1_5-50002_Ignite_Breakout_Template</vt:lpstr>
      <vt:lpstr>5-30721_Build_2016_Template_Dark</vt:lpstr>
      <vt:lpstr>ASP.NET Core MVC Deep Dive</vt:lpstr>
      <vt:lpstr>ASP.NET Core</vt:lpstr>
      <vt:lpstr>Getting Started with ASP.NET Core 1.0</vt:lpstr>
      <vt:lpstr>ASP.NET frameworks - similar, but different</vt:lpstr>
      <vt:lpstr>PowerPoint Presentation</vt:lpstr>
      <vt:lpstr>ASP.NET Core MVC </vt:lpstr>
      <vt:lpstr>Code</vt:lpstr>
      <vt:lpstr>New stuff you just saw</vt:lpstr>
      <vt:lpstr>More cool stuff</vt:lpstr>
      <vt:lpstr>Roadmap</vt:lpstr>
      <vt:lpstr>Futures</vt:lpstr>
      <vt:lpstr>Join us!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Explore web development with Microsoft ASP.NET Core 1.0</dc:title>
  <dc:subject>&lt;Speech title here&gt;</dc:subject>
  <dc:creator>Daniel Roth</dc:creator>
  <cp:keywords>Microsoft 2016</cp:keywords>
  <dc:description>Template: Mitchell Derrey, Silverfox Productions_x000d_
Formatting: _x000d_
Audience Type:</dc:description>
  <cp:lastModifiedBy>Daniel Roth</cp:lastModifiedBy>
  <cp:revision>6</cp:revision>
  <dcterms:created xsi:type="dcterms:W3CDTF">2016-09-30T02:35:18Z</dcterms:created>
  <dcterms:modified xsi:type="dcterms:W3CDTF">2016-11-15T16:18:53Z</dcterms:modified>
  <cp:category>Microsoft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