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5" r:id="rId7"/>
  </p:sldMasterIdLst>
  <p:notesMasterIdLst>
    <p:notesMasterId r:id="rId25"/>
  </p:notesMasterIdLst>
  <p:handoutMasterIdLst>
    <p:handoutMasterId r:id="rId26"/>
  </p:handoutMasterIdLst>
  <p:sldIdLst>
    <p:sldId id="1408" r:id="rId8"/>
    <p:sldId id="1422" r:id="rId9"/>
    <p:sldId id="1424" r:id="rId10"/>
    <p:sldId id="1409" r:id="rId11"/>
    <p:sldId id="1410" r:id="rId12"/>
    <p:sldId id="1428" r:id="rId13"/>
    <p:sldId id="1429" r:id="rId14"/>
    <p:sldId id="1412" r:id="rId15"/>
    <p:sldId id="1413" r:id="rId16"/>
    <p:sldId id="1411" r:id="rId17"/>
    <p:sldId id="1417" r:id="rId18"/>
    <p:sldId id="1430" r:id="rId19"/>
    <p:sldId id="1431" r:id="rId20"/>
    <p:sldId id="1418" r:id="rId21"/>
    <p:sldId id="1419" r:id="rId22"/>
    <p:sldId id="1421" r:id="rId23"/>
    <p:sldId id="1392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772" autoAdjust="0"/>
  </p:normalViewPr>
  <p:slideViewPr>
    <p:cSldViewPr>
      <p:cViewPr varScale="1">
        <p:scale>
          <a:sx n="62" d="100"/>
          <a:sy n="62" d="100"/>
        </p:scale>
        <p:origin x="16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.%20Work\0.%20Misc\Ignit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[Book1.xlsx]Sheet3!PivotTable3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Community PRs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multiLvlStrRef>
              <c:f>Sheet3!$A$4:$A$48</c:f>
              <c:multiLvlStrCache>
                <c:ptCount val="30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Oct</c:v>
                  </c:pt>
                  <c:pt idx="9">
                    <c:v>Nov</c:v>
                  </c:pt>
                  <c:pt idx="10">
                    <c:v>Dec</c:v>
                  </c:pt>
                  <c:pt idx="11">
                    <c:v>Jan</c:v>
                  </c:pt>
                  <c:pt idx="12">
                    <c:v>Feb</c:v>
                  </c:pt>
                  <c:pt idx="13">
                    <c:v>Mar</c:v>
                  </c:pt>
                  <c:pt idx="14">
                    <c:v>Apr</c:v>
                  </c:pt>
                  <c:pt idx="15">
                    <c:v>May</c:v>
                  </c:pt>
                  <c:pt idx="16">
                    <c:v>Jun</c:v>
                  </c:pt>
                  <c:pt idx="17">
                    <c:v>Jul</c:v>
                  </c:pt>
                  <c:pt idx="18">
                    <c:v>Aug</c:v>
                  </c:pt>
                  <c:pt idx="19">
                    <c:v>Oct</c:v>
                  </c:pt>
                  <c:pt idx="20">
                    <c:v>Nov</c:v>
                  </c:pt>
                  <c:pt idx="21">
                    <c:v>Dec</c:v>
                  </c:pt>
                  <c:pt idx="22">
                    <c:v>Jan</c:v>
                  </c:pt>
                  <c:pt idx="23">
                    <c:v>Feb</c:v>
                  </c:pt>
                  <c:pt idx="24">
                    <c:v>Mar</c:v>
                  </c:pt>
                  <c:pt idx="25">
                    <c:v>Apr</c:v>
                  </c:pt>
                  <c:pt idx="26">
                    <c:v>May</c:v>
                  </c:pt>
                  <c:pt idx="27">
                    <c:v>Jun</c:v>
                  </c:pt>
                  <c:pt idx="28">
                    <c:v>Jul</c:v>
                  </c:pt>
                  <c:pt idx="29">
                    <c:v>Aug</c:v>
                  </c:pt>
                </c:lvl>
                <c:lvl>
                  <c:pt idx="0">
                    <c:v>Qtr1</c:v>
                  </c:pt>
                  <c:pt idx="3">
                    <c:v>Qtr2</c:v>
                  </c:pt>
                  <c:pt idx="6">
                    <c:v>Qtr3</c:v>
                  </c:pt>
                  <c:pt idx="8">
                    <c:v>Qtr4</c:v>
                  </c:pt>
                  <c:pt idx="11">
                    <c:v>Qtr1</c:v>
                  </c:pt>
                  <c:pt idx="14">
                    <c:v>Qtr2</c:v>
                  </c:pt>
                  <c:pt idx="17">
                    <c:v>Qtr3</c:v>
                  </c:pt>
                  <c:pt idx="19">
                    <c:v>Qtr4</c:v>
                  </c:pt>
                  <c:pt idx="22">
                    <c:v>Qtr1</c:v>
                  </c:pt>
                  <c:pt idx="25">
                    <c:v>Qtr2</c:v>
                  </c:pt>
                  <c:pt idx="28">
                    <c:v>Qtr3</c:v>
                  </c:pt>
                </c:lvl>
                <c:lvl>
                  <c:pt idx="0">
                    <c:v>2014</c:v>
                  </c:pt>
                  <c:pt idx="11">
                    <c:v>2015</c:v>
                  </c:pt>
                  <c:pt idx="22">
                    <c:v>2016</c:v>
                  </c:pt>
                </c:lvl>
              </c:multiLvlStrCache>
            </c:multiLvlStrRef>
          </c:cat>
          <c:val>
            <c:numRef>
              <c:f>Sheet3!$B$4:$B$48</c:f>
              <c:numCache>
                <c:formatCode>General</c:formatCode>
                <c:ptCount val="30"/>
                <c:pt idx="0">
                  <c:v>51</c:v>
                </c:pt>
                <c:pt idx="1">
                  <c:v>62</c:v>
                </c:pt>
                <c:pt idx="2">
                  <c:v>62</c:v>
                </c:pt>
                <c:pt idx="3">
                  <c:v>61</c:v>
                </c:pt>
                <c:pt idx="4">
                  <c:v>108</c:v>
                </c:pt>
                <c:pt idx="5">
                  <c:v>108</c:v>
                </c:pt>
                <c:pt idx="6">
                  <c:v>91</c:v>
                </c:pt>
                <c:pt idx="7">
                  <c:v>73</c:v>
                </c:pt>
                <c:pt idx="8">
                  <c:v>120</c:v>
                </c:pt>
                <c:pt idx="9">
                  <c:v>244</c:v>
                </c:pt>
                <c:pt idx="10">
                  <c:v>162</c:v>
                </c:pt>
                <c:pt idx="11">
                  <c:v>253</c:v>
                </c:pt>
                <c:pt idx="12">
                  <c:v>384</c:v>
                </c:pt>
                <c:pt idx="13">
                  <c:v>330</c:v>
                </c:pt>
                <c:pt idx="14">
                  <c:v>315</c:v>
                </c:pt>
                <c:pt idx="15">
                  <c:v>377</c:v>
                </c:pt>
                <c:pt idx="16">
                  <c:v>344</c:v>
                </c:pt>
                <c:pt idx="17">
                  <c:v>393</c:v>
                </c:pt>
                <c:pt idx="18">
                  <c:v>373</c:v>
                </c:pt>
                <c:pt idx="19">
                  <c:v>462</c:v>
                </c:pt>
                <c:pt idx="20">
                  <c:v>518</c:v>
                </c:pt>
                <c:pt idx="21">
                  <c:v>522</c:v>
                </c:pt>
                <c:pt idx="22">
                  <c:v>482</c:v>
                </c:pt>
                <c:pt idx="23">
                  <c:v>549</c:v>
                </c:pt>
                <c:pt idx="24">
                  <c:v>528</c:v>
                </c:pt>
                <c:pt idx="25">
                  <c:v>590</c:v>
                </c:pt>
                <c:pt idx="26">
                  <c:v>690</c:v>
                </c:pt>
                <c:pt idx="27">
                  <c:v>742</c:v>
                </c:pt>
                <c:pt idx="28">
                  <c:v>706</c:v>
                </c:pt>
                <c:pt idx="29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9-475E-B49B-AAB8159E6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axId val="646284335"/>
        <c:axId val="646290575"/>
      </c:barChart>
      <c:catAx>
        <c:axId val="6462843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290575"/>
        <c:crosses val="autoZero"/>
        <c:auto val="1"/>
        <c:lblAlgn val="ctr"/>
        <c:lblOffset val="100"/>
        <c:noMultiLvlLbl val="0"/>
      </c:catAx>
      <c:valAx>
        <c:axId val="64629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28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11/15/2016 5:19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11/15/2016 5:19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07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7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11/15/2016 5:19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5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6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  <a:p>
            <a:r>
              <a:rPr lang="en-US" dirty="0"/>
              <a:t>- Get the .NET Core SDK/Tooling from https://dot.net</a:t>
            </a:r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new</a:t>
            </a:r>
          </a:p>
          <a:p>
            <a:r>
              <a:rPr lang="en-US" dirty="0"/>
              <a:t>  - Show generated code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r>
              <a:rPr lang="en-US" dirty="0"/>
              <a:t>  - Talk to </a:t>
            </a:r>
            <a:r>
              <a:rPr lang="en-US" dirty="0" err="1"/>
              <a:t>NuGet</a:t>
            </a:r>
            <a:r>
              <a:rPr lang="en-US" dirty="0"/>
              <a:t> feeds and packages</a:t>
            </a:r>
          </a:p>
          <a:p>
            <a:r>
              <a:rPr lang="en-US" dirty="0"/>
              <a:t>  - Show where packages get restored</a:t>
            </a:r>
          </a:p>
          <a:p>
            <a:r>
              <a:rPr lang="en-US" dirty="0"/>
              <a:t>  - </a:t>
            </a:r>
            <a:r>
              <a:rPr lang="en-US" dirty="0" err="1"/>
              <a:t>dotnet</a:t>
            </a:r>
            <a:r>
              <a:rPr lang="en-US" dirty="0"/>
              <a:t> restore -v Information</a:t>
            </a:r>
          </a:p>
          <a:p>
            <a:r>
              <a:rPr lang="en-US" dirty="0"/>
              <a:t>- </a:t>
            </a:r>
            <a:r>
              <a:rPr lang="en-US" dirty="0" err="1"/>
              <a:t>dotnet</a:t>
            </a:r>
            <a:r>
              <a:rPr lang="en-US" dirty="0"/>
              <a:t> run (does a build)</a:t>
            </a:r>
          </a:p>
          <a:p>
            <a:r>
              <a:rPr lang="en-US" dirty="0"/>
              <a:t>  - Show built output</a:t>
            </a:r>
          </a:p>
          <a:p>
            <a:endParaRPr lang="en-US" dirty="0"/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- https://asp.net/get-started</a:t>
            </a:r>
          </a:p>
          <a:p>
            <a:r>
              <a:rPr lang="en-US" dirty="0"/>
              <a:t>- Restore packages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- Run in 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Host config and startup</a:t>
            </a:r>
          </a:p>
          <a:p>
            <a:r>
              <a:rPr lang="en-US" dirty="0"/>
              <a:t>- Create empty app in VS</a:t>
            </a:r>
          </a:p>
          <a:p>
            <a:r>
              <a:rPr lang="en-US" dirty="0"/>
              <a:t>- Content root</a:t>
            </a:r>
          </a:p>
          <a:p>
            <a:r>
              <a:rPr lang="en-US" dirty="0"/>
              <a:t>- IIS integration</a:t>
            </a:r>
          </a:p>
          <a:p>
            <a:r>
              <a:rPr lang="en-US" dirty="0"/>
              <a:t>- Show that you can set the server URL and port</a:t>
            </a:r>
          </a:p>
          <a:p>
            <a:endParaRPr lang="en-US" dirty="0"/>
          </a:p>
          <a:p>
            <a:r>
              <a:rPr lang="en-US" dirty="0"/>
              <a:t>Middleware</a:t>
            </a:r>
          </a:p>
          <a:p>
            <a:r>
              <a:rPr lang="en-US" dirty="0"/>
              <a:t>- Setup static files</a:t>
            </a:r>
          </a:p>
          <a:p>
            <a:r>
              <a:rPr lang="en-US" dirty="0"/>
              <a:t>- Default files (talk to ordering)</a:t>
            </a:r>
          </a:p>
          <a:p>
            <a:r>
              <a:rPr lang="en-US" dirty="0"/>
              <a:t>- Talk to exception handling page</a:t>
            </a:r>
          </a:p>
          <a:p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/>
              <a:t>- Add the Debug logger</a:t>
            </a:r>
          </a:p>
          <a:p>
            <a:r>
              <a:rPr lang="en-US" dirty="0"/>
              <a:t>- Show the logging output (console and debug)</a:t>
            </a:r>
          </a:p>
          <a:p>
            <a:endParaRPr lang="en-US" dirty="0"/>
          </a:p>
          <a:p>
            <a:r>
              <a:rPr lang="en-US" dirty="0"/>
              <a:t>Configuration</a:t>
            </a:r>
          </a:p>
          <a:p>
            <a:r>
              <a:rPr lang="en-US" dirty="0"/>
              <a:t>- Create new Web App w/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- Talk to provider model</a:t>
            </a:r>
          </a:p>
          <a:p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/>
              <a:t>- Template route syntax</a:t>
            </a:r>
          </a:p>
          <a:p>
            <a:r>
              <a:rPr lang="en-US" dirty="0"/>
              <a:t>- Web API action with attribute routing</a:t>
            </a:r>
          </a:p>
          <a:p>
            <a:r>
              <a:rPr lang="en-US" dirty="0"/>
              <a:t>- C# 6 support</a:t>
            </a:r>
          </a:p>
          <a:p>
            <a:r>
              <a:rPr lang="en-US" dirty="0"/>
              <a:t>  - Add </a:t>
            </a:r>
            <a:r>
              <a:rPr lang="en-US" dirty="0" err="1"/>
              <a:t>var</a:t>
            </a:r>
            <a:r>
              <a:rPr lang="en-US" dirty="0"/>
              <a:t> me = "me"; $"About {me}";</a:t>
            </a:r>
          </a:p>
          <a:p>
            <a:r>
              <a:rPr lang="en-US" dirty="0"/>
              <a:t>- </a:t>
            </a:r>
            <a:r>
              <a:rPr lang="en-US" dirty="0" err="1"/>
              <a:t>Async</a:t>
            </a:r>
            <a:r>
              <a:rPr lang="en-US" dirty="0"/>
              <a:t> views, @await</a:t>
            </a:r>
          </a:p>
          <a:p>
            <a:r>
              <a:rPr lang="en-US" dirty="0"/>
              <a:t>- @inject</a:t>
            </a:r>
          </a:p>
          <a:p>
            <a:r>
              <a:rPr lang="en-US" dirty="0"/>
              <a:t>- Tag Helpers</a:t>
            </a:r>
          </a:p>
          <a:p>
            <a:r>
              <a:rPr lang="en-US" dirty="0"/>
              <a:t>  - Compare login views</a:t>
            </a:r>
          </a:p>
          <a:p>
            <a:r>
              <a:rPr lang="en-US" dirty="0"/>
              <a:t>  - Show editor </a:t>
            </a:r>
            <a:r>
              <a:rPr lang="en-US" dirty="0" err="1"/>
              <a:t>intellisense</a:t>
            </a:r>
            <a:r>
              <a:rPr lang="en-US" dirty="0"/>
              <a:t> for styles and bound attributes</a:t>
            </a:r>
          </a:p>
          <a:p>
            <a:r>
              <a:rPr lang="en-US" dirty="0"/>
              <a:t>  - Built-in tag helpers: environment, script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053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Modules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11/15/2016 5:19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504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11/15/2016 5:19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379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65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1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07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06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66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6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18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03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420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213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48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02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33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2457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4184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798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020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583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73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23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9604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9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257" r:id="rId17"/>
    <p:sldLayoutId id="2147484258" r:id="rId18"/>
    <p:sldLayoutId id="2147484260" r:id="rId19"/>
    <p:sldLayoutId id="2147484299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24" r:id="rId14"/>
    <p:sldLayoutId id="2147484325" r:id="rId15"/>
    <p:sldLayoutId id="2147484326" r:id="rId16"/>
    <p:sldLayoutId id="2147484327" r:id="rId17"/>
    <p:sldLayoutId id="2147484328" r:id="rId18"/>
    <p:sldLayoutId id="214748436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9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  <p:sldLayoutId id="2147484383" r:id="rId18"/>
    <p:sldLayoutId id="2147484384" r:id="rId19"/>
    <p:sldLayoutId id="2147484385" r:id="rId20"/>
    <p:sldLayoutId id="2147484386" r:id="rId21"/>
    <p:sldLayoutId id="2147484387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" TargetMode="External"/><Relationship Id="rId2" Type="http://schemas.openxmlformats.org/officeDocument/2006/relationships/hyperlink" Target="http://dot.net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aspn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" TargetMode="External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live.asp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geofascent.com/asp-net-core-exeeds-1-15-million-requests-12-6-gb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  <a:p>
            <a:r>
              <a:rPr lang="en-US" dirty="0"/>
              <a:t>Senior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2135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https://docs.asp.net</a:t>
            </a:r>
            <a:endParaRPr lang="en-US" dirty="0"/>
          </a:p>
          <a:p>
            <a:r>
              <a:rPr lang="en-US" dirty="0"/>
              <a:t>Samples and code: </a:t>
            </a:r>
            <a:r>
              <a:rPr lang="en-US" dirty="0">
                <a:hlinkClick r:id="rId4"/>
              </a:rPr>
              <a:t>https://github.com/aspnet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4216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0732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 production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905411"/>
          </a:xfrm>
        </p:spPr>
        <p:txBody>
          <a:bodyPr/>
          <a:lstStyle/>
          <a:p>
            <a:r>
              <a:rPr lang="en-US" dirty="0"/>
              <a:t>Kestrel is not yet hardened for internet facing traffic</a:t>
            </a:r>
          </a:p>
          <a:p>
            <a:r>
              <a:rPr lang="en-US" dirty="0"/>
              <a:t>Run Kestrel behind a mature reverse proxy</a:t>
            </a:r>
          </a:p>
          <a:p>
            <a:pPr lvl="1"/>
            <a:r>
              <a:rPr lang="en-US" dirty="0"/>
              <a:t>Ex IIS, Nginx, Apache, </a:t>
            </a:r>
            <a:r>
              <a:rPr lang="en-US"/>
              <a:t>etc.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Cloud 23"/>
          <p:cNvSpPr/>
          <p:nvPr/>
        </p:nvSpPr>
        <p:spPr bwMode="auto">
          <a:xfrm>
            <a:off x="1417637" y="3961319"/>
            <a:ext cx="2667000" cy="1676400"/>
          </a:xfrm>
          <a:prstGeom prst="cloud">
            <a:avLst/>
          </a:prstGeom>
          <a:solidFill>
            <a:schemeClr val="bg1">
              <a:lumMod val="60000"/>
              <a:lumOff val="4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752053" y="3199408"/>
            <a:ext cx="1285583" cy="1285583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Kestrel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536323" y="3116262"/>
            <a:ext cx="1371600" cy="335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Proxy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9193923" y="4205967"/>
            <a:ext cx="1285583" cy="1285583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Kestrel</a:t>
            </a:r>
          </a:p>
        </p:txBody>
      </p:sp>
      <p:sp>
        <p:nvSpPr>
          <p:cNvPr id="28" name="Right Arrow 18"/>
          <p:cNvSpPr/>
          <p:nvPr/>
        </p:nvSpPr>
        <p:spPr bwMode="auto">
          <a:xfrm>
            <a:off x="4383506" y="3504375"/>
            <a:ext cx="838200" cy="2590288"/>
          </a:xfrm>
          <a:prstGeom prst="rightArrow">
            <a:avLst>
              <a:gd name="adj1" fmla="val 73692"/>
              <a:gd name="adj2" fmla="val 413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Left-Right Arrow 20"/>
          <p:cNvSpPr/>
          <p:nvPr/>
        </p:nvSpPr>
        <p:spPr bwMode="auto">
          <a:xfrm>
            <a:off x="6984123" y="3725862"/>
            <a:ext cx="685800" cy="235457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Left-Right Arrow 21"/>
          <p:cNvSpPr/>
          <p:nvPr/>
        </p:nvSpPr>
        <p:spPr bwMode="auto">
          <a:xfrm>
            <a:off x="7038133" y="4731029"/>
            <a:ext cx="2031380" cy="23774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52053" y="5183479"/>
            <a:ext cx="1285583" cy="1285583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Kestrel</a:t>
            </a:r>
          </a:p>
        </p:txBody>
      </p:sp>
      <p:sp>
        <p:nvSpPr>
          <p:cNvPr id="32" name="Left-Right Arrow 24"/>
          <p:cNvSpPr/>
          <p:nvPr/>
        </p:nvSpPr>
        <p:spPr bwMode="auto">
          <a:xfrm>
            <a:off x="6984123" y="5709933"/>
            <a:ext cx="685800" cy="235457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85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3551237" y="1439862"/>
            <a:ext cx="2286000" cy="50292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Middleware1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6218237" y="1439862"/>
            <a:ext cx="2286000" cy="50292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Middleware2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885237" y="1439862"/>
            <a:ext cx="2286000" cy="50292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Middleware3</a:t>
            </a:r>
          </a:p>
        </p:txBody>
      </p:sp>
      <p:sp>
        <p:nvSpPr>
          <p:cNvPr id="8" name="Rectangle: Folded Corner 7"/>
          <p:cNvSpPr/>
          <p:nvPr/>
        </p:nvSpPr>
        <p:spPr bwMode="auto">
          <a:xfrm>
            <a:off x="731837" y="2220430"/>
            <a:ext cx="1600200" cy="914400"/>
          </a:xfrm>
          <a:prstGeom prst="foldedCorner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Request</a:t>
            </a:r>
          </a:p>
        </p:txBody>
      </p:sp>
      <p:sp>
        <p:nvSpPr>
          <p:cNvPr id="9" name="Rectangle: Folded Corner 8"/>
          <p:cNvSpPr/>
          <p:nvPr/>
        </p:nvSpPr>
        <p:spPr bwMode="auto">
          <a:xfrm>
            <a:off x="710141" y="5173662"/>
            <a:ext cx="1600200" cy="914400"/>
          </a:xfrm>
          <a:prstGeom prst="foldedCorner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Response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133" y="3000998"/>
            <a:ext cx="1183657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// logic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57600" y="2089339"/>
            <a:ext cx="1183657" cy="1026923"/>
            <a:chOff x="3657600" y="2089339"/>
            <a:chExt cx="1183657" cy="1026923"/>
          </a:xfrm>
        </p:grpSpPr>
        <p:sp>
          <p:nvSpPr>
            <p:cNvPr id="10" name="TextBox 9"/>
            <p:cNvSpPr txBox="1"/>
            <p:nvPr/>
          </p:nvSpPr>
          <p:spPr>
            <a:xfrm>
              <a:off x="3657600" y="2089339"/>
              <a:ext cx="1183657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// logic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2543798"/>
              <a:ext cx="106343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next();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06133" y="3503434"/>
            <a:ext cx="1847109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// more 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0706" y="4184265"/>
            <a:ext cx="1847109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// more logic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4856107"/>
            <a:ext cx="1847109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// more logic</a:t>
            </a:r>
          </a:p>
        </p:txBody>
      </p:sp>
      <p:sp>
        <p:nvSpPr>
          <p:cNvPr id="19" name="Arrow: Right 18"/>
          <p:cNvSpPr/>
          <p:nvPr/>
        </p:nvSpPr>
        <p:spPr bwMode="auto">
          <a:xfrm>
            <a:off x="4744049" y="2716523"/>
            <a:ext cx="1474188" cy="22701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0" name="Arrow: Right 19"/>
          <p:cNvSpPr/>
          <p:nvPr/>
        </p:nvSpPr>
        <p:spPr bwMode="auto">
          <a:xfrm>
            <a:off x="7390721" y="3173723"/>
            <a:ext cx="1474188" cy="22701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294437" y="2546539"/>
            <a:ext cx="1183657" cy="1026923"/>
            <a:chOff x="3657600" y="2089339"/>
            <a:chExt cx="1183657" cy="1026923"/>
          </a:xfrm>
        </p:grpSpPr>
        <p:sp>
          <p:nvSpPr>
            <p:cNvPr id="24" name="TextBox 23"/>
            <p:cNvSpPr txBox="1"/>
            <p:nvPr/>
          </p:nvSpPr>
          <p:spPr>
            <a:xfrm>
              <a:off x="3657600" y="2089339"/>
              <a:ext cx="1183657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// logic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7600" y="2543798"/>
              <a:ext cx="106343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next();</a:t>
              </a:r>
            </a:p>
          </p:txBody>
        </p:sp>
      </p:grpSp>
      <p:sp>
        <p:nvSpPr>
          <p:cNvPr id="26" name="Arrow: Bent 25"/>
          <p:cNvSpPr/>
          <p:nvPr/>
        </p:nvSpPr>
        <p:spPr bwMode="auto">
          <a:xfrm flipH="1" flipV="1">
            <a:off x="8500998" y="4075898"/>
            <a:ext cx="1456953" cy="553726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7" name="Arrow: Bent 26"/>
          <p:cNvSpPr/>
          <p:nvPr/>
        </p:nvSpPr>
        <p:spPr bwMode="auto">
          <a:xfrm flipH="1" flipV="1">
            <a:off x="5867865" y="4752010"/>
            <a:ext cx="1456953" cy="553726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8" name="Arrow: Bent 27"/>
          <p:cNvSpPr/>
          <p:nvPr/>
        </p:nvSpPr>
        <p:spPr bwMode="auto">
          <a:xfrm flipH="1" flipV="1">
            <a:off x="2484437" y="5458136"/>
            <a:ext cx="2201332" cy="553726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9" name="Arrow: Right 28"/>
          <p:cNvSpPr/>
          <p:nvPr/>
        </p:nvSpPr>
        <p:spPr bwMode="auto">
          <a:xfrm>
            <a:off x="2560637" y="2279648"/>
            <a:ext cx="960120" cy="2641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80552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881336"/>
          </a:xfrm>
        </p:spPr>
        <p:txBody>
          <a:bodyPr/>
          <a:lstStyle/>
          <a:p>
            <a:r>
              <a:rPr lang="en-US" b="1" dirty="0"/>
              <a:t>1.1</a:t>
            </a:r>
            <a:r>
              <a:rPr lang="en-US" dirty="0"/>
              <a:t> - Q4 2016</a:t>
            </a:r>
          </a:p>
          <a:p>
            <a:pPr lvl="1"/>
            <a:r>
              <a:rPr lang="en-US" dirty="0"/>
              <a:t>URL rewriting</a:t>
            </a:r>
          </a:p>
          <a:p>
            <a:pPr lvl="1"/>
            <a:r>
              <a:rPr lang="en-US" dirty="0"/>
              <a:t>Response caching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 err="1"/>
              <a:t>WebListener</a:t>
            </a:r>
            <a:r>
              <a:rPr lang="en-US" dirty="0"/>
              <a:t> server (Windows only)</a:t>
            </a:r>
          </a:p>
          <a:p>
            <a:pPr lvl="1"/>
            <a:r>
              <a:rPr lang="en-US" dirty="0"/>
              <a:t>Middleware as MVC filters</a:t>
            </a:r>
          </a:p>
          <a:p>
            <a:pPr lvl="1"/>
            <a:r>
              <a:rPr lang="en-US" dirty="0"/>
              <a:t>Precompiled views</a:t>
            </a:r>
          </a:p>
          <a:p>
            <a:pPr lvl="1"/>
            <a:r>
              <a:rPr lang="en-US" dirty="0"/>
              <a:t>View Components as Tag Helpers</a:t>
            </a:r>
          </a:p>
          <a:p>
            <a:pPr lvl="1"/>
            <a:r>
              <a:rPr lang="en-US" dirty="0"/>
              <a:t>Improved Azure integration</a:t>
            </a:r>
          </a:p>
          <a:p>
            <a:pPr lvl="1"/>
            <a:r>
              <a:rPr lang="en-US" dirty="0" err="1"/>
              <a:t>WebSockets</a:t>
            </a:r>
            <a:endParaRPr lang="en-US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85323"/>
          </a:xfrm>
        </p:spPr>
        <p:txBody>
          <a:bodyPr/>
          <a:lstStyle/>
          <a:p>
            <a:r>
              <a:rPr lang="en-US" b="1" dirty="0"/>
              <a:t>1.2</a:t>
            </a:r>
            <a:r>
              <a:rPr lang="en-US" dirty="0"/>
              <a:t> - Q2 2017</a:t>
            </a:r>
          </a:p>
          <a:p>
            <a:pPr lvl="1"/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Web API security</a:t>
            </a:r>
          </a:p>
          <a:p>
            <a:pPr lvl="1"/>
            <a:r>
              <a:rPr lang="en-US" dirty="0"/>
              <a:t>“Razor Pages” (views without MVC controllers)</a:t>
            </a:r>
          </a:p>
          <a:p>
            <a:pPr lvl="1"/>
            <a:r>
              <a:rPr lang="en-US" dirty="0"/>
              <a:t>ASP.NET Core “Modules”</a:t>
            </a:r>
          </a:p>
        </p:txBody>
      </p:sp>
    </p:spTree>
    <p:extLst>
      <p:ext uri="{BB962C8B-B14F-4D97-AF65-F5344CB8AC3E}">
        <p14:creationId xmlns:p14="http://schemas.microsoft.com/office/powerpoint/2010/main" val="16063393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</p:spTree>
    <p:extLst>
      <p:ext uri="{BB962C8B-B14F-4D97-AF65-F5344CB8AC3E}">
        <p14:creationId xmlns:p14="http://schemas.microsoft.com/office/powerpoint/2010/main" val="20596852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https://github.com/aspnet/home</a:t>
            </a:r>
          </a:p>
          <a:p>
            <a:r>
              <a:rPr lang="en-US" dirty="0"/>
              <a:t>Docs: </a:t>
            </a:r>
            <a:r>
              <a:rPr lang="en-US" dirty="0">
                <a:hlinkClick r:id="rId3"/>
              </a:rPr>
              <a:t>http://docs.asp.net</a:t>
            </a:r>
            <a:endParaRPr lang="en-US" dirty="0"/>
          </a:p>
          <a:p>
            <a:r>
              <a:rPr lang="en-US" dirty="0"/>
              <a:t>Live: </a:t>
            </a:r>
            <a:r>
              <a:rPr lang="en-US" dirty="0">
                <a:hlinkClick r:id="rId4"/>
              </a:rPr>
              <a:t>http://live.asp.net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6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6766015" y="1394167"/>
            <a:ext cx="2971379" cy="212791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MOBILE APPLICATIONS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1897" y="1394166"/>
            <a:ext cx="2971379" cy="212791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APPLICATIONS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748955" y="1394166"/>
            <a:ext cx="2971379" cy="212791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2423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CROSS-PLATFORM SERVICES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– a unified platform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1832" y="5163645"/>
            <a:ext cx="9005562" cy="1533267"/>
          </a:xfrm>
          <a:prstGeom prst="rect">
            <a:avLst/>
          </a:prstGeom>
          <a:solidFill>
            <a:srgbClr val="D2D2D2"/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2886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9978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7070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832" y="5139457"/>
            <a:ext cx="9005562" cy="41142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1833" y="3634321"/>
            <a:ext cx="9005562" cy="1417084"/>
          </a:xfrm>
          <a:prstGeom prst="rect">
            <a:avLst/>
          </a:prstGeom>
          <a:solidFill>
            <a:srgbClr val="FF8C00"/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cs typeface="Segoe UI Semibold" panose="020B0702040204020203" pitchFamily="34" charset="0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828451" y="1394167"/>
            <a:ext cx="1965682" cy="5299712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54" tIns="146283" rIns="182854" bIns="14628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24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97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82854" tIns="146283" rIns="182854" bIns="146283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l" defTabSz="93241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037203" y="2171273"/>
            <a:ext cx="1548177" cy="1350808"/>
            <a:chOff x="10404342" y="1920240"/>
            <a:chExt cx="1548397" cy="1351000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28452" y="3434650"/>
            <a:ext cx="1965681" cy="1350807"/>
            <a:chOff x="10195561" y="3458117"/>
            <a:chExt cx="1965960" cy="1350999"/>
          </a:xfrm>
        </p:grpSpPr>
        <p:sp>
          <p:nvSpPr>
            <p:cNvPr id="106" name="TextBox 105"/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107" name="Picture 1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394" y="4796746"/>
            <a:ext cx="1067794" cy="1067794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9825772" y="5664598"/>
            <a:ext cx="1965681" cy="507309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3260" tIns="146283" rIns="93260" bIns="146283" rtlCol="0">
            <a:spAutoFit/>
          </a:bodyPr>
          <a:lstStyle/>
          <a:p>
            <a:pPr marL="0" marR="0" lvl="0" indent="0" algn="ctr" defTabSz="91404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Xamarin Studio</a:t>
            </a:r>
          </a:p>
        </p:txBody>
      </p:sp>
      <p:sp>
        <p:nvSpPr>
          <p:cNvPr id="117" name="TextBox 2"/>
          <p:cNvSpPr txBox="1"/>
          <p:nvPr/>
        </p:nvSpPr>
        <p:spPr>
          <a:xfrm>
            <a:off x="731835" y="1394166"/>
            <a:ext cx="2971442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3748957" y="1396893"/>
            <a:ext cx="2971379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6766015" y="1394166"/>
            <a:ext cx="2971381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 Semibold" panose="020B0702040204020203" pitchFamily="34" charset="0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3702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5380037" y="1058862"/>
            <a:ext cx="0" cy="52926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624" y="3640891"/>
            <a:ext cx="4822413" cy="87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2133" y="953808"/>
            <a:ext cx="3770712" cy="2416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61%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YoY Growth .NET Active Developers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(VS 2012+)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9142" y="3924652"/>
            <a:ext cx="4316695" cy="2139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 Core downloads by new developers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2481" y="5694367"/>
            <a:ext cx="603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62% GitHub contributions from outside of 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corefx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/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coreclr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repos)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5877229" y="1577043"/>
          <a:ext cx="5850698" cy="376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66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(previously ASP.NET 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984639" y="2582862"/>
            <a:ext cx="10469563" cy="1846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new </a:t>
            </a:r>
            <a:r>
              <a:rPr lang="en-US" b="1" dirty="0"/>
              <a:t>open-source</a:t>
            </a:r>
            <a:r>
              <a:rPr lang="en-US" dirty="0"/>
              <a:t> and </a:t>
            </a:r>
            <a:r>
              <a:rPr lang="en-US" b="1" dirty="0"/>
              <a:t>cross-platform</a:t>
            </a:r>
            <a:r>
              <a:rPr lang="en-US" dirty="0"/>
              <a:t> framework for building </a:t>
            </a:r>
            <a:r>
              <a:rPr lang="en-US" b="1" dirty="0"/>
              <a:t>modern cloud-based Web applications </a:t>
            </a:r>
            <a:r>
              <a:rPr lang="en-US" dirty="0"/>
              <a:t>using </a:t>
            </a:r>
            <a:r>
              <a:rPr lang="en-US" b="1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608416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6526" y="2999003"/>
            <a:ext cx="34622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Choose your Editors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1121" y="4305720"/>
            <a:ext cx="3113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Open Source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278" y="4555189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85010" y="4365398"/>
            <a:ext cx="906342" cy="867556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824" y="2974475"/>
            <a:ext cx="906342" cy="867556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0880" y="4353855"/>
            <a:ext cx="906342" cy="867556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015" y="2999003"/>
            <a:ext cx="4401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Seamless transition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7268" y="2982371"/>
            <a:ext cx="917115" cy="920494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278" y="1926447"/>
            <a:ext cx="4268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7478" y="1913581"/>
            <a:ext cx="2635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5969" y="1744662"/>
            <a:ext cx="888298" cy="850284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1466" y="1757628"/>
            <a:ext cx="888298" cy="850284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301" y="5612437"/>
            <a:ext cx="878847" cy="83731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154" y="5747520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191" y="5647148"/>
            <a:ext cx="1155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16994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38"/>
          <a:stretch/>
        </p:blipFill>
        <p:spPr>
          <a:xfrm>
            <a:off x="2027237" y="1135062"/>
            <a:ext cx="8305800" cy="560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4251" y="296897"/>
            <a:ext cx="885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TechEmpower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– Top 10 Frameworks -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PlainText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2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591591" y="457463"/>
            <a:ext cx="9953700" cy="519079"/>
          </a:xfrm>
          <a:prstGeom prst="rect">
            <a:avLst/>
          </a:prstGeom>
        </p:spPr>
        <p:txBody>
          <a:bodyPr/>
          <a:lstStyle>
            <a:lvl1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Age of Ascent Benchmarks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591" y="1076379"/>
            <a:ext cx="905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hlinkClick r:id="rId3"/>
              </a:rPr>
              <a:t>http://web.ageofascent.com/asp-net-core-exeeds-1-15-million-requests-12-6-gbps/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75" y="2125677"/>
            <a:ext cx="10590415" cy="37338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143375" y="5021277"/>
            <a:ext cx="1066800" cy="304800"/>
          </a:xfrm>
          <a:prstGeom prst="roundRect">
            <a:avLst/>
          </a:prstGeom>
          <a:noFill/>
          <a:ln w="19050">
            <a:solidFill>
              <a:srgbClr val="BF8B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H="1" flipV="1">
            <a:off x="1676775" y="5326077"/>
            <a:ext cx="609600" cy="76200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6807" y="6088077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itchFamily="34" charset="0"/>
              </a:rPr>
              <a:t>ASP.NET 4.6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775" y="6088077"/>
            <a:ext cx="154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itchFamily="34" charset="0"/>
              </a:rPr>
              <a:t>ASP.NET Core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itchFamily="34" charset="0"/>
              </a:rPr>
              <a:t>on CoreCLR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" name="Straight Arrow Connector 12"/>
          <p:cNvCxnSpPr>
            <a:stCxn id="12" idx="0"/>
            <a:endCxn id="14" idx="2"/>
          </p:cNvCxnSpPr>
          <p:nvPr/>
        </p:nvCxnSpPr>
        <p:spPr>
          <a:xfrm flipV="1">
            <a:off x="6261186" y="3116277"/>
            <a:ext cx="859425" cy="2971800"/>
          </a:xfrm>
          <a:prstGeom prst="straightConnector1">
            <a:avLst/>
          </a:prstGeom>
          <a:ln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auto">
          <a:xfrm>
            <a:off x="6316047" y="2081321"/>
            <a:ext cx="1609127" cy="1034956"/>
          </a:xfrm>
          <a:prstGeom prst="roundRect">
            <a:avLst/>
          </a:prstGeom>
          <a:noFill/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28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a Nutshell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78259" y="3759537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4867" y="3759537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</a:rPr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603" y="4269080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2653" y="4280755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9" y="5444011"/>
            <a:ext cx="382157" cy="449931"/>
          </a:xfrm>
          <a:prstGeom prst="rect">
            <a:avLst/>
          </a:prstGeom>
        </p:spPr>
      </p:pic>
      <p:pic>
        <p:nvPicPr>
          <p:cNvPr id="25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9" y="5440421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304080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779501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602661" y="4777266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Platform for .NET applications on Windows</a:t>
            </a:r>
          </a:p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2974" y="4726053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Cross-platform, modular libraries &amp; runtime optimized for server and cloud workloads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214867" y="2582862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System.Web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92066" y="1746504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52720" y="1744662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252720" y="2582861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Microsoft.AspNetCore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01440" y="1746504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216152" y="1746504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3163057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75400"/>
          </a:xfrm>
        </p:spPr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/>
              <a:t>Kestrel, Startup</a:t>
            </a:r>
          </a:p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Routing, authentication, static files, diagnostics, error handling, session, CORS, localization, custom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Application frameworks</a:t>
            </a:r>
          </a:p>
          <a:p>
            <a:pPr lvl="1"/>
            <a:r>
              <a:rPr lang="en-US" dirty="0"/>
              <a:t>MVC, Identity, </a:t>
            </a:r>
            <a:r>
              <a:rPr lang="en-US" dirty="0" err="1"/>
              <a:t>SignalR</a:t>
            </a:r>
            <a:r>
              <a:rPr lang="en-US" dirty="0"/>
              <a:t> (future)</a:t>
            </a:r>
          </a:p>
        </p:txBody>
      </p:sp>
    </p:spTree>
    <p:extLst>
      <p:ext uri="{BB962C8B-B14F-4D97-AF65-F5344CB8AC3E}">
        <p14:creationId xmlns:p14="http://schemas.microsoft.com/office/powerpoint/2010/main" val="27469712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3D8EA723-330F-4CE4-9E9B-7A3528C3E25F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4A547913-FDF7-4DFF-9D24-2FF6685A0CA8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 [Read-Only]" id="{3159C18F-C91A-4B5F-B77A-5588CECB4D5A}" vid="{D1C38248-CBFF-478D-A59E-4C7CA4F22B7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8ff673fc-3231-4e3a-893b-6d7f7cd32766"/>
    <ds:schemaRef ds:uri="http://purl.org/dc/elements/1.1/"/>
    <ds:schemaRef ds:uri="http://schemas.microsoft.com/office/2006/metadata/properties"/>
    <ds:schemaRef ds:uri="230e9df3-be65-4c73-a93b-d1236ebd677e"/>
    <ds:schemaRef ds:uri="http://schemas.openxmlformats.org/package/2006/metadata/core-properties"/>
    <ds:schemaRef ds:uri="01c77077-aee4-4b5f-bd4e-9cd40a6fff29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</Template>
  <TotalTime>602</TotalTime>
  <Words>945</Words>
  <Application>Microsoft Office PowerPoint</Application>
  <PresentationFormat>Custom</PresentationFormat>
  <Paragraphs>200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MS PGothic</vt:lpstr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Intro to ASP.NET Core</vt:lpstr>
      <vt:lpstr>.NET – a unified platform</vt:lpstr>
      <vt:lpstr>PowerPoint Presentation</vt:lpstr>
      <vt:lpstr>ASP.NET Core (previously ASP.NET 5)</vt:lpstr>
      <vt:lpstr>ASP.NET Core and the Modern Web</vt:lpstr>
      <vt:lpstr>PowerPoint Presentation</vt:lpstr>
      <vt:lpstr>PowerPoint Presentation</vt:lpstr>
      <vt:lpstr>ASP.NET Core in a Nutshell</vt:lpstr>
      <vt:lpstr>ASP.NET Core features</vt:lpstr>
      <vt:lpstr>Getting Started with ASP.NET Core 1.0</vt:lpstr>
      <vt:lpstr>Code</vt:lpstr>
      <vt:lpstr>Hosting in production</vt:lpstr>
      <vt:lpstr>Middleware</vt:lpstr>
      <vt:lpstr>Roadmap</vt:lpstr>
      <vt:lpstr>Futures</vt:lpstr>
      <vt:lpstr>Join us!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web development with Microsoft ASP.NET Core 1.0</dc:title>
  <dc:subject>&lt;Speech title here&gt;</dc:subject>
  <dc:creator>Daniel Roth</dc:creator>
  <cp:keywords>Microsoft 2016</cp:keywords>
  <dc:description>Template: Mitchell Derrey, Silverfox Productions_x000d_
Formatting: _x000d_
Audience Type:</dc:description>
  <cp:lastModifiedBy>Daniel Roth</cp:lastModifiedBy>
  <cp:revision>18</cp:revision>
  <dcterms:created xsi:type="dcterms:W3CDTF">2016-09-30T02:35:18Z</dcterms:created>
  <dcterms:modified xsi:type="dcterms:W3CDTF">2016-11-15T16:19:16Z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