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 id="2147484341" r:id="rId6"/>
  </p:sldMasterIdLst>
  <p:notesMasterIdLst>
    <p:notesMasterId r:id="rId36"/>
  </p:notesMasterIdLst>
  <p:handoutMasterIdLst>
    <p:handoutMasterId r:id="rId37"/>
  </p:handoutMasterIdLst>
  <p:sldIdLst>
    <p:sldId id="1408" r:id="rId7"/>
    <p:sldId id="1409" r:id="rId8"/>
    <p:sldId id="1410" r:id="rId9"/>
    <p:sldId id="1411" r:id="rId10"/>
    <p:sldId id="1412" r:id="rId11"/>
    <p:sldId id="1413" r:id="rId12"/>
    <p:sldId id="1414" r:id="rId13"/>
    <p:sldId id="1415" r:id="rId14"/>
    <p:sldId id="1416" r:id="rId15"/>
    <p:sldId id="1417" r:id="rId16"/>
    <p:sldId id="1418" r:id="rId17"/>
    <p:sldId id="1419" r:id="rId18"/>
    <p:sldId id="1420" r:id="rId19"/>
    <p:sldId id="1421" r:id="rId20"/>
    <p:sldId id="1422" r:id="rId21"/>
    <p:sldId id="1423" r:id="rId22"/>
    <p:sldId id="1424" r:id="rId23"/>
    <p:sldId id="1425" r:id="rId24"/>
    <p:sldId id="1426" r:id="rId25"/>
    <p:sldId id="1427" r:id="rId26"/>
    <p:sldId id="1428" r:id="rId27"/>
    <p:sldId id="1429" r:id="rId28"/>
    <p:sldId id="1430" r:id="rId29"/>
    <p:sldId id="1431" r:id="rId30"/>
    <p:sldId id="1432" r:id="rId31"/>
    <p:sldId id="1433" r:id="rId32"/>
    <p:sldId id="1434" r:id="rId33"/>
    <p:sldId id="1407" r:id="rId34"/>
    <p:sldId id="1392"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FFFFFF"/>
    <a:srgbClr val="BAD80A"/>
    <a:srgbClr val="A80000"/>
    <a:srgbClr val="5C2D91"/>
    <a:srgbClr val="0078D7"/>
    <a:srgbClr val="107C10"/>
    <a:srgbClr val="000000"/>
    <a:srgbClr val="D83B01"/>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6215" autoAdjust="0"/>
  </p:normalViewPr>
  <p:slideViewPr>
    <p:cSldViewPr>
      <p:cViewPr varScale="1">
        <p:scale>
          <a:sx n="88" d="100"/>
          <a:sy n="88" d="100"/>
        </p:scale>
        <p:origin x="486" y="9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122"/>
    </p:cViewPr>
  </p:sorterViewPr>
  <p:notesViewPr>
    <p:cSldViewPr showGuides="1">
      <p:cViewPr varScale="1">
        <p:scale>
          <a:sx n="81" d="100"/>
          <a:sy n="81" d="100"/>
        </p:scale>
        <p:origin x="389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9/29/2016 10:32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9/29/2016 10:32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Setup ASP.NET Core hosting</a:t>
            </a:r>
          </a:p>
          <a:p>
            <a:r>
              <a:rPr lang="en-US" dirty="0"/>
              <a:t>Create a Startup class</a:t>
            </a:r>
          </a:p>
          <a:p>
            <a:r>
              <a:rPr lang="en-US" dirty="0"/>
              <a:t>Show various hosting properties</a:t>
            </a:r>
          </a:p>
          <a:p>
            <a:r>
              <a:rPr lang="en-US" dirty="0"/>
              <a:t>Switch to VS</a:t>
            </a:r>
          </a:p>
          <a:p>
            <a:r>
              <a:rPr lang="en-US" dirty="0"/>
              <a:t>Show how servers work</a:t>
            </a:r>
          </a:p>
          <a:p>
            <a:r>
              <a:rPr lang="en-US" dirty="0"/>
              <a:t>Show </a:t>
            </a:r>
            <a:r>
              <a:rPr lang="en-US" dirty="0" err="1"/>
              <a:t>TestServer</a:t>
            </a:r>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9/29/2016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37396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Open WebApplication3</a:t>
            </a:r>
            <a:endParaRPr lang="en-US" dirty="0"/>
          </a:p>
          <a:p>
            <a:r>
              <a:rPr lang="en-US" dirty="0"/>
              <a:t>Run in in IIS Express</a:t>
            </a:r>
          </a:p>
          <a:p>
            <a:r>
              <a:rPr lang="en-US" dirty="0"/>
              <a:t>Show </a:t>
            </a:r>
            <a:r>
              <a:rPr lang="en-US" dirty="0" err="1"/>
              <a:t>web.config</a:t>
            </a:r>
            <a:endParaRPr lang="en-US" dirty="0"/>
          </a:p>
          <a:p>
            <a:r>
              <a:rPr lang="en-US" dirty="0"/>
              <a:t>Write some code that shows the server URLS and the ACM </a:t>
            </a:r>
            <a:r>
              <a:rPr lang="en-US" dirty="0" err="1"/>
              <a:t>env</a:t>
            </a:r>
            <a:r>
              <a:rPr lang="en-US" dirty="0"/>
              <a:t> </a:t>
            </a:r>
            <a:r>
              <a:rPr lang="en-US" dirty="0" err="1"/>
              <a:t>vars</a:t>
            </a:r>
            <a:endParaRPr lang="en-US" dirty="0"/>
          </a:p>
          <a:p>
            <a:r>
              <a:rPr lang="en-US" dirty="0"/>
              <a:t>Publish the app and show the </a:t>
            </a:r>
            <a:r>
              <a:rPr lang="en-US" dirty="0" err="1"/>
              <a:t>webconfig</a:t>
            </a:r>
            <a:r>
              <a:rPr lang="en-US" dirty="0"/>
              <a:t> was updated</a:t>
            </a:r>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9/29/2016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6867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9/29/2016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9290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a middleware as an inline delegate from scratch </a:t>
            </a:r>
          </a:p>
          <a:p>
            <a:pPr marL="171450" indent="-171450">
              <a:buFontTx/>
              <a:buChar char="-"/>
            </a:pPr>
            <a:r>
              <a:rPr lang="en-US" dirty="0"/>
              <a:t>Two levels of lambdas! Inception – a dream within a dream</a:t>
            </a:r>
          </a:p>
          <a:p>
            <a:pPr marL="0" indent="0">
              <a:buFontTx/>
              <a:buNone/>
            </a:pPr>
            <a:endParaRPr lang="en-US" dirty="0"/>
          </a:p>
          <a:p>
            <a:pPr marL="0" indent="0">
              <a:buFontTx/>
              <a:buNone/>
            </a:pPr>
            <a:r>
              <a:rPr lang="en-US" dirty="0"/>
              <a:t>Show custom middleware implementation</a:t>
            </a:r>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9/29/2016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90952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9/29/2016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617026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GenericControllers</a:t>
            </a:r>
            <a:endParaRPr lang="en-US" dirty="0"/>
          </a:p>
          <a:p>
            <a:pPr marL="171450" indent="-171450">
              <a:buFontTx/>
              <a:buChar char="-"/>
            </a:pPr>
            <a:r>
              <a:rPr lang="en-US" dirty="0"/>
              <a:t>Custom controller discovery logic for open generic controllers</a:t>
            </a:r>
          </a:p>
          <a:p>
            <a:pPr marL="171450" indent="-171450">
              <a:buFontTx/>
              <a:buChar char="-"/>
            </a:pPr>
            <a:r>
              <a:rPr lang="en-US" dirty="0"/>
              <a:t>Talk to adding additional application parts, like a dynamically loaded assembly</a:t>
            </a:r>
          </a:p>
          <a:p>
            <a:pPr marL="171450" indent="-171450">
              <a:buFontTx/>
              <a:buChar char="-"/>
            </a:pPr>
            <a:endParaRPr lang="en-US" dirty="0"/>
          </a:p>
          <a:p>
            <a:r>
              <a:rPr lang="en-US" dirty="0" err="1"/>
              <a:t>CustomRouting</a:t>
            </a:r>
            <a:endParaRPr lang="en-US" dirty="0"/>
          </a:p>
          <a:p>
            <a:pPr marL="171450" indent="-171450">
              <a:buFontTx/>
              <a:buChar char="-"/>
            </a:pPr>
            <a:r>
              <a:rPr lang="en-US" dirty="0"/>
              <a:t>Show that you can do something globally</a:t>
            </a:r>
          </a:p>
          <a:p>
            <a:pPr marL="171450" indent="-171450">
              <a:buFontTx/>
              <a:buChar char="-"/>
            </a:pPr>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9/29/2016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6753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URL Rewriting</a:t>
            </a:r>
          </a:p>
          <a:p>
            <a:r>
              <a:rPr lang="en-US" dirty="0"/>
              <a:t>Response Caching - Done!</a:t>
            </a:r>
          </a:p>
          <a:p>
            <a:r>
              <a:rPr lang="en-US" dirty="0" err="1"/>
              <a:t>Precompilation</a:t>
            </a:r>
            <a:endParaRPr lang="en-US" dirty="0"/>
          </a:p>
          <a:p>
            <a:r>
              <a:rPr lang="en-US" dirty="0"/>
              <a:t>Middleware as MVC filters</a:t>
            </a:r>
          </a:p>
          <a:p>
            <a:r>
              <a:rPr lang="en-US" dirty="0"/>
              <a:t>View Component Tag Helpers</a:t>
            </a:r>
          </a:p>
          <a:p>
            <a:r>
              <a:rPr lang="en-US" dirty="0"/>
              <a:t>Razor Pages teaser</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2016</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9/29/2016 10:33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613288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9/29/2016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288520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9/29/2016 10:32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637986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3750802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2"/>
          <a:stretch>
            <a:fillRect/>
          </a:stretch>
        </p:blipFill>
        <p:spPr>
          <a:xfrm>
            <a:off x="462280" y="6209084"/>
            <a:ext cx="1456418" cy="310896"/>
          </a:xfrm>
          <a:prstGeom prst="rect">
            <a:avLst/>
          </a:prstGeom>
        </p:spPr>
      </p:pic>
      <p:pic>
        <p:nvPicPr>
          <p:cNvPr id="6" name="Picture 5"/>
          <p:cNvPicPr>
            <a:picLocks noChangeAspect="1"/>
          </p:cNvPicPr>
          <p:nvPr userDrawn="1"/>
        </p:nvPicPr>
        <p:blipFill rotWithShape="1">
          <a:blip r:embed="rId3"/>
          <a:srcRect r="40044"/>
          <a:stretch/>
        </p:blipFill>
        <p:spPr>
          <a:xfrm>
            <a:off x="-246501" y="1965643"/>
            <a:ext cx="4736205" cy="2148840"/>
          </a:xfrm>
          <a:prstGeom prst="rect">
            <a:avLst/>
          </a:prstGeom>
        </p:spPr>
      </p:pic>
    </p:spTree>
    <p:extLst>
      <p:ext uri="{BB962C8B-B14F-4D97-AF65-F5344CB8AC3E}">
        <p14:creationId xmlns:p14="http://schemas.microsoft.com/office/powerpoint/2010/main" val="262034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5897245"/>
            <a:ext cx="12435840" cy="10972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stretch>
            <a:fillRect/>
          </a:stretch>
        </p:blipFill>
        <p:spPr>
          <a:xfrm>
            <a:off x="370840" y="6294142"/>
            <a:ext cx="1456418" cy="310896"/>
          </a:xfrm>
          <a:prstGeom prst="rect">
            <a:avLst/>
          </a:prstGeom>
        </p:spPr>
      </p:pic>
    </p:spTree>
    <p:extLst>
      <p:ext uri="{BB962C8B-B14F-4D97-AF65-F5344CB8AC3E}">
        <p14:creationId xmlns:p14="http://schemas.microsoft.com/office/powerpoint/2010/main" val="1783565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06559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35945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238344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7077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9266291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8953311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925191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35704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261040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53626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750853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029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6503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500129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18212562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85404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50837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9597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81006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66984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34018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74786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52768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35886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67552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00996460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9966985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88525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6749932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218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76505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7950056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286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5384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43538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478281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0401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300" r:id="rId1"/>
    <p:sldLayoutId id="2147484295" r:id="rId2"/>
    <p:sldLayoutId id="2147484240" r:id="rId3"/>
    <p:sldLayoutId id="2147484296" r:id="rId4"/>
    <p:sldLayoutId id="2147484241" r:id="rId5"/>
    <p:sldLayoutId id="2147484297" r:id="rId6"/>
    <p:sldLayoutId id="2147484244" r:id="rId7"/>
    <p:sldLayoutId id="2147484298" r:id="rId8"/>
    <p:sldLayoutId id="2147484245" r:id="rId9"/>
    <p:sldLayoutId id="2147484247" r:id="rId10"/>
    <p:sldLayoutId id="2147484331" r:id="rId11"/>
    <p:sldLayoutId id="2147484249" r:id="rId12"/>
    <p:sldLayoutId id="2147484301" r:id="rId13"/>
    <p:sldLayoutId id="2147484251" r:id="rId14"/>
    <p:sldLayoutId id="2147484252" r:id="rId15"/>
    <p:sldLayoutId id="2147484254" r:id="rId16"/>
    <p:sldLayoutId id="2147484257" r:id="rId17"/>
    <p:sldLayoutId id="2147484258" r:id="rId18"/>
    <p:sldLayoutId id="2147484260" r:id="rId19"/>
    <p:sldLayoutId id="2147484299"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19" name="Group 18"/>
            <p:cNvGrpSpPr/>
            <p:nvPr userDrawn="1"/>
          </p:nvGrpSpPr>
          <p:grpSpPr>
            <a:xfrm rot="5400000">
              <a:off x="11584220" y="1040742"/>
              <a:ext cx="2698730" cy="629236"/>
              <a:chOff x="1584344" y="4543426"/>
              <a:chExt cx="2698730" cy="629236"/>
            </a:xfrm>
          </p:grpSpPr>
          <p:sp>
            <p:nvSpPr>
              <p:cNvPr id="25" name="Rectangle 24"/>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27" name="Rectangle 26"/>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R:210 G:210 B:210</a:t>
                </a:r>
              </a:p>
            </p:txBody>
          </p:sp>
          <p:sp>
            <p:nvSpPr>
              <p:cNvPr id="28" name="Rectangle 27"/>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29" name="Rectangle 28"/>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 G:124 B:16</a:t>
                </a:r>
              </a:p>
            </p:txBody>
          </p:sp>
          <p:sp>
            <p:nvSpPr>
              <p:cNvPr id="30" name="Rectangle 29"/>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grpSp>
        <p:sp>
          <p:nvSpPr>
            <p:cNvPr id="20" name="TextBox 19"/>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21" name="TextBox 20"/>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Green </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R:168 G:216 B:10</a:t>
              </a:r>
            </a:p>
          </p:txBody>
        </p:sp>
        <p:sp>
          <p:nvSpPr>
            <p:cNvPr id="31" name="Rectangle 30"/>
            <p:cNvSpPr/>
            <p:nvPr userDrawn="1"/>
          </p:nvSpPr>
          <p:spPr bwMode="auto">
            <a:xfrm rot="5400000">
              <a:off x="12328888" y="4270558"/>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2" name="Rectangle 31"/>
            <p:cNvSpPr/>
            <p:nvPr userDrawn="1"/>
          </p:nvSpPr>
          <p:spPr bwMode="auto">
            <a:xfrm rot="5400000">
              <a:off x="12328888" y="3353997"/>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1249032989"/>
      </p:ext>
    </p:extLst>
  </p:cSld>
  <p:clrMap bg1="dk1" tx1="lt1" bg2="dk2" tx2="lt2" accent1="accent1" accent2="accent2" accent3="accent3" accent4="accent4" accent5="accent5" accent6="accent6" hlink="hlink" folHlink="folHlink"/>
  <p:sldLayoutIdLst>
    <p:sldLayoutId id="2147484339" r:id="rId1"/>
    <p:sldLayoutId id="2147484340" r:id="rId2"/>
    <p:sldLayoutId id="2147484311" r:id="rId3"/>
    <p:sldLayoutId id="2147484312" r:id="rId4"/>
    <p:sldLayoutId id="2147484313" r:id="rId5"/>
    <p:sldLayoutId id="2147484314" r:id="rId6"/>
    <p:sldLayoutId id="2147484315" r:id="rId7"/>
    <p:sldLayoutId id="2147484332" r:id="rId8"/>
    <p:sldLayoutId id="2147484333" r:id="rId9"/>
    <p:sldLayoutId id="2147484334" r:id="rId10"/>
    <p:sldLayoutId id="2147484335" r:id="rId11"/>
    <p:sldLayoutId id="2147484336" r:id="rId12"/>
    <p:sldLayoutId id="2147484323" r:id="rId13"/>
    <p:sldLayoutId id="2147484324" r:id="rId14"/>
    <p:sldLayoutId id="2147484325" r:id="rId15"/>
    <p:sldLayoutId id="2147484326" r:id="rId16"/>
    <p:sldLayoutId id="2147484327" r:id="rId17"/>
    <p:sldLayoutId id="2147484328"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2682552606"/>
      </p:ext>
    </p:extLst>
  </p:cSld>
  <p:clrMap bg1="lt1" tx1="dk1" bg2="lt2" tx2="dk2" accent1="accent1" accent2="accent2" accent3="accent3" accent4="accent4" accent5="accent5" accent6="accent6" hlink="hlink" folHlink="folHlink"/>
  <p:sldLayoutIdLst>
    <p:sldLayoutId id="2147484343" r:id="rId1"/>
    <p:sldLayoutId id="2147484344" r:id="rId2"/>
    <p:sldLayoutId id="2147484345" r:id="rId3"/>
    <p:sldLayoutId id="2147484346" r:id="rId4"/>
    <p:sldLayoutId id="2147484347" r:id="rId5"/>
    <p:sldLayoutId id="2147484348" r:id="rId6"/>
    <p:sldLayoutId id="2147484349" r:id="rId7"/>
    <p:sldLayoutId id="2147484350" r:id="rId8"/>
    <p:sldLayoutId id="2147484351" r:id="rId9"/>
    <p:sldLayoutId id="2147484352" r:id="rId10"/>
    <p:sldLayoutId id="2147484353" r:id="rId11"/>
    <p:sldLayoutId id="2147484354" r:id="rId12"/>
    <p:sldLayoutId id="2147484355" r:id="rId13"/>
    <p:sldLayoutId id="2147484356" r:id="rId14"/>
    <p:sldLayoutId id="2147484357" r:id="rId15"/>
    <p:sldLayoutId id="2147484358" r:id="rId16"/>
    <p:sldLayoutId id="2147484359" r:id="rId17"/>
    <p:sldLayoutId id="2147484360" r:id="rId18"/>
    <p:sldLayoutId id="2147484361" r:id="rId19"/>
    <p:sldLayoutId id="2147484362" r:id="rId20"/>
    <p:sldLayoutId id="21474843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hyperlink" Target="http://docs.asp.net/" TargetMode="External"/><Relationship Id="rId2" Type="http://schemas.openxmlformats.org/officeDocument/2006/relationships/hyperlink" Target="https://github.com/aspnet/home" TargetMode="External"/><Relationship Id="rId1" Type="http://schemas.openxmlformats.org/officeDocument/2006/relationships/slideLayout" Target="../slideLayouts/slideLayout24.xml"/><Relationship Id="rId4" Type="http://schemas.openxmlformats.org/officeDocument/2006/relationships/hyperlink" Target="http://live.asp.net/"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myignite.microsoft.com/" TargetMode="External"/><Relationship Id="rId2" Type="http://schemas.openxmlformats.org/officeDocument/2006/relationships/notesSlide" Target="../notesSlides/notesSlide8.xml"/><Relationship Id="rId1" Type="http://schemas.openxmlformats.org/officeDocument/2006/relationships/slideLayout" Target="../slideLayouts/slideLayout35.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hyperlink" Target="https://aka.ms/ignite.mobileapp"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hyperlink" Target="https://docs.asp.net/" TargetMode="External"/><Relationship Id="rId2" Type="http://schemas.openxmlformats.org/officeDocument/2006/relationships/hyperlink" Target="http://dot.net/" TargetMode="External"/><Relationship Id="rId1" Type="http://schemas.openxmlformats.org/officeDocument/2006/relationships/slideLayout" Target="../slideLayouts/slideLayout24.xml"/><Relationship Id="rId4" Type="http://schemas.openxmlformats.org/officeDocument/2006/relationships/hyperlink" Target="https://github.com/asp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Dive deep into ASP.NET Core 1.0</a:t>
            </a:r>
          </a:p>
        </p:txBody>
      </p:sp>
      <p:sp>
        <p:nvSpPr>
          <p:cNvPr id="5" name="Text Placeholder 4"/>
          <p:cNvSpPr>
            <a:spLocks noGrp="1"/>
          </p:cNvSpPr>
          <p:nvPr>
            <p:ph type="body" sz="quarter" idx="12"/>
          </p:nvPr>
        </p:nvSpPr>
        <p:spPr/>
        <p:txBody>
          <a:bodyPr/>
          <a:lstStyle/>
          <a:p>
            <a:r>
              <a:rPr lang="en-US" dirty="0"/>
              <a:t>Daniel Roth</a:t>
            </a:r>
          </a:p>
          <a:p>
            <a:r>
              <a:rPr lang="en-US" dirty="0"/>
              <a:t>Senior Program Manager</a:t>
            </a:r>
          </a:p>
        </p:txBody>
      </p:sp>
    </p:spTree>
    <p:extLst>
      <p:ext uri="{BB962C8B-B14F-4D97-AF65-F5344CB8AC3E}">
        <p14:creationId xmlns:p14="http://schemas.microsoft.com/office/powerpoint/2010/main" val="36681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Module (ACM)</a:t>
            </a:r>
          </a:p>
        </p:txBody>
      </p:sp>
      <p:sp>
        <p:nvSpPr>
          <p:cNvPr id="3" name="Text Placeholder 2"/>
          <p:cNvSpPr>
            <a:spLocks noGrp="1"/>
          </p:cNvSpPr>
          <p:nvPr>
            <p:ph type="body" sz="quarter" idx="10"/>
          </p:nvPr>
        </p:nvSpPr>
        <p:spPr/>
        <p:txBody>
          <a:bodyPr/>
          <a:lstStyle/>
          <a:p>
            <a:r>
              <a:rPr lang="en-US" dirty="0"/>
              <a:t>1. IIS receives a request</a:t>
            </a:r>
          </a:p>
          <a:p>
            <a:r>
              <a:rPr lang="en-US" dirty="0"/>
              <a:t>2. ACM starts the app in a separate process (if it’s not already running) </a:t>
            </a:r>
          </a:p>
          <a:p>
            <a:pPr lvl="1"/>
            <a:r>
              <a:rPr lang="en-US" dirty="0"/>
              <a:t>The app no longer runs as w3wp.exe but as dotnet.exe or myapp.exe</a:t>
            </a:r>
          </a:p>
          <a:p>
            <a:r>
              <a:rPr lang="en-US" dirty="0"/>
              <a:t>3. ACM forwards the  request to the application</a:t>
            </a:r>
          </a:p>
          <a:p>
            <a:r>
              <a:rPr lang="en-US" dirty="0"/>
              <a:t>4. The app processes the request and sends the response back to ACM</a:t>
            </a:r>
          </a:p>
          <a:p>
            <a:r>
              <a:rPr lang="en-US" dirty="0"/>
              <a:t>5. IIS forwards the response to the client</a:t>
            </a:r>
          </a:p>
          <a:p>
            <a:endParaRPr lang="en-US" dirty="0"/>
          </a:p>
        </p:txBody>
      </p:sp>
    </p:spTree>
    <p:extLst>
      <p:ext uri="{BB962C8B-B14F-4D97-AF65-F5344CB8AC3E}">
        <p14:creationId xmlns:p14="http://schemas.microsoft.com/office/powerpoint/2010/main" val="17580548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Module configuration</a:t>
            </a:r>
          </a:p>
        </p:txBody>
      </p:sp>
      <p:sp>
        <p:nvSpPr>
          <p:cNvPr id="3" name="Text Placeholder 2"/>
          <p:cNvSpPr>
            <a:spLocks noGrp="1"/>
          </p:cNvSpPr>
          <p:nvPr>
            <p:ph type="body" sz="quarter" idx="10"/>
          </p:nvPr>
        </p:nvSpPr>
        <p:spPr>
          <a:xfrm>
            <a:off x="274638" y="1216152"/>
            <a:ext cx="11887199" cy="4579715"/>
          </a:xfrm>
        </p:spPr>
        <p:txBody>
          <a:bodyPr/>
          <a:lstStyle/>
          <a:p>
            <a:r>
              <a:rPr lang="en-US" sz="2400" dirty="0"/>
              <a:t>&lt;?xml version="1.0" encoding="utf-8"?&gt;</a:t>
            </a:r>
          </a:p>
          <a:p>
            <a:r>
              <a:rPr lang="en-US" sz="2400" dirty="0"/>
              <a:t>&lt;configuration&gt;</a:t>
            </a:r>
          </a:p>
          <a:p>
            <a:r>
              <a:rPr lang="en-US" sz="2400" dirty="0"/>
              <a:t>  &lt;</a:t>
            </a:r>
            <a:r>
              <a:rPr lang="en-US" sz="2400" dirty="0" err="1"/>
              <a:t>system.webServer</a:t>
            </a:r>
            <a:r>
              <a:rPr lang="en-US" sz="2400" dirty="0"/>
              <a:t>&gt;</a:t>
            </a:r>
          </a:p>
          <a:p>
            <a:r>
              <a:rPr lang="en-US" sz="2400" dirty="0"/>
              <a:t>    &lt;handlers&gt;</a:t>
            </a:r>
          </a:p>
          <a:p>
            <a:r>
              <a:rPr lang="en-US" sz="2400" dirty="0"/>
              <a:t>      &lt;add name="</a:t>
            </a:r>
            <a:r>
              <a:rPr lang="en-US" sz="2400" dirty="0" err="1"/>
              <a:t>aspNetCore</a:t>
            </a:r>
            <a:r>
              <a:rPr lang="en-US" sz="2400" dirty="0"/>
              <a:t>" path="*" verb="*"</a:t>
            </a:r>
          </a:p>
          <a:p>
            <a:r>
              <a:rPr lang="en-US" sz="2400" dirty="0"/>
              <a:t>        modules="</a:t>
            </a:r>
            <a:r>
              <a:rPr lang="en-US" sz="2400" dirty="0" err="1"/>
              <a:t>AspNetCoreModule</a:t>
            </a:r>
            <a:r>
              <a:rPr lang="en-US" sz="2400" dirty="0"/>
              <a:t>" </a:t>
            </a:r>
            <a:r>
              <a:rPr lang="en-US" sz="2400" dirty="0" err="1"/>
              <a:t>resourceType</a:t>
            </a:r>
            <a:r>
              <a:rPr lang="en-US" sz="2400" dirty="0"/>
              <a:t>="Unspecified"/&gt;</a:t>
            </a:r>
          </a:p>
          <a:p>
            <a:r>
              <a:rPr lang="en-US" sz="2400" dirty="0"/>
              <a:t>    &lt;/handlers&gt; </a:t>
            </a:r>
          </a:p>
          <a:p>
            <a:r>
              <a:rPr lang="en-US" sz="2400" dirty="0"/>
              <a:t>    &lt;</a:t>
            </a:r>
            <a:r>
              <a:rPr lang="en-US" sz="2400" dirty="0" err="1"/>
              <a:t>aspNetCore</a:t>
            </a:r>
            <a:r>
              <a:rPr lang="en-US" sz="2400" dirty="0"/>
              <a:t> </a:t>
            </a:r>
            <a:r>
              <a:rPr lang="en-US" sz="2400" dirty="0" err="1"/>
              <a:t>processPath</a:t>
            </a:r>
            <a:r>
              <a:rPr lang="en-US" sz="2400" dirty="0"/>
              <a:t>="</a:t>
            </a:r>
            <a:r>
              <a:rPr lang="en-US" sz="2400" dirty="0" err="1"/>
              <a:t>dotnet</a:t>
            </a:r>
            <a:r>
              <a:rPr lang="en-US" sz="2400" dirty="0"/>
              <a:t>" arguments=".\HelloWorld.dll"    </a:t>
            </a:r>
          </a:p>
          <a:p>
            <a:r>
              <a:rPr lang="en-US" sz="2400" dirty="0"/>
              <a:t>      </a:t>
            </a:r>
            <a:r>
              <a:rPr lang="en-US" sz="2400" dirty="0" err="1"/>
              <a:t>stdoutLogEnabled</a:t>
            </a:r>
            <a:r>
              <a:rPr lang="en-US" sz="2400" dirty="0"/>
              <a:t>="false" </a:t>
            </a:r>
            <a:r>
              <a:rPr lang="en-US" sz="2400" dirty="0" err="1"/>
              <a:t>stdoutLogFile</a:t>
            </a:r>
            <a:r>
              <a:rPr lang="en-US" sz="2400" dirty="0"/>
              <a:t>=".\logs\</a:t>
            </a:r>
            <a:r>
              <a:rPr lang="en-US" sz="2400" dirty="0" err="1"/>
              <a:t>stdout</a:t>
            </a:r>
            <a:r>
              <a:rPr lang="en-US" sz="2400" dirty="0"/>
              <a:t>" /&gt;</a:t>
            </a:r>
          </a:p>
          <a:p>
            <a:r>
              <a:rPr lang="en-US" sz="2400" dirty="0"/>
              <a:t>  &lt;/</a:t>
            </a:r>
            <a:r>
              <a:rPr lang="en-US" sz="2400" dirty="0" err="1"/>
              <a:t>system.webServer</a:t>
            </a:r>
            <a:r>
              <a:rPr lang="en-US" sz="2400" dirty="0"/>
              <a:t>&gt;</a:t>
            </a:r>
          </a:p>
          <a:p>
            <a:r>
              <a:rPr lang="en-US" sz="2400" dirty="0"/>
              <a:t>&lt;/configuration&gt;</a:t>
            </a:r>
          </a:p>
        </p:txBody>
      </p:sp>
    </p:spTree>
    <p:extLst>
      <p:ext uri="{BB962C8B-B14F-4D97-AF65-F5344CB8AC3E}">
        <p14:creationId xmlns:p14="http://schemas.microsoft.com/office/powerpoint/2010/main" val="19641162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Env</a:t>
            </a:r>
            <a:r>
              <a:rPr lang="en-US" dirty="0"/>
              <a:t> </a:t>
            </a:r>
            <a:r>
              <a:rPr lang="en-US" dirty="0" err="1"/>
              <a:t>vars</a:t>
            </a:r>
            <a:r>
              <a:rPr lang="en-US" dirty="0"/>
              <a:t> set by ACM for the host process</a:t>
            </a:r>
          </a:p>
        </p:txBody>
      </p:sp>
      <p:sp>
        <p:nvSpPr>
          <p:cNvPr id="3" name="Text Placeholder 2"/>
          <p:cNvSpPr>
            <a:spLocks noGrp="1"/>
          </p:cNvSpPr>
          <p:nvPr>
            <p:ph type="body" sz="quarter" idx="10"/>
          </p:nvPr>
        </p:nvSpPr>
        <p:spPr>
          <a:xfrm>
            <a:off x="274638" y="1212850"/>
            <a:ext cx="11887200" cy="3311676"/>
          </a:xfrm>
        </p:spPr>
        <p:txBody>
          <a:bodyPr/>
          <a:lstStyle/>
          <a:p>
            <a:r>
              <a:rPr lang="en-US" dirty="0"/>
              <a:t>ASPNETCORE_PORT</a:t>
            </a:r>
          </a:p>
          <a:p>
            <a:pPr lvl="1"/>
            <a:r>
              <a:rPr lang="en-US" dirty="0"/>
              <a:t>Port to forward the request to</a:t>
            </a:r>
          </a:p>
          <a:p>
            <a:r>
              <a:rPr lang="en-US" dirty="0"/>
              <a:t>ASPNETCORE_APPL_PATH</a:t>
            </a:r>
          </a:p>
          <a:p>
            <a:pPr lvl="1"/>
            <a:r>
              <a:rPr lang="en-US" dirty="0"/>
              <a:t>Application path to forward the request to</a:t>
            </a:r>
          </a:p>
          <a:p>
            <a:r>
              <a:rPr lang="en-US" dirty="0"/>
              <a:t>ASPNETCORE_TOKEN</a:t>
            </a:r>
          </a:p>
          <a:p>
            <a:pPr lvl="1"/>
            <a:r>
              <a:rPr lang="en-US" dirty="0"/>
              <a:t>Pairing token to ensure only local requests from IIS get received</a:t>
            </a:r>
          </a:p>
        </p:txBody>
      </p:sp>
    </p:spTree>
    <p:extLst>
      <p:ext uri="{BB962C8B-B14F-4D97-AF65-F5344CB8AC3E}">
        <p14:creationId xmlns:p14="http://schemas.microsoft.com/office/powerpoint/2010/main" val="15811961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Hosting in IIS</a:t>
            </a:r>
          </a:p>
        </p:txBody>
      </p:sp>
      <p:sp>
        <p:nvSpPr>
          <p:cNvPr id="5" name="Text Placeholder 4"/>
          <p:cNvSpPr>
            <a:spLocks noGrp="1"/>
          </p:cNvSpPr>
          <p:nvPr>
            <p:ph type="body" sz="quarter" idx="12"/>
          </p:nvPr>
        </p:nvSpPr>
        <p:spPr/>
        <p:txBody>
          <a:bodyPr/>
          <a:lstStyle/>
          <a:p>
            <a:r>
              <a:rPr lang="en-US" dirty="0"/>
              <a:t>Daniel Roth</a:t>
            </a:r>
          </a:p>
        </p:txBody>
      </p:sp>
    </p:spTree>
    <p:extLst>
      <p:ext uri="{BB962C8B-B14F-4D97-AF65-F5344CB8AC3E}">
        <p14:creationId xmlns:p14="http://schemas.microsoft.com/office/powerpoint/2010/main" val="20750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handling</a:t>
            </a:r>
          </a:p>
        </p:txBody>
      </p:sp>
      <p:sp>
        <p:nvSpPr>
          <p:cNvPr id="3" name="Text Placeholder 2"/>
          <p:cNvSpPr>
            <a:spLocks noGrp="1"/>
          </p:cNvSpPr>
          <p:nvPr>
            <p:ph type="body" sz="quarter" idx="10"/>
          </p:nvPr>
        </p:nvSpPr>
        <p:spPr>
          <a:xfrm>
            <a:off x="274638" y="1212850"/>
            <a:ext cx="11887200" cy="3914918"/>
          </a:xfrm>
        </p:spPr>
        <p:txBody>
          <a:bodyPr/>
          <a:lstStyle/>
          <a:p>
            <a:r>
              <a:rPr lang="en-US" dirty="0"/>
              <a:t>Request handling pipeline defined in startup</a:t>
            </a:r>
          </a:p>
          <a:p>
            <a:r>
              <a:rPr lang="en-US" dirty="0"/>
              <a:t>Use middleware to process requests</a:t>
            </a:r>
          </a:p>
          <a:p>
            <a:r>
              <a:rPr lang="en-US" dirty="0"/>
              <a:t>Built </a:t>
            </a:r>
            <a:r>
              <a:rPr lang="en-US" dirty="0" err="1"/>
              <a:t>RequestDelegate</a:t>
            </a:r>
            <a:r>
              <a:rPr lang="en-US" dirty="0"/>
              <a:t> used to handle all requests</a:t>
            </a:r>
          </a:p>
          <a:p>
            <a:r>
              <a:rPr lang="en-US" dirty="0"/>
              <a:t>Lots of built-in middleware</a:t>
            </a:r>
          </a:p>
          <a:p>
            <a:pPr lvl="1"/>
            <a:r>
              <a:rPr lang="en-US" dirty="0"/>
              <a:t>Routing, authentication, static files, diagnostics, error handling, session, CORS, localization, custom</a:t>
            </a:r>
          </a:p>
          <a:p>
            <a:pPr lvl="1"/>
            <a:endParaRPr lang="en-US" dirty="0"/>
          </a:p>
        </p:txBody>
      </p:sp>
    </p:spTree>
    <p:extLst>
      <p:ext uri="{BB962C8B-B14F-4D97-AF65-F5344CB8AC3E}">
        <p14:creationId xmlns:p14="http://schemas.microsoft.com/office/powerpoint/2010/main" val="19953867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RequestDelegate</a:t>
            </a:r>
            <a:endParaRPr lang="en-US" dirty="0"/>
          </a:p>
        </p:txBody>
      </p:sp>
      <p:sp>
        <p:nvSpPr>
          <p:cNvPr id="5" name="Text Placeholder 4"/>
          <p:cNvSpPr>
            <a:spLocks noGrp="1"/>
          </p:cNvSpPr>
          <p:nvPr>
            <p:ph type="body" sz="quarter" idx="10"/>
          </p:nvPr>
        </p:nvSpPr>
        <p:spPr>
          <a:xfrm>
            <a:off x="274638" y="1216152"/>
            <a:ext cx="11887199" cy="1046440"/>
          </a:xfrm>
        </p:spPr>
        <p:txBody>
          <a:bodyPr/>
          <a:lstStyle/>
          <a:p>
            <a:endParaRPr lang="en-US" sz="2800" dirty="0"/>
          </a:p>
          <a:p>
            <a:r>
              <a:rPr lang="en-US" sz="2800" dirty="0">
                <a:solidFill>
                  <a:srgbClr val="A71D5D"/>
                </a:solidFill>
              </a:rPr>
              <a:t>public</a:t>
            </a:r>
            <a:r>
              <a:rPr lang="en-US" sz="2800" dirty="0">
                <a:solidFill>
                  <a:srgbClr val="333333"/>
                </a:solidFill>
              </a:rPr>
              <a:t> </a:t>
            </a:r>
            <a:r>
              <a:rPr lang="en-US" sz="2800" dirty="0">
                <a:solidFill>
                  <a:srgbClr val="A71D5D"/>
                </a:solidFill>
              </a:rPr>
              <a:t>delegate</a:t>
            </a:r>
            <a:r>
              <a:rPr lang="en-US" sz="2800" dirty="0">
                <a:solidFill>
                  <a:srgbClr val="333333"/>
                </a:solidFill>
              </a:rPr>
              <a:t> Task </a:t>
            </a:r>
            <a:r>
              <a:rPr lang="en-US" sz="2800" dirty="0" err="1">
                <a:solidFill>
                  <a:srgbClr val="333333"/>
                </a:solidFill>
              </a:rPr>
              <a:t>RequestDelegate</a:t>
            </a:r>
            <a:r>
              <a:rPr lang="en-US" sz="2800" dirty="0">
                <a:solidFill>
                  <a:srgbClr val="333333"/>
                </a:solidFill>
              </a:rPr>
              <a:t>(</a:t>
            </a:r>
            <a:r>
              <a:rPr lang="en-US" sz="2800" dirty="0" err="1">
                <a:solidFill>
                  <a:srgbClr val="333333"/>
                </a:solidFill>
              </a:rPr>
              <a:t>HttpContext</a:t>
            </a:r>
            <a:r>
              <a:rPr lang="en-US" sz="2800" dirty="0">
                <a:solidFill>
                  <a:srgbClr val="333333"/>
                </a:solidFill>
              </a:rPr>
              <a:t> context);</a:t>
            </a:r>
            <a:endParaRPr lang="en-US" sz="2800" dirty="0"/>
          </a:p>
        </p:txBody>
      </p:sp>
    </p:spTree>
    <p:extLst>
      <p:ext uri="{BB962C8B-B14F-4D97-AF65-F5344CB8AC3E}">
        <p14:creationId xmlns:p14="http://schemas.microsoft.com/office/powerpoint/2010/main" val="244548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Middleware</a:t>
            </a:r>
          </a:p>
        </p:txBody>
      </p:sp>
      <p:sp>
        <p:nvSpPr>
          <p:cNvPr id="5" name="Text Placeholder 4"/>
          <p:cNvSpPr>
            <a:spLocks noGrp="1"/>
          </p:cNvSpPr>
          <p:nvPr>
            <p:ph type="body" sz="quarter" idx="10"/>
          </p:nvPr>
        </p:nvSpPr>
        <p:spPr>
          <a:xfrm>
            <a:off x="274638" y="1216152"/>
            <a:ext cx="11887199" cy="1605055"/>
          </a:xfrm>
        </p:spPr>
        <p:txBody>
          <a:bodyPr/>
          <a:lstStyle/>
          <a:p>
            <a:endParaRPr lang="en-US" sz="2800" dirty="0"/>
          </a:p>
          <a:p>
            <a:r>
              <a:rPr lang="en-US" sz="2800" dirty="0" err="1"/>
              <a:t>app.Use</a:t>
            </a:r>
            <a:r>
              <a:rPr lang="en-US" sz="2800" dirty="0"/>
              <a:t>(</a:t>
            </a:r>
            <a:r>
              <a:rPr lang="en-US" sz="2800" dirty="0" err="1"/>
              <a:t>Func</a:t>
            </a:r>
            <a:r>
              <a:rPr lang="en-US" sz="2800" dirty="0"/>
              <a:t>&lt;</a:t>
            </a:r>
            <a:r>
              <a:rPr lang="en-US" sz="2800" dirty="0" err="1"/>
              <a:t>RequestDelegate</a:t>
            </a:r>
            <a:r>
              <a:rPr lang="en-US" sz="2800" dirty="0"/>
              <a:t>, </a:t>
            </a:r>
            <a:r>
              <a:rPr lang="en-US" sz="2800" dirty="0" err="1"/>
              <a:t>RequestDelegate</a:t>
            </a:r>
            <a:r>
              <a:rPr lang="en-US" sz="2800" dirty="0"/>
              <a:t>&gt; middleware);</a:t>
            </a:r>
            <a:endParaRPr lang="en-US" dirty="0"/>
          </a:p>
          <a:p>
            <a:endParaRPr lang="en-US" dirty="0"/>
          </a:p>
        </p:txBody>
      </p:sp>
    </p:spTree>
    <p:extLst>
      <p:ext uri="{BB962C8B-B14F-4D97-AF65-F5344CB8AC3E}">
        <p14:creationId xmlns:p14="http://schemas.microsoft.com/office/powerpoint/2010/main" val="493729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
        <p:nvSpPr>
          <p:cNvPr id="3" name="Text Placeholder 2"/>
          <p:cNvSpPr>
            <a:spLocks noGrp="1"/>
          </p:cNvSpPr>
          <p:nvPr>
            <p:ph type="body" sz="quarter" idx="10"/>
          </p:nvPr>
        </p:nvSpPr>
        <p:spPr>
          <a:xfrm>
            <a:off x="274638" y="1216152"/>
            <a:ext cx="11887199" cy="4945969"/>
          </a:xfrm>
        </p:spPr>
        <p:txBody>
          <a:bodyPr/>
          <a:lstStyle/>
          <a:p>
            <a:endParaRPr lang="en-US" sz="2600" dirty="0"/>
          </a:p>
          <a:p>
            <a:pPr lvl="0">
              <a:buClr>
                <a:srgbClr val="FFFFFF"/>
              </a:buClr>
            </a:pPr>
            <a:r>
              <a:rPr lang="en-US" sz="2600" dirty="0">
                <a:solidFill>
                  <a:srgbClr val="A71D5D"/>
                </a:solidFill>
              </a:rPr>
              <a:t>public</a:t>
            </a:r>
            <a:r>
              <a:rPr lang="en-US" sz="2600" dirty="0"/>
              <a:t> </a:t>
            </a:r>
            <a:r>
              <a:rPr lang="en-US" sz="2600" dirty="0">
                <a:solidFill>
                  <a:srgbClr val="A71D5D"/>
                </a:solidFill>
              </a:rPr>
              <a:t>class</a:t>
            </a:r>
            <a:r>
              <a:rPr lang="en-US" sz="2600" dirty="0"/>
              <a:t> </a:t>
            </a:r>
            <a:r>
              <a:rPr lang="en-US" sz="2600" dirty="0" err="1"/>
              <a:t>MyMiddleware</a:t>
            </a:r>
            <a:endParaRPr lang="en-US" sz="2600" dirty="0"/>
          </a:p>
          <a:p>
            <a:pPr lvl="0">
              <a:buClr>
                <a:srgbClr val="FFFFFF"/>
              </a:buClr>
            </a:pPr>
            <a:r>
              <a:rPr lang="en-US" sz="2600" dirty="0"/>
              <a:t>{</a:t>
            </a:r>
          </a:p>
          <a:p>
            <a:pPr lvl="0">
              <a:buClr>
                <a:srgbClr val="FFFFFF"/>
              </a:buClr>
            </a:pPr>
            <a:r>
              <a:rPr lang="en-US" sz="2600" dirty="0"/>
              <a:t>    </a:t>
            </a:r>
            <a:r>
              <a:rPr lang="en-US" sz="2600" dirty="0">
                <a:solidFill>
                  <a:srgbClr val="A71D5D"/>
                </a:solidFill>
              </a:rPr>
              <a:t>public</a:t>
            </a:r>
            <a:r>
              <a:rPr lang="en-US" sz="2600" dirty="0"/>
              <a:t> </a:t>
            </a:r>
            <a:r>
              <a:rPr lang="en-US" sz="2600" dirty="0" err="1"/>
              <a:t>MyMiddleware</a:t>
            </a:r>
            <a:r>
              <a:rPr lang="en-US" sz="2600" dirty="0"/>
              <a:t>(</a:t>
            </a:r>
            <a:r>
              <a:rPr lang="en-US" sz="2600" dirty="0" err="1"/>
              <a:t>RequestDelegate</a:t>
            </a:r>
            <a:r>
              <a:rPr lang="en-US" sz="2600" dirty="0"/>
              <a:t> next, …) { … }</a:t>
            </a:r>
          </a:p>
          <a:p>
            <a:pPr lvl="0">
              <a:buClr>
                <a:srgbClr val="FFFFFF"/>
              </a:buClr>
            </a:pPr>
            <a:endParaRPr lang="en-US" sz="2600" dirty="0"/>
          </a:p>
          <a:p>
            <a:pPr lvl="0">
              <a:buClr>
                <a:srgbClr val="FFFFFF"/>
              </a:buClr>
            </a:pPr>
            <a:r>
              <a:rPr lang="en-US" sz="2600" dirty="0"/>
              <a:t>    </a:t>
            </a:r>
            <a:r>
              <a:rPr lang="en-US" sz="2600" dirty="0">
                <a:solidFill>
                  <a:srgbClr val="A71D5D"/>
                </a:solidFill>
              </a:rPr>
              <a:t>public</a:t>
            </a:r>
            <a:r>
              <a:rPr lang="en-US" sz="2600" dirty="0"/>
              <a:t> </a:t>
            </a:r>
            <a:r>
              <a:rPr lang="en-US" sz="2600" dirty="0" err="1">
                <a:solidFill>
                  <a:srgbClr val="A71D5D"/>
                </a:solidFill>
              </a:rPr>
              <a:t>async</a:t>
            </a:r>
            <a:r>
              <a:rPr lang="en-US" sz="2600" dirty="0"/>
              <a:t> Task Invoke(</a:t>
            </a:r>
            <a:r>
              <a:rPr lang="en-US" sz="2600" dirty="0" err="1"/>
              <a:t>HttpContext</a:t>
            </a:r>
            <a:r>
              <a:rPr lang="en-US" sz="2600" dirty="0"/>
              <a:t> </a:t>
            </a:r>
            <a:r>
              <a:rPr lang="en-US" sz="2600" dirty="0" err="1"/>
              <a:t>httpContext</a:t>
            </a:r>
            <a:r>
              <a:rPr lang="en-US" sz="2600" dirty="0"/>
              <a:t>, …) { … }</a:t>
            </a:r>
          </a:p>
          <a:p>
            <a:pPr lvl="0">
              <a:buClr>
                <a:srgbClr val="FFFFFF"/>
              </a:buClr>
            </a:pPr>
            <a:r>
              <a:rPr lang="en-US" sz="2600" dirty="0"/>
              <a:t>}</a:t>
            </a:r>
          </a:p>
          <a:p>
            <a:pPr lvl="0">
              <a:buClr>
                <a:srgbClr val="FFFFFF"/>
              </a:buClr>
            </a:pPr>
            <a:endParaRPr lang="en-US" sz="2600" dirty="0"/>
          </a:p>
          <a:p>
            <a:pPr lvl="0">
              <a:buClr>
                <a:srgbClr val="FFFFFF"/>
              </a:buClr>
            </a:pPr>
            <a:endParaRPr lang="en-US" sz="2600" dirty="0"/>
          </a:p>
          <a:p>
            <a:pPr lvl="0">
              <a:buClr>
                <a:srgbClr val="FFFFFF"/>
              </a:buClr>
            </a:pPr>
            <a:r>
              <a:rPr lang="en-US" sz="2600" dirty="0" err="1"/>
              <a:t>app.UseMiddleware</a:t>
            </a:r>
            <a:r>
              <a:rPr lang="en-US" sz="2600" dirty="0"/>
              <a:t>&lt;</a:t>
            </a:r>
            <a:r>
              <a:rPr lang="en-US" sz="2600" dirty="0" err="1"/>
              <a:t>MyMiddleware</a:t>
            </a:r>
            <a:r>
              <a:rPr lang="en-US" sz="2600" dirty="0"/>
              <a:t>&gt;();</a:t>
            </a:r>
          </a:p>
          <a:p>
            <a:endParaRPr lang="en-US" sz="2600" dirty="0"/>
          </a:p>
        </p:txBody>
      </p:sp>
    </p:spTree>
    <p:extLst>
      <p:ext uri="{BB962C8B-B14F-4D97-AF65-F5344CB8AC3E}">
        <p14:creationId xmlns:p14="http://schemas.microsoft.com/office/powerpoint/2010/main" val="8599229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Middleware</a:t>
            </a:r>
          </a:p>
        </p:txBody>
      </p:sp>
      <p:sp>
        <p:nvSpPr>
          <p:cNvPr id="5" name="Rectangle: Rounded Corners 4"/>
          <p:cNvSpPr/>
          <p:nvPr/>
        </p:nvSpPr>
        <p:spPr bwMode="auto">
          <a:xfrm>
            <a:off x="3551237" y="1439862"/>
            <a:ext cx="2286000" cy="5029200"/>
          </a:xfrm>
          <a:prstGeom prst="round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Middleware1</a:t>
            </a:r>
          </a:p>
        </p:txBody>
      </p:sp>
      <p:sp>
        <p:nvSpPr>
          <p:cNvPr id="6" name="Rectangle: Rounded Corners 5"/>
          <p:cNvSpPr/>
          <p:nvPr/>
        </p:nvSpPr>
        <p:spPr bwMode="auto">
          <a:xfrm>
            <a:off x="6218237" y="1439862"/>
            <a:ext cx="2286000" cy="5029200"/>
          </a:xfrm>
          <a:prstGeom prst="round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Middleware2</a:t>
            </a:r>
          </a:p>
        </p:txBody>
      </p:sp>
      <p:sp>
        <p:nvSpPr>
          <p:cNvPr id="7" name="Rectangle: Rounded Corners 6"/>
          <p:cNvSpPr/>
          <p:nvPr/>
        </p:nvSpPr>
        <p:spPr bwMode="auto">
          <a:xfrm>
            <a:off x="8885237" y="1439862"/>
            <a:ext cx="2286000" cy="5029200"/>
          </a:xfrm>
          <a:prstGeom prst="round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Middleware3</a:t>
            </a:r>
          </a:p>
        </p:txBody>
      </p:sp>
      <p:sp>
        <p:nvSpPr>
          <p:cNvPr id="8" name="Rectangle: Folded Corner 7"/>
          <p:cNvSpPr/>
          <p:nvPr/>
        </p:nvSpPr>
        <p:spPr bwMode="auto">
          <a:xfrm>
            <a:off x="731837" y="2220430"/>
            <a:ext cx="1600200" cy="914400"/>
          </a:xfrm>
          <a:prstGeom prst="foldedCorner">
            <a:avLst/>
          </a:prstGeom>
          <a:solidFill>
            <a:schemeClr val="accent5"/>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Request</a:t>
            </a:r>
          </a:p>
        </p:txBody>
      </p:sp>
      <p:sp>
        <p:nvSpPr>
          <p:cNvPr id="9" name="Rectangle: Folded Corner 8"/>
          <p:cNvSpPr/>
          <p:nvPr/>
        </p:nvSpPr>
        <p:spPr bwMode="auto">
          <a:xfrm>
            <a:off x="710141" y="5173662"/>
            <a:ext cx="1600200" cy="914400"/>
          </a:xfrm>
          <a:prstGeom prst="foldedCorner">
            <a:avLst/>
          </a:prstGeom>
          <a:solidFill>
            <a:schemeClr val="accent5"/>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Response</a:t>
            </a:r>
          </a:p>
        </p:txBody>
      </p:sp>
      <p:sp>
        <p:nvSpPr>
          <p:cNvPr id="12" name="TextBox 11"/>
          <p:cNvSpPr txBox="1"/>
          <p:nvPr/>
        </p:nvSpPr>
        <p:spPr>
          <a:xfrm>
            <a:off x="9006133" y="3000998"/>
            <a:ext cx="1183657" cy="5724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rPr>
              <a:t>// logic</a:t>
            </a:r>
          </a:p>
        </p:txBody>
      </p:sp>
      <p:grpSp>
        <p:nvGrpSpPr>
          <p:cNvPr id="21" name="Group 20"/>
          <p:cNvGrpSpPr/>
          <p:nvPr/>
        </p:nvGrpSpPr>
        <p:grpSpPr>
          <a:xfrm>
            <a:off x="3657600" y="2089339"/>
            <a:ext cx="1183657" cy="1026923"/>
            <a:chOff x="3657600" y="2089339"/>
            <a:chExt cx="1183657" cy="1026923"/>
          </a:xfrm>
        </p:grpSpPr>
        <p:sp>
          <p:nvSpPr>
            <p:cNvPr id="10" name="TextBox 9"/>
            <p:cNvSpPr txBox="1"/>
            <p:nvPr/>
          </p:nvSpPr>
          <p:spPr>
            <a:xfrm>
              <a:off x="3657600" y="2089339"/>
              <a:ext cx="1183657" cy="5724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rPr>
                <a:t>// logic</a:t>
              </a:r>
            </a:p>
          </p:txBody>
        </p:sp>
        <p:sp>
          <p:nvSpPr>
            <p:cNvPr id="13" name="TextBox 12"/>
            <p:cNvSpPr txBox="1"/>
            <p:nvPr/>
          </p:nvSpPr>
          <p:spPr>
            <a:xfrm>
              <a:off x="3657600" y="2543798"/>
              <a:ext cx="1063433" cy="5724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rPr>
                <a:t>next();</a:t>
              </a:r>
            </a:p>
          </p:txBody>
        </p:sp>
      </p:grpSp>
      <p:sp>
        <p:nvSpPr>
          <p:cNvPr id="15" name="TextBox 14"/>
          <p:cNvSpPr txBox="1"/>
          <p:nvPr/>
        </p:nvSpPr>
        <p:spPr>
          <a:xfrm>
            <a:off x="9006133" y="3503434"/>
            <a:ext cx="1847109" cy="5724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rPr>
              <a:t>// more logic</a:t>
            </a:r>
          </a:p>
        </p:txBody>
      </p:sp>
      <p:sp>
        <p:nvSpPr>
          <p:cNvPr id="17" name="TextBox 16"/>
          <p:cNvSpPr txBox="1"/>
          <p:nvPr/>
        </p:nvSpPr>
        <p:spPr>
          <a:xfrm>
            <a:off x="6280706" y="4184265"/>
            <a:ext cx="1847109" cy="5724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rPr>
              <a:t>// more logic</a:t>
            </a:r>
          </a:p>
        </p:txBody>
      </p:sp>
      <p:sp>
        <p:nvSpPr>
          <p:cNvPr id="18" name="TextBox 17"/>
          <p:cNvSpPr txBox="1"/>
          <p:nvPr/>
        </p:nvSpPr>
        <p:spPr>
          <a:xfrm>
            <a:off x="3657600" y="4856107"/>
            <a:ext cx="1847109" cy="5724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rPr>
              <a:t>// more logic</a:t>
            </a:r>
          </a:p>
        </p:txBody>
      </p:sp>
      <p:sp>
        <p:nvSpPr>
          <p:cNvPr id="19" name="Arrow: Right 18"/>
          <p:cNvSpPr/>
          <p:nvPr/>
        </p:nvSpPr>
        <p:spPr bwMode="auto">
          <a:xfrm>
            <a:off x="4744049" y="2716523"/>
            <a:ext cx="1474188" cy="227013"/>
          </a:xfrm>
          <a:prstGeom prst="rightArrow">
            <a:avLst/>
          </a:prstGeom>
          <a:solidFill>
            <a:schemeClr val="accent5">
              <a:lumMod val="60000"/>
              <a:lumOff val="40000"/>
            </a:schemeClr>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0" name="Arrow: Right 19"/>
          <p:cNvSpPr/>
          <p:nvPr/>
        </p:nvSpPr>
        <p:spPr bwMode="auto">
          <a:xfrm>
            <a:off x="7390721" y="3173723"/>
            <a:ext cx="1474188" cy="227013"/>
          </a:xfrm>
          <a:prstGeom prst="rightArrow">
            <a:avLst/>
          </a:prstGeom>
          <a:solidFill>
            <a:schemeClr val="accent5">
              <a:lumMod val="60000"/>
              <a:lumOff val="40000"/>
            </a:schemeClr>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23" name="Group 22"/>
          <p:cNvGrpSpPr/>
          <p:nvPr/>
        </p:nvGrpSpPr>
        <p:grpSpPr>
          <a:xfrm>
            <a:off x="6294437" y="2546539"/>
            <a:ext cx="1183657" cy="1026923"/>
            <a:chOff x="3657600" y="2089339"/>
            <a:chExt cx="1183657" cy="1026923"/>
          </a:xfrm>
        </p:grpSpPr>
        <p:sp>
          <p:nvSpPr>
            <p:cNvPr id="24" name="TextBox 23"/>
            <p:cNvSpPr txBox="1"/>
            <p:nvPr/>
          </p:nvSpPr>
          <p:spPr>
            <a:xfrm>
              <a:off x="3657600" y="2089339"/>
              <a:ext cx="1183657" cy="5724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rPr>
                <a:t>// logic</a:t>
              </a:r>
            </a:p>
          </p:txBody>
        </p:sp>
        <p:sp>
          <p:nvSpPr>
            <p:cNvPr id="25" name="TextBox 24"/>
            <p:cNvSpPr txBox="1"/>
            <p:nvPr/>
          </p:nvSpPr>
          <p:spPr>
            <a:xfrm>
              <a:off x="3657600" y="2543798"/>
              <a:ext cx="1063433" cy="5724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rPr>
                <a:t>next();</a:t>
              </a:r>
            </a:p>
          </p:txBody>
        </p:sp>
      </p:grpSp>
      <p:sp>
        <p:nvSpPr>
          <p:cNvPr id="26" name="Arrow: Bent 25"/>
          <p:cNvSpPr/>
          <p:nvPr/>
        </p:nvSpPr>
        <p:spPr bwMode="auto">
          <a:xfrm flipH="1" flipV="1">
            <a:off x="8500998" y="4075898"/>
            <a:ext cx="1456953" cy="553726"/>
          </a:xfrm>
          <a:prstGeom prst="bentArrow">
            <a:avLst/>
          </a:prstGeom>
          <a:solidFill>
            <a:schemeClr val="accent5">
              <a:lumMod val="60000"/>
              <a:lumOff val="40000"/>
            </a:schemeClr>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7" name="Arrow: Bent 26"/>
          <p:cNvSpPr/>
          <p:nvPr/>
        </p:nvSpPr>
        <p:spPr bwMode="auto">
          <a:xfrm flipH="1" flipV="1">
            <a:off x="5867865" y="4752010"/>
            <a:ext cx="1456953" cy="553726"/>
          </a:xfrm>
          <a:prstGeom prst="bentArrow">
            <a:avLst/>
          </a:prstGeom>
          <a:solidFill>
            <a:schemeClr val="accent5">
              <a:lumMod val="60000"/>
              <a:lumOff val="40000"/>
            </a:schemeClr>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8" name="Arrow: Bent 27"/>
          <p:cNvSpPr/>
          <p:nvPr/>
        </p:nvSpPr>
        <p:spPr bwMode="auto">
          <a:xfrm flipH="1" flipV="1">
            <a:off x="2484437" y="5458136"/>
            <a:ext cx="2201332" cy="553726"/>
          </a:xfrm>
          <a:prstGeom prst="bentArrow">
            <a:avLst/>
          </a:prstGeom>
          <a:solidFill>
            <a:schemeClr val="accent5">
              <a:lumMod val="60000"/>
              <a:lumOff val="40000"/>
            </a:schemeClr>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9" name="Arrow: Right 28"/>
          <p:cNvSpPr/>
          <p:nvPr/>
        </p:nvSpPr>
        <p:spPr bwMode="auto">
          <a:xfrm>
            <a:off x="2560637" y="2279648"/>
            <a:ext cx="960120" cy="264149"/>
          </a:xfrm>
          <a:prstGeom prst="rightArrow">
            <a:avLst/>
          </a:prstGeom>
          <a:solidFill>
            <a:schemeClr val="accent5">
              <a:lumMod val="60000"/>
              <a:lumOff val="40000"/>
            </a:schemeClr>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Tree>
    <p:extLst>
      <p:ext uri="{BB962C8B-B14F-4D97-AF65-F5344CB8AC3E}">
        <p14:creationId xmlns:p14="http://schemas.microsoft.com/office/powerpoint/2010/main" val="173805526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Request handling</a:t>
            </a:r>
          </a:p>
        </p:txBody>
      </p:sp>
      <p:sp>
        <p:nvSpPr>
          <p:cNvPr id="5" name="Text Placeholder 4"/>
          <p:cNvSpPr>
            <a:spLocks noGrp="1"/>
          </p:cNvSpPr>
          <p:nvPr>
            <p:ph type="body" sz="quarter" idx="12"/>
          </p:nvPr>
        </p:nvSpPr>
        <p:spPr/>
        <p:txBody>
          <a:bodyPr/>
          <a:lstStyle/>
          <a:p>
            <a:r>
              <a:rPr lang="en-US" dirty="0"/>
              <a:t>Daniel Roth</a:t>
            </a:r>
          </a:p>
        </p:txBody>
      </p:sp>
    </p:spTree>
    <p:extLst>
      <p:ext uri="{BB962C8B-B14F-4D97-AF65-F5344CB8AC3E}">
        <p14:creationId xmlns:p14="http://schemas.microsoft.com/office/powerpoint/2010/main" val="1673625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deep dive into . . .</a:t>
            </a:r>
          </a:p>
        </p:txBody>
      </p:sp>
      <p:sp>
        <p:nvSpPr>
          <p:cNvPr id="3" name="Text Placeholder 2"/>
          <p:cNvSpPr>
            <a:spLocks noGrp="1"/>
          </p:cNvSpPr>
          <p:nvPr>
            <p:ph type="body" sz="quarter" idx="10"/>
          </p:nvPr>
        </p:nvSpPr>
        <p:spPr>
          <a:xfrm>
            <a:off x="274638" y="1212850"/>
            <a:ext cx="11887200" cy="4124206"/>
          </a:xfrm>
        </p:spPr>
        <p:txBody>
          <a:bodyPr/>
          <a:lstStyle/>
          <a:p>
            <a:r>
              <a:rPr lang="en-US" dirty="0"/>
              <a:t>Hosting</a:t>
            </a:r>
          </a:p>
          <a:p>
            <a:r>
              <a:rPr lang="en-US" dirty="0"/>
              <a:t>Request handling</a:t>
            </a:r>
          </a:p>
          <a:p>
            <a:r>
              <a:rPr lang="en-US" dirty="0"/>
              <a:t>Routing</a:t>
            </a:r>
          </a:p>
          <a:p>
            <a:r>
              <a:rPr lang="en-US" dirty="0"/>
              <a:t>MVC extensibility</a:t>
            </a:r>
          </a:p>
          <a:p>
            <a:r>
              <a:rPr lang="en-US" dirty="0"/>
              <a:t>Futures</a:t>
            </a:r>
          </a:p>
          <a:p>
            <a:endParaRPr lang="en-US" dirty="0"/>
          </a:p>
        </p:txBody>
      </p:sp>
    </p:spTree>
    <p:extLst>
      <p:ext uri="{BB962C8B-B14F-4D97-AF65-F5344CB8AC3E}">
        <p14:creationId xmlns:p14="http://schemas.microsoft.com/office/powerpoint/2010/main" val="115465656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Routing</a:t>
            </a:r>
          </a:p>
        </p:txBody>
      </p:sp>
      <p:sp>
        <p:nvSpPr>
          <p:cNvPr id="5" name="Text Placeholder 4"/>
          <p:cNvSpPr>
            <a:spLocks noGrp="1"/>
          </p:cNvSpPr>
          <p:nvPr>
            <p:ph type="body" sz="quarter" idx="10"/>
          </p:nvPr>
        </p:nvSpPr>
        <p:spPr>
          <a:xfrm>
            <a:off x="274638" y="1212850"/>
            <a:ext cx="11887200" cy="5496889"/>
          </a:xfrm>
        </p:spPr>
        <p:txBody>
          <a:bodyPr/>
          <a:lstStyle/>
          <a:p>
            <a:r>
              <a:rPr lang="en-US" sz="3600" dirty="0"/>
              <a:t>Routing middleware calls into </a:t>
            </a:r>
            <a:r>
              <a:rPr lang="en-US" sz="3600" dirty="0" err="1"/>
              <a:t>IRouter</a:t>
            </a:r>
            <a:endParaRPr lang="en-US" sz="3600" dirty="0"/>
          </a:p>
          <a:p>
            <a:r>
              <a:rPr lang="en-US" sz="3600" dirty="0" err="1"/>
              <a:t>IRouter</a:t>
            </a:r>
            <a:r>
              <a:rPr lang="en-US" sz="3600" dirty="0"/>
              <a:t> creates a </a:t>
            </a:r>
            <a:r>
              <a:rPr lang="en-US" sz="3600" dirty="0" err="1"/>
              <a:t>RequestDelegate</a:t>
            </a:r>
            <a:r>
              <a:rPr lang="en-US" sz="3600" dirty="0"/>
              <a:t> for handled requests</a:t>
            </a:r>
          </a:p>
          <a:p>
            <a:r>
              <a:rPr lang="en-US" sz="3600" dirty="0" err="1"/>
              <a:t>RouteCollection</a:t>
            </a:r>
            <a:r>
              <a:rPr lang="en-US" sz="3600" dirty="0"/>
              <a:t> iterates through a list of </a:t>
            </a:r>
            <a:r>
              <a:rPr lang="en-US" sz="3600" dirty="0" err="1"/>
              <a:t>IRouters</a:t>
            </a:r>
            <a:r>
              <a:rPr lang="en-US" sz="3600" dirty="0"/>
              <a:t> and stops when one handles the request</a:t>
            </a:r>
          </a:p>
          <a:p>
            <a:r>
              <a:rPr lang="en-US" sz="3600" dirty="0"/>
              <a:t>Route implements route templates and calls a target </a:t>
            </a:r>
            <a:r>
              <a:rPr lang="en-US" sz="3600" dirty="0" err="1"/>
              <a:t>IRouter</a:t>
            </a:r>
            <a:r>
              <a:rPr lang="en-US" sz="3600" dirty="0"/>
              <a:t> when the request matches</a:t>
            </a:r>
          </a:p>
          <a:p>
            <a:r>
              <a:rPr lang="en-US" sz="3600" dirty="0" err="1"/>
              <a:t>RouteBuilder</a:t>
            </a:r>
            <a:r>
              <a:rPr lang="en-US" sz="3600" dirty="0"/>
              <a:t> creates a </a:t>
            </a:r>
            <a:r>
              <a:rPr lang="en-US" sz="3600" dirty="0" err="1"/>
              <a:t>RouteCollection</a:t>
            </a:r>
            <a:r>
              <a:rPr lang="en-US" sz="3600" dirty="0"/>
              <a:t> using a default </a:t>
            </a:r>
            <a:r>
              <a:rPr lang="en-US" sz="3600" dirty="0" err="1"/>
              <a:t>IRouter</a:t>
            </a:r>
            <a:r>
              <a:rPr lang="en-US" sz="3600" dirty="0"/>
              <a:t> for the target of added routes</a:t>
            </a:r>
          </a:p>
          <a:p>
            <a:pPr lvl="1"/>
            <a:r>
              <a:rPr lang="en-US" sz="1600" dirty="0"/>
              <a:t>MVC sets itself up as the default </a:t>
            </a:r>
            <a:r>
              <a:rPr lang="en-US" sz="1600" dirty="0" err="1"/>
              <a:t>IRouter</a:t>
            </a:r>
            <a:r>
              <a:rPr lang="en-US" sz="1600" dirty="0"/>
              <a:t> on the </a:t>
            </a:r>
            <a:r>
              <a:rPr lang="en-US" sz="1600" dirty="0" err="1"/>
              <a:t>RouteBuilder</a:t>
            </a:r>
            <a:endParaRPr lang="en-US" sz="1600" dirty="0"/>
          </a:p>
          <a:p>
            <a:r>
              <a:rPr lang="en-US" sz="3600" dirty="0"/>
              <a:t>Supports link generation too</a:t>
            </a:r>
          </a:p>
        </p:txBody>
      </p:sp>
    </p:spTree>
    <p:extLst>
      <p:ext uri="{BB962C8B-B14F-4D97-AF65-F5344CB8AC3E}">
        <p14:creationId xmlns:p14="http://schemas.microsoft.com/office/powerpoint/2010/main" val="26529416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Routing</a:t>
            </a:r>
          </a:p>
        </p:txBody>
      </p:sp>
      <p:sp>
        <p:nvSpPr>
          <p:cNvPr id="5" name="Text Placeholder 4"/>
          <p:cNvSpPr>
            <a:spLocks noGrp="1"/>
          </p:cNvSpPr>
          <p:nvPr>
            <p:ph type="body" sz="quarter" idx="12"/>
          </p:nvPr>
        </p:nvSpPr>
        <p:spPr/>
        <p:txBody>
          <a:bodyPr/>
          <a:lstStyle/>
          <a:p>
            <a:r>
              <a:rPr lang="en-US" dirty="0"/>
              <a:t>Daniel Roth</a:t>
            </a:r>
          </a:p>
        </p:txBody>
      </p:sp>
    </p:spTree>
    <p:extLst>
      <p:ext uri="{BB962C8B-B14F-4D97-AF65-F5344CB8AC3E}">
        <p14:creationId xmlns:p14="http://schemas.microsoft.com/office/powerpoint/2010/main" val="57132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Application Parts</a:t>
            </a:r>
          </a:p>
        </p:txBody>
      </p:sp>
      <p:sp>
        <p:nvSpPr>
          <p:cNvPr id="3" name="Text Placeholder 2"/>
          <p:cNvSpPr>
            <a:spLocks noGrp="1"/>
          </p:cNvSpPr>
          <p:nvPr>
            <p:ph type="body" sz="quarter" idx="10"/>
          </p:nvPr>
        </p:nvSpPr>
        <p:spPr/>
        <p:txBody>
          <a:bodyPr/>
          <a:lstStyle/>
          <a:p>
            <a:r>
              <a:rPr lang="en-US" dirty="0" err="1"/>
              <a:t>ApplicationPartManager</a:t>
            </a:r>
            <a:r>
              <a:rPr lang="en-US" dirty="0"/>
              <a:t> is the one-stop shop for discovery logic in MVC</a:t>
            </a:r>
          </a:p>
          <a:p>
            <a:pPr lvl="1"/>
            <a:r>
              <a:rPr lang="en-US" dirty="0"/>
              <a:t>Controllers, View Components, Tag Helpers, Razor compilation references</a:t>
            </a:r>
          </a:p>
          <a:p>
            <a:r>
              <a:rPr lang="en-US" dirty="0"/>
              <a:t>Application parts are resources from which to discover features (ex assemblies)</a:t>
            </a:r>
          </a:p>
          <a:p>
            <a:r>
              <a:rPr lang="en-US" dirty="0"/>
              <a:t>Feature providers populate features from the application parts</a:t>
            </a:r>
          </a:p>
        </p:txBody>
      </p:sp>
    </p:spTree>
    <p:extLst>
      <p:ext uri="{BB962C8B-B14F-4D97-AF65-F5344CB8AC3E}">
        <p14:creationId xmlns:p14="http://schemas.microsoft.com/office/powerpoint/2010/main" val="270816363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Application Model Conventions</a:t>
            </a:r>
          </a:p>
        </p:txBody>
      </p:sp>
      <p:sp>
        <p:nvSpPr>
          <p:cNvPr id="3" name="Text Placeholder 2"/>
          <p:cNvSpPr>
            <a:spLocks noGrp="1"/>
          </p:cNvSpPr>
          <p:nvPr>
            <p:ph type="body" sz="quarter" idx="10"/>
          </p:nvPr>
        </p:nvSpPr>
        <p:spPr>
          <a:xfrm>
            <a:off x="274638" y="1212850"/>
            <a:ext cx="11887200" cy="4419671"/>
          </a:xfrm>
        </p:spPr>
        <p:txBody>
          <a:bodyPr/>
          <a:lstStyle/>
          <a:p>
            <a:r>
              <a:rPr lang="en-US" dirty="0"/>
              <a:t>Application model is a representation of your MVC app that you can read and manipulate</a:t>
            </a:r>
          </a:p>
          <a:p>
            <a:pPr lvl="1"/>
            <a:r>
              <a:rPr lang="en-US" dirty="0"/>
              <a:t>Controller names, action names, action parameters, attribute routes, filters</a:t>
            </a:r>
          </a:p>
          <a:p>
            <a:r>
              <a:rPr lang="en-US" dirty="0"/>
              <a:t>Modify the application model with custom conventions</a:t>
            </a:r>
          </a:p>
          <a:p>
            <a:pPr lvl="1"/>
            <a:r>
              <a:rPr lang="en-US" dirty="0"/>
              <a:t>Ex Web API </a:t>
            </a:r>
            <a:r>
              <a:rPr lang="en-US" dirty="0" err="1"/>
              <a:t>compat</a:t>
            </a:r>
            <a:r>
              <a:rPr lang="en-US" dirty="0"/>
              <a:t> shim</a:t>
            </a:r>
          </a:p>
          <a:p>
            <a:r>
              <a:rPr lang="en-US" dirty="0"/>
              <a:t>Explore your app</a:t>
            </a:r>
          </a:p>
          <a:p>
            <a:pPr lvl="1"/>
            <a:r>
              <a:rPr lang="en-US" dirty="0"/>
              <a:t>Ex. Swagger</a:t>
            </a:r>
          </a:p>
        </p:txBody>
      </p:sp>
    </p:spTree>
    <p:extLst>
      <p:ext uri="{BB962C8B-B14F-4D97-AF65-F5344CB8AC3E}">
        <p14:creationId xmlns:p14="http://schemas.microsoft.com/office/powerpoint/2010/main" val="23381486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 parts &amp; conventions</a:t>
            </a:r>
          </a:p>
        </p:txBody>
      </p:sp>
      <p:sp>
        <p:nvSpPr>
          <p:cNvPr id="5" name="Text Placeholder 4"/>
          <p:cNvSpPr>
            <a:spLocks noGrp="1"/>
          </p:cNvSpPr>
          <p:nvPr>
            <p:ph type="body" sz="quarter" idx="12"/>
          </p:nvPr>
        </p:nvSpPr>
        <p:spPr/>
        <p:txBody>
          <a:bodyPr/>
          <a:lstStyle/>
          <a:p>
            <a:r>
              <a:rPr lang="en-US" dirty="0"/>
              <a:t>Daniel Roth</a:t>
            </a:r>
          </a:p>
        </p:txBody>
      </p:sp>
    </p:spTree>
    <p:extLst>
      <p:ext uri="{BB962C8B-B14F-4D97-AF65-F5344CB8AC3E}">
        <p14:creationId xmlns:p14="http://schemas.microsoft.com/office/powerpoint/2010/main" val="61401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 (subject to change!)</a:t>
            </a:r>
          </a:p>
        </p:txBody>
      </p:sp>
      <p:sp>
        <p:nvSpPr>
          <p:cNvPr id="3" name="Text Placeholder 2"/>
          <p:cNvSpPr>
            <a:spLocks noGrp="1"/>
          </p:cNvSpPr>
          <p:nvPr>
            <p:ph type="body" sz="quarter" idx="10"/>
          </p:nvPr>
        </p:nvSpPr>
        <p:spPr>
          <a:xfrm>
            <a:off x="274639" y="1212849"/>
            <a:ext cx="5486399" cy="4475071"/>
          </a:xfrm>
        </p:spPr>
        <p:txBody>
          <a:bodyPr/>
          <a:lstStyle/>
          <a:p>
            <a:r>
              <a:rPr lang="en-US" b="1" dirty="0"/>
              <a:t>1.1</a:t>
            </a:r>
            <a:r>
              <a:rPr lang="en-US" dirty="0"/>
              <a:t> - Q4 2016 / Q1 2017</a:t>
            </a:r>
          </a:p>
          <a:p>
            <a:pPr lvl="1"/>
            <a:r>
              <a:rPr lang="en-US" dirty="0"/>
              <a:t>URL rewriting</a:t>
            </a:r>
          </a:p>
          <a:p>
            <a:pPr lvl="1"/>
            <a:r>
              <a:rPr lang="en-US" dirty="0"/>
              <a:t>Response caching</a:t>
            </a:r>
          </a:p>
          <a:p>
            <a:pPr lvl="1"/>
            <a:r>
              <a:rPr lang="en-US" dirty="0" err="1"/>
              <a:t>WebListener</a:t>
            </a:r>
            <a:r>
              <a:rPr lang="en-US" dirty="0"/>
              <a:t> server (Windows only)</a:t>
            </a:r>
          </a:p>
          <a:p>
            <a:pPr lvl="1"/>
            <a:r>
              <a:rPr lang="en-US" dirty="0"/>
              <a:t>Middleware as MVC filters</a:t>
            </a:r>
          </a:p>
          <a:p>
            <a:pPr lvl="1"/>
            <a:r>
              <a:rPr lang="en-US" dirty="0"/>
              <a:t>Precompiled views</a:t>
            </a:r>
          </a:p>
          <a:p>
            <a:pPr lvl="1"/>
            <a:r>
              <a:rPr lang="en-US" dirty="0"/>
              <a:t>View Components as Tag Helpers</a:t>
            </a:r>
          </a:p>
          <a:p>
            <a:pPr lvl="1"/>
            <a:r>
              <a:rPr lang="en-US" dirty="0"/>
              <a:t>Improved Azure integration</a:t>
            </a:r>
          </a:p>
          <a:p>
            <a:pPr lvl="1"/>
            <a:endParaRPr lang="en-US" dirty="0"/>
          </a:p>
          <a:p>
            <a:endParaRPr lang="en-US" dirty="0"/>
          </a:p>
        </p:txBody>
      </p:sp>
      <p:sp>
        <p:nvSpPr>
          <p:cNvPr id="5" name="Text Placeholder 4"/>
          <p:cNvSpPr>
            <a:spLocks noGrp="1"/>
          </p:cNvSpPr>
          <p:nvPr>
            <p:ph type="body" sz="quarter" idx="11"/>
          </p:nvPr>
        </p:nvSpPr>
        <p:spPr>
          <a:xfrm>
            <a:off x="6675439" y="1212849"/>
            <a:ext cx="5486399" cy="2585323"/>
          </a:xfrm>
        </p:spPr>
        <p:txBody>
          <a:bodyPr/>
          <a:lstStyle/>
          <a:p>
            <a:r>
              <a:rPr lang="en-US" b="1" dirty="0"/>
              <a:t>1.2</a:t>
            </a:r>
            <a:r>
              <a:rPr lang="en-US" dirty="0"/>
              <a:t> - Q1 2017 / Q2 2017</a:t>
            </a:r>
          </a:p>
          <a:p>
            <a:pPr lvl="1"/>
            <a:r>
              <a:rPr lang="en-US" dirty="0" err="1"/>
              <a:t>WebSockets</a:t>
            </a:r>
            <a:endParaRPr lang="en-US" dirty="0"/>
          </a:p>
          <a:p>
            <a:pPr lvl="1"/>
            <a:r>
              <a:rPr lang="en-US" dirty="0" err="1"/>
              <a:t>SignalR</a:t>
            </a:r>
            <a:endParaRPr lang="en-US" dirty="0"/>
          </a:p>
          <a:p>
            <a:pPr lvl="1"/>
            <a:r>
              <a:rPr lang="en-US" dirty="0"/>
              <a:t>Web API security</a:t>
            </a:r>
          </a:p>
          <a:p>
            <a:pPr lvl="1"/>
            <a:r>
              <a:rPr lang="en-US" dirty="0"/>
              <a:t>“Razor </a:t>
            </a:r>
            <a:r>
              <a:rPr lang="en-US"/>
              <a:t>Pages” (</a:t>
            </a:r>
            <a:r>
              <a:rPr lang="en-US" dirty="0"/>
              <a:t>v</a:t>
            </a:r>
            <a:r>
              <a:rPr lang="en-US"/>
              <a:t>iews </a:t>
            </a:r>
            <a:r>
              <a:rPr lang="en-US" dirty="0"/>
              <a:t>without MVC controllers)</a:t>
            </a:r>
          </a:p>
        </p:txBody>
      </p:sp>
    </p:spTree>
    <p:extLst>
      <p:ext uri="{BB962C8B-B14F-4D97-AF65-F5344CB8AC3E}">
        <p14:creationId xmlns:p14="http://schemas.microsoft.com/office/powerpoint/2010/main" val="372352550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Futures</a:t>
            </a:r>
          </a:p>
        </p:txBody>
      </p:sp>
      <p:sp>
        <p:nvSpPr>
          <p:cNvPr id="3" name="Text Placeholder 2"/>
          <p:cNvSpPr>
            <a:spLocks noGrp="1"/>
          </p:cNvSpPr>
          <p:nvPr>
            <p:ph type="body" sz="quarter" idx="12"/>
          </p:nvPr>
        </p:nvSpPr>
        <p:spPr/>
        <p:txBody>
          <a:bodyPr/>
          <a:lstStyle/>
          <a:p>
            <a:r>
              <a:rPr lang="en-US" dirty="0"/>
              <a:t>Daniel Roth</a:t>
            </a:r>
          </a:p>
        </p:txBody>
      </p:sp>
    </p:spTree>
    <p:extLst>
      <p:ext uri="{BB962C8B-B14F-4D97-AF65-F5344CB8AC3E}">
        <p14:creationId xmlns:p14="http://schemas.microsoft.com/office/powerpoint/2010/main" val="1711124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us!</a:t>
            </a:r>
          </a:p>
        </p:txBody>
      </p:sp>
      <p:sp>
        <p:nvSpPr>
          <p:cNvPr id="5" name="Text Placeholder 4"/>
          <p:cNvSpPr>
            <a:spLocks noGrp="1"/>
          </p:cNvSpPr>
          <p:nvPr>
            <p:ph type="body" sz="quarter" idx="10"/>
          </p:nvPr>
        </p:nvSpPr>
        <p:spPr/>
        <p:txBody>
          <a:bodyPr/>
          <a:lstStyle/>
          <a:p>
            <a:r>
              <a:rPr lang="en-US" dirty="0"/>
              <a:t>Code: </a:t>
            </a:r>
            <a:r>
              <a:rPr lang="en-US" dirty="0">
                <a:hlinkClick r:id="rId2"/>
              </a:rPr>
              <a:t>https://github.com/aspnet/home</a:t>
            </a:r>
          </a:p>
          <a:p>
            <a:r>
              <a:rPr lang="en-US" dirty="0"/>
              <a:t>Docs: </a:t>
            </a:r>
            <a:r>
              <a:rPr lang="en-US" dirty="0">
                <a:hlinkClick r:id="rId3"/>
              </a:rPr>
              <a:t>http://docs.asp.net</a:t>
            </a:r>
            <a:endParaRPr lang="en-US" dirty="0"/>
          </a:p>
          <a:p>
            <a:r>
              <a:rPr lang="en-US" dirty="0"/>
              <a:t>Live: </a:t>
            </a:r>
            <a:r>
              <a:rPr lang="en-US" dirty="0">
                <a:hlinkClick r:id="rId4"/>
              </a:rPr>
              <a:t>http://live.asp.net</a:t>
            </a:r>
            <a:endParaRPr lang="en-US" dirty="0"/>
          </a:p>
        </p:txBody>
      </p:sp>
    </p:spTree>
    <p:extLst>
      <p:ext uri="{BB962C8B-B14F-4D97-AF65-F5344CB8AC3E}">
        <p14:creationId xmlns:p14="http://schemas.microsoft.com/office/powerpoint/2010/main" val="107978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ext Placeholder 5"/>
          <p:cNvSpPr txBox="1">
            <a:spLocks/>
          </p:cNvSpPr>
          <p:nvPr/>
        </p:nvSpPr>
        <p:spPr>
          <a:xfrm>
            <a:off x="5380037" y="4640262"/>
            <a:ext cx="6858000" cy="2179058"/>
          </a:xfrm>
          <a:prstGeom prst="rect">
            <a:avLst/>
          </a:prstGeom>
        </p:spPr>
        <p:txBody>
          <a:bodyPr vert="horz" wrap="square" lIns="146304" tIns="91440" rIns="146304" bIns="91440" rtlCol="0">
            <a:spAutoFit/>
          </a:bodyPr>
          <a:lstStyle>
            <a:lvl1pPr marL="0"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0354">
                      <a:schemeClr val="tx2"/>
                    </a:gs>
                    <a:gs pos="40000">
                      <a:schemeClr val="tx2"/>
                    </a:gs>
                  </a:gsLst>
                  <a:lin ang="5400000" scaled="0"/>
                </a:gradFill>
                <a:latin typeface="+mj-lt"/>
                <a:ea typeface="+mn-ea"/>
                <a:cs typeface="+mn-cs"/>
              </a:defRPr>
            </a:lvl1pPr>
            <a:lvl2pPr marL="0" marR="0" indent="0" algn="l" defTabSz="932667" rtl="0" eaLnBrk="1" fontAlgn="auto" latinLnBrk="0" hangingPunct="1">
              <a:lnSpc>
                <a:spcPct val="90000"/>
              </a:lnSpc>
              <a:spcBef>
                <a:spcPct val="20000"/>
              </a:spcBef>
              <a:spcAft>
                <a:spcPts val="0"/>
              </a:spcAft>
              <a:buClr>
                <a:schemeClr val="tx1"/>
              </a:buClr>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82"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163"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745"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742">
              <a:spcBef>
                <a:spcPct val="0"/>
              </a:spcBef>
            </a:pPr>
            <a:r>
              <a:rPr lang="en-US" sz="2400" dirty="0">
                <a:gradFill>
                  <a:gsLst>
                    <a:gs pos="24779">
                      <a:srgbClr val="292929"/>
                    </a:gs>
                    <a:gs pos="52000">
                      <a:srgbClr val="292929"/>
                    </a:gs>
                  </a:gsLst>
                  <a:lin ang="5400000" scaled="1"/>
                </a:gradFill>
                <a:latin typeface="+mn-lt"/>
              </a:rPr>
              <a:t>From your PC or Tablet visit MyIgnite at </a:t>
            </a:r>
            <a:r>
              <a:rPr lang="en-US" sz="2400" dirty="0">
                <a:gradFill>
                  <a:gsLst>
                    <a:gs pos="24779">
                      <a:srgbClr val="292929"/>
                    </a:gs>
                    <a:gs pos="52000">
                      <a:srgbClr val="292929"/>
                    </a:gs>
                  </a:gsLst>
                  <a:lin ang="5400000" scaled="1"/>
                </a:gradFill>
                <a:latin typeface="+mn-lt"/>
                <a:hlinkClick r:id="rId3"/>
              </a:rPr>
              <a:t>http://myignite.microsoft.com</a:t>
            </a:r>
            <a:endParaRPr lang="en-US" sz="2400" dirty="0">
              <a:gradFill>
                <a:gsLst>
                  <a:gs pos="24779">
                    <a:srgbClr val="292929"/>
                  </a:gs>
                  <a:gs pos="52000">
                    <a:srgbClr val="292929"/>
                  </a:gs>
                </a:gsLst>
                <a:lin ang="5400000" scaled="1"/>
              </a:gradFill>
              <a:latin typeface="+mn-lt"/>
            </a:endParaRPr>
          </a:p>
          <a:p>
            <a:pPr defTabSz="932742">
              <a:spcBef>
                <a:spcPct val="0"/>
              </a:spcBef>
            </a:pPr>
            <a:endParaRPr lang="en-US" sz="2400" dirty="0">
              <a:gradFill>
                <a:gsLst>
                  <a:gs pos="24779">
                    <a:srgbClr val="292929"/>
                  </a:gs>
                  <a:gs pos="52000">
                    <a:srgbClr val="292929"/>
                  </a:gs>
                </a:gsLst>
                <a:lin ang="5400000" scaled="1"/>
              </a:gradFill>
              <a:latin typeface="+mn-lt"/>
            </a:endParaRPr>
          </a:p>
          <a:p>
            <a:pPr defTabSz="932742">
              <a:spcBef>
                <a:spcPct val="0"/>
              </a:spcBef>
            </a:pPr>
            <a:r>
              <a:rPr lang="en-US" sz="2400" dirty="0">
                <a:gradFill>
                  <a:gsLst>
                    <a:gs pos="24779">
                      <a:srgbClr val="292929"/>
                    </a:gs>
                    <a:gs pos="52000">
                      <a:srgbClr val="292929"/>
                    </a:gs>
                  </a:gsLst>
                  <a:lin ang="5400000" scaled="1"/>
                </a:gradFill>
                <a:latin typeface="+mn-lt"/>
              </a:rPr>
              <a:t>From your phone download and use the Ignite Mobile App by scanning  the QR code above or visiting </a:t>
            </a:r>
            <a:r>
              <a:rPr lang="en-US" sz="2400" dirty="0">
                <a:gradFill>
                  <a:gsLst>
                    <a:gs pos="24779">
                      <a:srgbClr val="292929"/>
                    </a:gs>
                    <a:gs pos="52000">
                      <a:srgbClr val="292929"/>
                    </a:gs>
                  </a:gsLst>
                  <a:lin ang="5400000" scaled="1"/>
                </a:gradFill>
                <a:latin typeface="+mn-lt"/>
                <a:hlinkClick r:id="rId4"/>
              </a:rPr>
              <a:t>https://aka.ms/ignite.mobileapp</a:t>
            </a:r>
            <a:r>
              <a:rPr lang="en-US" sz="2400" dirty="0">
                <a:gradFill>
                  <a:gsLst>
                    <a:gs pos="24779">
                      <a:srgbClr val="292929"/>
                    </a:gs>
                    <a:gs pos="52000">
                      <a:srgbClr val="292929"/>
                    </a:gs>
                  </a:gsLst>
                  <a:lin ang="5400000" scaled="1"/>
                </a:gradFill>
                <a:latin typeface="+mn-lt"/>
              </a:rPr>
              <a:t> </a:t>
            </a:r>
          </a:p>
        </p:txBody>
      </p:sp>
      <p:sp>
        <p:nvSpPr>
          <p:cNvPr id="11" name="Title 1"/>
          <p:cNvSpPr txBox="1">
            <a:spLocks/>
          </p:cNvSpPr>
          <p:nvPr/>
        </p:nvSpPr>
        <p:spPr>
          <a:xfrm>
            <a:off x="5380037" y="295274"/>
            <a:ext cx="6784166" cy="915989"/>
          </a:xfrm>
          <a:prstGeom prst="rect">
            <a:avLst/>
          </a:prstGeom>
        </p:spPr>
        <p:txBody>
          <a:bodyPr lIns="182880" tIns="146304" rIns="182880" bIns="146304"/>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nSpc>
                <a:spcPct val="80000"/>
              </a:lnSpc>
            </a:pPr>
            <a:r>
              <a:rPr sz="4000" dirty="0">
                <a:gradFill>
                  <a:gsLst>
                    <a:gs pos="24779">
                      <a:srgbClr val="292929"/>
                    </a:gs>
                    <a:gs pos="52000">
                      <a:srgbClr val="292929"/>
                    </a:gs>
                  </a:gsLst>
                  <a:lin ang="5400000" scaled="1"/>
                </a:gradFill>
              </a:rPr>
              <a:t>Please evaluate this session</a:t>
            </a:r>
          </a:p>
          <a:p>
            <a:pPr>
              <a:lnSpc>
                <a:spcPct val="80000"/>
              </a:lnSpc>
            </a:pPr>
            <a:r>
              <a:rPr lang="en-US" sz="3200" dirty="0">
                <a:gradFill>
                  <a:gsLst>
                    <a:gs pos="24779">
                      <a:srgbClr val="292929"/>
                    </a:gs>
                    <a:gs pos="52000">
                      <a:srgbClr val="292929"/>
                    </a:gs>
                  </a:gsLst>
                  <a:lin ang="5400000" scaled="1"/>
                </a:gradFill>
              </a:rPr>
              <a:t>Your feedback is important to us!</a:t>
            </a:r>
            <a:endParaRPr sz="3600" dirty="0">
              <a:gradFill>
                <a:gsLst>
                  <a:gs pos="24779">
                    <a:srgbClr val="292929"/>
                  </a:gs>
                  <a:gs pos="52000">
                    <a:srgbClr val="292929"/>
                  </a:gs>
                </a:gsLst>
                <a:lin ang="5400000" scaled="1"/>
              </a:gradFill>
            </a:endParaRPr>
          </a:p>
        </p:txBody>
      </p:sp>
      <p:pic>
        <p:nvPicPr>
          <p:cNvPr id="14" name="Picture 13"/>
          <p:cNvPicPr>
            <a:picLocks noChangeAspect="1"/>
          </p:cNvPicPr>
          <p:nvPr/>
        </p:nvPicPr>
        <p:blipFill rotWithShape="1">
          <a:blip r:embed="rId5"/>
          <a:srcRect l="17119" r="5881"/>
          <a:stretch/>
        </p:blipFill>
        <p:spPr>
          <a:xfrm>
            <a:off x="0" y="-1"/>
            <a:ext cx="4925696" cy="6995160"/>
          </a:xfrm>
          <a:prstGeom prst="rect">
            <a:avLst/>
          </a:prstGeom>
        </p:spPr>
      </p:pic>
      <p:pic>
        <p:nvPicPr>
          <p:cNvPr id="2" name="Picture 1"/>
          <p:cNvPicPr>
            <a:picLocks noChangeAspect="1"/>
          </p:cNvPicPr>
          <p:nvPr/>
        </p:nvPicPr>
        <p:blipFill>
          <a:blip r:embed="rId6"/>
          <a:stretch>
            <a:fillRect/>
          </a:stretch>
        </p:blipFill>
        <p:spPr>
          <a:xfrm>
            <a:off x="7118985" y="1478816"/>
            <a:ext cx="3124200" cy="3124200"/>
          </a:xfrm>
          <a:prstGeom prst="rect">
            <a:avLst/>
          </a:prstGeom>
        </p:spPr>
      </p:pic>
    </p:spTree>
    <p:extLst>
      <p:ext uri="{BB962C8B-B14F-4D97-AF65-F5344CB8AC3E}">
        <p14:creationId xmlns:p14="http://schemas.microsoft.com/office/powerpoint/2010/main" val="298678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866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Started with ASP.NET Core 1.0</a:t>
            </a:r>
          </a:p>
        </p:txBody>
      </p:sp>
      <p:sp>
        <p:nvSpPr>
          <p:cNvPr id="3" name="Text Placeholder 2"/>
          <p:cNvSpPr>
            <a:spLocks noGrp="1"/>
          </p:cNvSpPr>
          <p:nvPr>
            <p:ph type="body" sz="quarter" idx="10"/>
          </p:nvPr>
        </p:nvSpPr>
        <p:spPr>
          <a:xfrm>
            <a:off x="274638" y="1212850"/>
            <a:ext cx="11887200" cy="2092881"/>
          </a:xfrm>
        </p:spPr>
        <p:txBody>
          <a:bodyPr/>
          <a:lstStyle/>
          <a:p>
            <a:r>
              <a:rPr lang="en-US" dirty="0"/>
              <a:t>Go to </a:t>
            </a:r>
            <a:r>
              <a:rPr lang="en-US" dirty="0">
                <a:hlinkClick r:id="rId2"/>
              </a:rPr>
              <a:t>http://dot.net</a:t>
            </a:r>
            <a:r>
              <a:rPr lang="en-US" dirty="0"/>
              <a:t> </a:t>
            </a:r>
          </a:p>
          <a:p>
            <a:r>
              <a:rPr lang="en-US" dirty="0"/>
              <a:t>Docs: </a:t>
            </a:r>
            <a:r>
              <a:rPr lang="en-US" dirty="0">
                <a:hlinkClick r:id="rId3"/>
              </a:rPr>
              <a:t>https://docs.asp.net</a:t>
            </a:r>
            <a:endParaRPr lang="en-US" dirty="0"/>
          </a:p>
          <a:p>
            <a:r>
              <a:rPr lang="en-US" dirty="0"/>
              <a:t>Samples and code: </a:t>
            </a:r>
            <a:r>
              <a:rPr lang="en-US" dirty="0">
                <a:hlinkClick r:id="rId4"/>
              </a:rPr>
              <a:t>https://github.com/aspnet</a:t>
            </a:r>
            <a:r>
              <a:rPr lang="en-US" dirty="0"/>
              <a:t>  </a:t>
            </a:r>
          </a:p>
        </p:txBody>
      </p:sp>
    </p:spTree>
    <p:extLst>
      <p:ext uri="{BB962C8B-B14F-4D97-AF65-F5344CB8AC3E}">
        <p14:creationId xmlns:p14="http://schemas.microsoft.com/office/powerpoint/2010/main" val="24257202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hosting</a:t>
            </a:r>
          </a:p>
        </p:txBody>
      </p:sp>
      <p:sp>
        <p:nvSpPr>
          <p:cNvPr id="3" name="Text Placeholder 2"/>
          <p:cNvSpPr>
            <a:spLocks noGrp="1"/>
          </p:cNvSpPr>
          <p:nvPr>
            <p:ph type="body" sz="quarter" idx="10"/>
          </p:nvPr>
        </p:nvSpPr>
        <p:spPr>
          <a:xfrm>
            <a:off x="274638" y="1212850"/>
            <a:ext cx="11887200" cy="2092881"/>
          </a:xfrm>
        </p:spPr>
        <p:txBody>
          <a:bodyPr/>
          <a:lstStyle/>
          <a:p>
            <a:r>
              <a:rPr lang="en-US" dirty="0"/>
              <a:t>ASP.NET Core is just a bunch of libraries</a:t>
            </a:r>
          </a:p>
          <a:p>
            <a:r>
              <a:rPr lang="en-US" dirty="0"/>
              <a:t>Host in your own process (ex. a console app)</a:t>
            </a:r>
          </a:p>
          <a:p>
            <a:endParaRPr lang="en-US" dirty="0"/>
          </a:p>
        </p:txBody>
      </p:sp>
    </p:spTree>
    <p:extLst>
      <p:ext uri="{BB962C8B-B14F-4D97-AF65-F5344CB8AC3E}">
        <p14:creationId xmlns:p14="http://schemas.microsoft.com/office/powerpoint/2010/main" val="24782075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ASP.NET Core hosting</a:t>
            </a:r>
          </a:p>
        </p:txBody>
      </p:sp>
      <p:sp>
        <p:nvSpPr>
          <p:cNvPr id="3" name="Text Placeholder 2"/>
          <p:cNvSpPr>
            <a:spLocks noGrp="1"/>
          </p:cNvSpPr>
          <p:nvPr>
            <p:ph type="body" sz="quarter" idx="10"/>
          </p:nvPr>
        </p:nvSpPr>
        <p:spPr>
          <a:xfrm>
            <a:off x="274638" y="1212850"/>
            <a:ext cx="11887200" cy="3853363"/>
          </a:xfrm>
        </p:spPr>
        <p:txBody>
          <a:bodyPr/>
          <a:lstStyle/>
          <a:p>
            <a:r>
              <a:rPr lang="en-US" dirty="0"/>
              <a:t>Build the host</a:t>
            </a:r>
          </a:p>
          <a:p>
            <a:pPr lvl="1"/>
            <a:r>
              <a:rPr lang="en-US" dirty="0"/>
              <a:t>Setup host services</a:t>
            </a:r>
          </a:p>
          <a:p>
            <a:pPr lvl="1"/>
            <a:r>
              <a:rPr lang="en-US" dirty="0"/>
              <a:t>Configure a server</a:t>
            </a:r>
          </a:p>
          <a:p>
            <a:pPr lvl="1"/>
            <a:r>
              <a:rPr lang="en-US" dirty="0"/>
              <a:t>Identify startup logic</a:t>
            </a:r>
          </a:p>
          <a:p>
            <a:pPr lvl="1"/>
            <a:r>
              <a:rPr lang="en-US" dirty="0"/>
              <a:t>Build the app </a:t>
            </a:r>
            <a:r>
              <a:rPr lang="en-US" dirty="0" err="1"/>
              <a:t>RequestDelegate</a:t>
            </a:r>
            <a:endParaRPr lang="en-US" dirty="0"/>
          </a:p>
          <a:p>
            <a:r>
              <a:rPr lang="en-US" dirty="0"/>
              <a:t>Run the host</a:t>
            </a:r>
          </a:p>
          <a:p>
            <a:pPr lvl="1"/>
            <a:r>
              <a:rPr lang="en-US" dirty="0"/>
              <a:t>Start the server for the hosted app</a:t>
            </a:r>
          </a:p>
          <a:p>
            <a:pPr lvl="1"/>
            <a:r>
              <a:rPr lang="en-US" dirty="0"/>
              <a:t>Handle requests using the app </a:t>
            </a:r>
            <a:r>
              <a:rPr lang="en-US" dirty="0" err="1"/>
              <a:t>RequestDelegate</a:t>
            </a:r>
            <a:endParaRPr lang="en-US" dirty="0"/>
          </a:p>
        </p:txBody>
      </p:sp>
    </p:spTree>
    <p:extLst>
      <p:ext uri="{BB962C8B-B14F-4D97-AF65-F5344CB8AC3E}">
        <p14:creationId xmlns:p14="http://schemas.microsoft.com/office/powerpoint/2010/main" val="29538364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Configuring hosting properties</a:t>
            </a:r>
          </a:p>
        </p:txBody>
      </p:sp>
      <p:sp>
        <p:nvSpPr>
          <p:cNvPr id="5" name="Text Placeholder 4"/>
          <p:cNvSpPr>
            <a:spLocks noGrp="1"/>
          </p:cNvSpPr>
          <p:nvPr>
            <p:ph type="body" sz="quarter" idx="10"/>
          </p:nvPr>
        </p:nvSpPr>
        <p:spPr>
          <a:xfrm>
            <a:off x="274638" y="1212850"/>
            <a:ext cx="11887200" cy="5478423"/>
          </a:xfrm>
        </p:spPr>
        <p:txBody>
          <a:bodyPr/>
          <a:lstStyle/>
          <a:p>
            <a:r>
              <a:rPr lang="en-US" dirty="0"/>
              <a:t>Server</a:t>
            </a:r>
          </a:p>
          <a:p>
            <a:r>
              <a:rPr lang="en-US" dirty="0"/>
              <a:t>Server URLs</a:t>
            </a:r>
          </a:p>
          <a:p>
            <a:r>
              <a:rPr lang="en-US" dirty="0"/>
              <a:t>Startup</a:t>
            </a:r>
          </a:p>
          <a:p>
            <a:r>
              <a:rPr lang="en-US" dirty="0"/>
              <a:t>Content root</a:t>
            </a:r>
          </a:p>
          <a:p>
            <a:r>
              <a:rPr lang="en-US" dirty="0"/>
              <a:t>Web root</a:t>
            </a:r>
          </a:p>
          <a:p>
            <a:r>
              <a:rPr lang="en-US" dirty="0"/>
              <a:t>Environment</a:t>
            </a:r>
          </a:p>
          <a:p>
            <a:r>
              <a:rPr lang="en-US" dirty="0"/>
              <a:t>Application name</a:t>
            </a:r>
          </a:p>
          <a:p>
            <a:endParaRPr lang="en-US" dirty="0"/>
          </a:p>
        </p:txBody>
      </p:sp>
    </p:spTree>
    <p:extLst>
      <p:ext uri="{BB962C8B-B14F-4D97-AF65-F5344CB8AC3E}">
        <p14:creationId xmlns:p14="http://schemas.microsoft.com/office/powerpoint/2010/main" val="26528347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Hosting</a:t>
            </a:r>
          </a:p>
        </p:txBody>
      </p:sp>
      <p:sp>
        <p:nvSpPr>
          <p:cNvPr id="5" name="Text Placeholder 4"/>
          <p:cNvSpPr>
            <a:spLocks noGrp="1"/>
          </p:cNvSpPr>
          <p:nvPr>
            <p:ph type="body" sz="quarter" idx="12"/>
          </p:nvPr>
        </p:nvSpPr>
        <p:spPr/>
        <p:txBody>
          <a:bodyPr/>
          <a:lstStyle/>
          <a:p>
            <a:r>
              <a:rPr lang="en-US" dirty="0"/>
              <a:t>Daniel Roth</a:t>
            </a:r>
          </a:p>
        </p:txBody>
      </p:sp>
    </p:spTree>
    <p:extLst>
      <p:ext uri="{BB962C8B-B14F-4D97-AF65-F5344CB8AC3E}">
        <p14:creationId xmlns:p14="http://schemas.microsoft.com/office/powerpoint/2010/main" val="349546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Hosting in production</a:t>
            </a:r>
          </a:p>
        </p:txBody>
      </p:sp>
      <p:sp>
        <p:nvSpPr>
          <p:cNvPr id="5" name="Text Placeholder 4"/>
          <p:cNvSpPr>
            <a:spLocks noGrp="1"/>
          </p:cNvSpPr>
          <p:nvPr>
            <p:ph type="body" sz="quarter" idx="10"/>
          </p:nvPr>
        </p:nvSpPr>
        <p:spPr>
          <a:xfrm>
            <a:off x="274638" y="1212850"/>
            <a:ext cx="11887200" cy="2905411"/>
          </a:xfrm>
        </p:spPr>
        <p:txBody>
          <a:bodyPr/>
          <a:lstStyle/>
          <a:p>
            <a:r>
              <a:rPr lang="en-US" dirty="0"/>
              <a:t>Kestrel is not yet hardened for internet facing traffic</a:t>
            </a:r>
          </a:p>
          <a:p>
            <a:r>
              <a:rPr lang="en-US" dirty="0"/>
              <a:t>Run Kestrel behind a mature reverse proxy</a:t>
            </a:r>
          </a:p>
          <a:p>
            <a:pPr lvl="1"/>
            <a:r>
              <a:rPr lang="en-US" dirty="0"/>
              <a:t>Ex IIS, Nginx, Apache, </a:t>
            </a:r>
            <a:r>
              <a:rPr lang="en-US"/>
              <a:t>etc.</a:t>
            </a:r>
            <a:endParaRPr lang="en-US" dirty="0"/>
          </a:p>
          <a:p>
            <a:pPr lvl="1"/>
            <a:endParaRPr lang="en-US" dirty="0"/>
          </a:p>
          <a:p>
            <a:endParaRPr lang="en-US" dirty="0"/>
          </a:p>
        </p:txBody>
      </p:sp>
      <p:sp>
        <p:nvSpPr>
          <p:cNvPr id="24" name="Cloud 23"/>
          <p:cNvSpPr/>
          <p:nvPr/>
        </p:nvSpPr>
        <p:spPr bwMode="auto">
          <a:xfrm>
            <a:off x="1417637" y="3961319"/>
            <a:ext cx="2667000" cy="1676400"/>
          </a:xfrm>
          <a:prstGeom prst="cloud">
            <a:avLst/>
          </a:prstGeom>
          <a:solidFill>
            <a:schemeClr val="bg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Internet</a:t>
            </a:r>
          </a:p>
        </p:txBody>
      </p:sp>
      <p:sp>
        <p:nvSpPr>
          <p:cNvPr id="25" name="Oval 24"/>
          <p:cNvSpPr/>
          <p:nvPr/>
        </p:nvSpPr>
        <p:spPr bwMode="auto">
          <a:xfrm>
            <a:off x="7752053" y="3199408"/>
            <a:ext cx="1285583" cy="1285583"/>
          </a:xfrm>
          <a:prstGeom prst="ellipse">
            <a:avLst/>
          </a:prstGeom>
          <a:solidFill>
            <a:schemeClr val="accent5"/>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Kestrel</a:t>
            </a:r>
          </a:p>
        </p:txBody>
      </p:sp>
      <p:sp>
        <p:nvSpPr>
          <p:cNvPr id="26" name="Rectangle 25"/>
          <p:cNvSpPr/>
          <p:nvPr/>
        </p:nvSpPr>
        <p:spPr bwMode="auto">
          <a:xfrm>
            <a:off x="5536323" y="3116262"/>
            <a:ext cx="1371600" cy="3352800"/>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Proxy</a:t>
            </a:r>
          </a:p>
        </p:txBody>
      </p:sp>
      <p:sp>
        <p:nvSpPr>
          <p:cNvPr id="27" name="Oval 26"/>
          <p:cNvSpPr/>
          <p:nvPr/>
        </p:nvSpPr>
        <p:spPr bwMode="auto">
          <a:xfrm>
            <a:off x="9193923" y="4205967"/>
            <a:ext cx="1285583" cy="1285583"/>
          </a:xfrm>
          <a:prstGeom prst="ellipse">
            <a:avLst/>
          </a:prstGeom>
          <a:solidFill>
            <a:schemeClr val="accent5"/>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Kestrel</a:t>
            </a:r>
          </a:p>
        </p:txBody>
      </p:sp>
      <p:sp>
        <p:nvSpPr>
          <p:cNvPr id="28" name="Right Arrow 18"/>
          <p:cNvSpPr/>
          <p:nvPr/>
        </p:nvSpPr>
        <p:spPr bwMode="auto">
          <a:xfrm>
            <a:off x="4383506" y="3504375"/>
            <a:ext cx="838200" cy="2590288"/>
          </a:xfrm>
          <a:prstGeom prst="rightArrow">
            <a:avLst>
              <a:gd name="adj1" fmla="val 73692"/>
              <a:gd name="adj2" fmla="val 41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9" name="Left-Right Arrow 20"/>
          <p:cNvSpPr/>
          <p:nvPr/>
        </p:nvSpPr>
        <p:spPr bwMode="auto">
          <a:xfrm>
            <a:off x="6984123" y="3725862"/>
            <a:ext cx="685800" cy="235457"/>
          </a:xfrm>
          <a:prstGeom prst="leftRightArrow">
            <a:avLst/>
          </a:prstGeom>
          <a:solidFill>
            <a:schemeClr val="accent4">
              <a:lumMod val="60000"/>
              <a:lumOff val="40000"/>
            </a:schemeClr>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0" name="Left-Right Arrow 21"/>
          <p:cNvSpPr/>
          <p:nvPr/>
        </p:nvSpPr>
        <p:spPr bwMode="auto">
          <a:xfrm>
            <a:off x="7038133" y="4731029"/>
            <a:ext cx="2031380" cy="237744"/>
          </a:xfrm>
          <a:prstGeom prst="leftRightArrow">
            <a:avLst/>
          </a:prstGeom>
          <a:solidFill>
            <a:schemeClr val="accent4">
              <a:lumMod val="60000"/>
              <a:lumOff val="40000"/>
            </a:schemeClr>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1" name="Oval 30"/>
          <p:cNvSpPr/>
          <p:nvPr/>
        </p:nvSpPr>
        <p:spPr bwMode="auto">
          <a:xfrm>
            <a:off x="7752053" y="5183479"/>
            <a:ext cx="1285583" cy="1285583"/>
          </a:xfrm>
          <a:prstGeom prst="ellipse">
            <a:avLst/>
          </a:prstGeom>
          <a:solidFill>
            <a:schemeClr val="accent5"/>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Kestrel</a:t>
            </a:r>
          </a:p>
        </p:txBody>
      </p:sp>
      <p:sp>
        <p:nvSpPr>
          <p:cNvPr id="32" name="Left-Right Arrow 24"/>
          <p:cNvSpPr/>
          <p:nvPr/>
        </p:nvSpPr>
        <p:spPr bwMode="auto">
          <a:xfrm>
            <a:off x="6984123" y="5709933"/>
            <a:ext cx="685800" cy="235457"/>
          </a:xfrm>
          <a:prstGeom prst="leftRightArrow">
            <a:avLst/>
          </a:prstGeom>
          <a:solidFill>
            <a:schemeClr val="accent4">
              <a:lumMod val="60000"/>
              <a:lumOff val="40000"/>
            </a:schemeClr>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15057858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to IIS</a:t>
            </a:r>
          </a:p>
        </p:txBody>
      </p:sp>
      <p:sp>
        <p:nvSpPr>
          <p:cNvPr id="3" name="Text Placeholder 2"/>
          <p:cNvSpPr>
            <a:spLocks noGrp="1"/>
          </p:cNvSpPr>
          <p:nvPr>
            <p:ph type="body" sz="quarter" idx="10"/>
          </p:nvPr>
        </p:nvSpPr>
        <p:spPr>
          <a:xfrm>
            <a:off x="274638" y="1212850"/>
            <a:ext cx="11887200" cy="5287601"/>
          </a:xfrm>
        </p:spPr>
        <p:txBody>
          <a:bodyPr/>
          <a:lstStyle/>
          <a:p>
            <a:r>
              <a:rPr lang="en-US" sz="3600" dirty="0"/>
              <a:t>Install the new ASP.NET Core Module</a:t>
            </a:r>
          </a:p>
          <a:p>
            <a:pPr lvl="1"/>
            <a:r>
              <a:rPr lang="en-US" sz="2000" dirty="0"/>
              <a:t>Native IIS module that forwards request to your application</a:t>
            </a:r>
          </a:p>
          <a:p>
            <a:pPr lvl="1"/>
            <a:r>
              <a:rPr lang="en-US" sz="2000" dirty="0"/>
              <a:t>Supports forwarding client certs, Windows </a:t>
            </a:r>
            <a:r>
              <a:rPr lang="en-US" sz="2000" dirty="0" err="1"/>
              <a:t>auth</a:t>
            </a:r>
            <a:r>
              <a:rPr lang="en-US" sz="2000" dirty="0"/>
              <a:t>, IIS sub applications, app offline, logging</a:t>
            </a:r>
          </a:p>
          <a:p>
            <a:pPr lvl="1"/>
            <a:endParaRPr lang="en-US" sz="2000" dirty="0"/>
          </a:p>
          <a:p>
            <a:r>
              <a:rPr lang="en-US" sz="3600" dirty="0"/>
              <a:t>Setup module in </a:t>
            </a:r>
            <a:r>
              <a:rPr lang="en-US" sz="3600" dirty="0" err="1"/>
              <a:t>web.config</a:t>
            </a:r>
            <a:endParaRPr lang="en-US" sz="3600" dirty="0"/>
          </a:p>
          <a:p>
            <a:pPr lvl="1"/>
            <a:r>
              <a:rPr lang="en-US" sz="2000" dirty="0"/>
              <a:t>New </a:t>
            </a:r>
            <a:r>
              <a:rPr lang="en-US" sz="2000" dirty="0" err="1"/>
              <a:t>iis</a:t>
            </a:r>
            <a:r>
              <a:rPr lang="en-US" sz="2000" dirty="0"/>
              <a:t>-publish tool will handle this for you</a:t>
            </a:r>
          </a:p>
          <a:p>
            <a:pPr lvl="1"/>
            <a:endParaRPr lang="en-US" sz="2000" dirty="0"/>
          </a:p>
          <a:p>
            <a:r>
              <a:rPr lang="en-US" sz="3600" dirty="0"/>
              <a:t>Point IIS at your app content root</a:t>
            </a:r>
          </a:p>
          <a:p>
            <a:pPr lvl="1"/>
            <a:r>
              <a:rPr lang="en-US" sz="2000" dirty="0"/>
              <a:t>Static files will only be served from the web root</a:t>
            </a:r>
          </a:p>
          <a:p>
            <a:pPr lvl="1"/>
            <a:endParaRPr lang="en-US" sz="2000" dirty="0"/>
          </a:p>
          <a:p>
            <a:r>
              <a:rPr lang="en-US" sz="3600" dirty="0"/>
              <a:t>Setup IIS integration for your ASP.NET Core host</a:t>
            </a:r>
          </a:p>
          <a:p>
            <a:pPr lvl="1"/>
            <a:r>
              <a:rPr lang="en-US" sz="2000" dirty="0" err="1"/>
              <a:t>webHostBuilder.UseIISIntegration</a:t>
            </a:r>
            <a:r>
              <a:rPr lang="en-US" sz="2000" dirty="0"/>
              <a:t>()</a:t>
            </a:r>
          </a:p>
        </p:txBody>
      </p:sp>
    </p:spTree>
    <p:extLst>
      <p:ext uri="{BB962C8B-B14F-4D97-AF65-F5344CB8AC3E}">
        <p14:creationId xmlns:p14="http://schemas.microsoft.com/office/powerpoint/2010/main" val="3980836660"/>
      </p:ext>
    </p:extLst>
  </p:cSld>
  <p:clrMapOvr>
    <a:masterClrMapping/>
  </p:clrMapOvr>
  <p:transition>
    <p:fade/>
  </p:transition>
</p:sld>
</file>

<file path=ppt/theme/theme1.xml><?xml version="1.0" encoding="utf-8"?>
<a:theme xmlns:a="http://schemas.openxmlformats.org/drawingml/2006/main" name="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potx" id="{CBE293B4-E8CE-4773-8118-C9AFF2860326}" vid="{2919AEDD-0101-441B-B6AF-1CDAE3B8CD78}"/>
    </a:ext>
  </a:extLst>
</a:theme>
</file>

<file path=ppt/theme/theme2.xml><?xml version="1.0" encoding="utf-8"?>
<a:theme xmlns:a="http://schemas.openxmlformats.org/drawingml/2006/main" name="6-30537_Envision 2016 Concurrent Template_Dark">
  <a:themeElements>
    <a:clrScheme name="Ignite Dark">
      <a:dk1>
        <a:srgbClr val="505050"/>
      </a:dk1>
      <a:lt1>
        <a:srgbClr val="FFFFFF"/>
      </a:lt1>
      <a:dk2>
        <a:srgbClr val="D83B01"/>
      </a:dk2>
      <a:lt2>
        <a:srgbClr val="F8F8F8"/>
      </a:lt2>
      <a:accent1>
        <a:srgbClr val="D83B01"/>
      </a:accent1>
      <a:accent2>
        <a:srgbClr val="0078D7"/>
      </a:accent2>
      <a:accent3>
        <a:srgbClr val="D2D2D2"/>
      </a:accent3>
      <a:accent4>
        <a:srgbClr val="FFB900"/>
      </a:accent4>
      <a:accent5>
        <a:srgbClr val="FF8C00"/>
      </a:accent5>
      <a:accent6>
        <a:srgbClr val="00BCF2"/>
      </a:accent6>
      <a:hlink>
        <a:srgbClr val="0078D7"/>
      </a:hlink>
      <a:folHlink>
        <a:srgbClr val="0078D7"/>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potx" id="{CBE293B4-E8CE-4773-8118-C9AFF2860326}" vid="{3D8EA723-330F-4CE4-9E9B-7A3528C3E25F}"/>
    </a:ext>
  </a:extLst>
</a:theme>
</file>

<file path=ppt/theme/theme3.xml><?xml version="1.0" encoding="utf-8"?>
<a:theme xmlns:a="http://schemas.openxmlformats.org/drawingml/2006/main" name="1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potx" id="{CBE293B4-E8CE-4773-8118-C9AFF2860326}" vid="{4A547913-FDF7-4DFF-9D24-2FF6685A0CA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2" ma:contentTypeDescription="" ma:contentTypeScope="" ma:versionID="8add498658ef06bbcf3bc1f2c97d938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a14070d067e341e7ddc7e27ecc4a2d88"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Georgia World Congress Center</TermName>
          <TermId xmlns="http://schemas.microsoft.com/office/infopath/2007/PartnerControls">ea0ece34-59a6-4d43-8d9e-d0f9e2a2f1ce</TermId>
        </TermInfo>
      </Terms>
    </d12e2661e9634d9aa98bbb375f31aced>
    <Event_x0020_Start_x0020_Date xmlns="01c77077-aee4-4b5f-bd4e-9cd40a6fff29">2016-09-25T07:00:00+00:00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Atlanta</TermName>
          <TermId xmlns="http://schemas.microsoft.com/office/infopath/2007/PartnerControls">01fb9831-5840-48a0-a576-3e48f42baa53</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2016-09-30T07:00:00+00:00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2016</TermName>
          <TermId xmlns="http://schemas.microsoft.com/office/infopath/2007/PartnerControls">e2f6a88c-86f9-4b25-a2af-b5c3afa8c82a</TermId>
        </TermInfo>
      </Terms>
    </TaxKeywordTaxHTField>
    <TaxCatchAll xmlns="230e9df3-be65-4c73-a93b-d1236ebd677e">
      <Value>174</Value>
      <Value>177</Value>
      <Value>176</Value>
      <Value>175</Value>
    </TaxCatchAll>
    <NumberofDownloads xmlns="230e9df3-be65-4c73-a93b-d1236ebd677e" xsi:nil="true"/>
  </documentManagement>
</p:properties>
</file>

<file path=customXml/itemProps1.xml><?xml version="1.0" encoding="utf-8"?>
<ds:datastoreItem xmlns:ds="http://schemas.openxmlformats.org/officeDocument/2006/customXml" ds:itemID="{6D8F288A-5131-4E80-AB86-F10FC03738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sharepoint/v3"/>
    <ds:schemaRef ds:uri="http://schemas.microsoft.com/office/infopath/2007/PartnerControls"/>
    <ds:schemaRef ds:uri="http://purl.org/dc/terms/"/>
    <ds:schemaRef ds:uri="8ff673fc-3231-4e3a-893b-6d7f7cd32766"/>
    <ds:schemaRef ds:uri="http://schemas.openxmlformats.org/package/2006/metadata/core-properties"/>
    <ds:schemaRef ds:uri="http://schemas.microsoft.com/office/2006/documentManagement/types"/>
    <ds:schemaRef ds:uri="230e9df3-be65-4c73-a93b-d1236ebd677e"/>
    <ds:schemaRef ds:uri="01c77077-aee4-4b5f-bd4e-9cd40a6fff2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Microsoft_2016_16x9_Template</Template>
  <TotalTime>2</TotalTime>
  <Words>1765</Words>
  <Application>Microsoft Office PowerPoint</Application>
  <PresentationFormat>Custom</PresentationFormat>
  <Paragraphs>228</Paragraphs>
  <Slides>29</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29</vt:i4>
      </vt:variant>
    </vt:vector>
  </HeadingPairs>
  <TitlesOfParts>
    <vt:vector size="37" baseType="lpstr">
      <vt:lpstr>Arial</vt:lpstr>
      <vt:lpstr>Consolas</vt:lpstr>
      <vt:lpstr>Segoe UI</vt:lpstr>
      <vt:lpstr>Segoe UI Light</vt:lpstr>
      <vt:lpstr>Wingdings</vt:lpstr>
      <vt:lpstr>5-50002_Ignite_Breakout_Template</vt:lpstr>
      <vt:lpstr>6-30537_Envision 2016 Concurrent Template_Dark</vt:lpstr>
      <vt:lpstr>1_5-50002_Ignite_Breakout_Template</vt:lpstr>
      <vt:lpstr>Dive deep into ASP.NET Core 1.0</vt:lpstr>
      <vt:lpstr>A deep dive into . . .</vt:lpstr>
      <vt:lpstr>Get Started with ASP.NET Core 1.0</vt:lpstr>
      <vt:lpstr>ASP.NET Core hosting</vt:lpstr>
      <vt:lpstr>Setting up ASP.NET Core hosting</vt:lpstr>
      <vt:lpstr>Configuring hosting properties</vt:lpstr>
      <vt:lpstr>Hosting</vt:lpstr>
      <vt:lpstr>Hosting in production</vt:lpstr>
      <vt:lpstr>Publishing to IIS</vt:lpstr>
      <vt:lpstr>ASP.NET Core Module (ACM)</vt:lpstr>
      <vt:lpstr>ASP.NET Core Module configuration</vt:lpstr>
      <vt:lpstr>Env vars set by ACM for the host process</vt:lpstr>
      <vt:lpstr>Hosting in IIS</vt:lpstr>
      <vt:lpstr>Request handling</vt:lpstr>
      <vt:lpstr>RequestDelegate</vt:lpstr>
      <vt:lpstr>Middleware</vt:lpstr>
      <vt:lpstr>Middleware</vt:lpstr>
      <vt:lpstr>Middleware</vt:lpstr>
      <vt:lpstr>Request handling</vt:lpstr>
      <vt:lpstr>Routing</vt:lpstr>
      <vt:lpstr>Routing</vt:lpstr>
      <vt:lpstr>MVC: Application Parts</vt:lpstr>
      <vt:lpstr>MVC: Application Model Conventions</vt:lpstr>
      <vt:lpstr>Application parts &amp; conventions</vt:lpstr>
      <vt:lpstr>Roadmap (subject to change!)</vt:lpstr>
      <vt:lpstr>Futures</vt:lpstr>
      <vt:lpstr>Join us!</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 deep into ASP.NET Core 1.0</dc:title>
  <dc:subject>&lt;Speech title here&gt;</dc:subject>
  <dc:creator>Daniel Roth</dc:creator>
  <cp:keywords>Microsoft 2016</cp:keywords>
  <dc:description>Template: Mitchell Derrey, Silverfox Productions_x000d_
Formatting: _x000d_
Audience Type:</dc:description>
  <cp:lastModifiedBy>Daniel Roth</cp:lastModifiedBy>
  <cp:revision>1</cp:revision>
  <dcterms:created xsi:type="dcterms:W3CDTF">2016-09-30T02:32:41Z</dcterms:created>
  <dcterms:modified xsi:type="dcterms:W3CDTF">2016-09-30T02:34:53Z</dcterms:modified>
  <cp:category>Microsoft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ies>
</file>