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310" r:id="rId5"/>
    <p:sldMasterId id="2147484341" r:id="rId6"/>
  </p:sldMasterIdLst>
  <p:notesMasterIdLst>
    <p:notesMasterId r:id="rId23"/>
  </p:notesMasterIdLst>
  <p:handoutMasterIdLst>
    <p:handoutMasterId r:id="rId24"/>
  </p:handoutMasterIdLst>
  <p:sldIdLst>
    <p:sldId id="1408" r:id="rId7"/>
    <p:sldId id="1409" r:id="rId8"/>
    <p:sldId id="1410" r:id="rId9"/>
    <p:sldId id="1411" r:id="rId10"/>
    <p:sldId id="1412" r:id="rId11"/>
    <p:sldId id="1413" r:id="rId12"/>
    <p:sldId id="1414" r:id="rId13"/>
    <p:sldId id="1415" r:id="rId14"/>
    <p:sldId id="1416" r:id="rId15"/>
    <p:sldId id="1417" r:id="rId16"/>
    <p:sldId id="1418" r:id="rId17"/>
    <p:sldId id="1419" r:id="rId18"/>
    <p:sldId id="1420" r:id="rId19"/>
    <p:sldId id="1421" r:id="rId20"/>
    <p:sldId id="1407" r:id="rId21"/>
    <p:sldId id="1392" r:id="rId2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FFFFFF"/>
    <a:srgbClr val="BAD80A"/>
    <a:srgbClr val="A80000"/>
    <a:srgbClr val="5C2D91"/>
    <a:srgbClr val="0078D7"/>
    <a:srgbClr val="107C10"/>
    <a:srgbClr val="000000"/>
    <a:srgbClr val="D83B01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6215" autoAdjust="0"/>
  </p:normalViewPr>
  <p:slideViewPr>
    <p:cSldViewPr>
      <p:cViewPr varScale="1">
        <p:scale>
          <a:sx n="88" d="100"/>
          <a:sy n="88" d="100"/>
        </p:scale>
        <p:origin x="48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1122"/>
    </p:cViewPr>
  </p:sorterViewPr>
  <p:notesViewPr>
    <p:cSldViewPr showGuides="1">
      <p:cViewPr varScale="1">
        <p:scale>
          <a:sx n="81" d="100"/>
          <a:sy n="81" d="100"/>
        </p:scale>
        <p:origin x="3894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9/29/2016 10:35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9/29/2016 10:35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Started with .NET Core</a:t>
            </a:r>
          </a:p>
          <a:p>
            <a:r>
              <a:rPr lang="en-US" dirty="0"/>
              <a:t>- Get the .NET Core SDK/Tooling from https://dot.net</a:t>
            </a:r>
          </a:p>
          <a:p>
            <a:r>
              <a:rPr lang="en-US" dirty="0"/>
              <a:t>- </a:t>
            </a:r>
            <a:r>
              <a:rPr lang="en-US" dirty="0" err="1"/>
              <a:t>dotnet</a:t>
            </a:r>
            <a:r>
              <a:rPr lang="en-US" dirty="0"/>
              <a:t> new</a:t>
            </a:r>
          </a:p>
          <a:p>
            <a:r>
              <a:rPr lang="en-US" dirty="0"/>
              <a:t>  - Show generated code in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dotnet</a:t>
            </a:r>
            <a:r>
              <a:rPr lang="en-US" dirty="0"/>
              <a:t> restore</a:t>
            </a:r>
          </a:p>
          <a:p>
            <a:r>
              <a:rPr lang="en-US" dirty="0"/>
              <a:t>  - Talk to </a:t>
            </a:r>
            <a:r>
              <a:rPr lang="en-US" dirty="0" err="1"/>
              <a:t>NuGet</a:t>
            </a:r>
            <a:r>
              <a:rPr lang="en-US" dirty="0"/>
              <a:t> feeds and packages</a:t>
            </a:r>
          </a:p>
          <a:p>
            <a:r>
              <a:rPr lang="en-US" dirty="0"/>
              <a:t>  - Show where packages get restored</a:t>
            </a:r>
          </a:p>
          <a:p>
            <a:r>
              <a:rPr lang="en-US" dirty="0"/>
              <a:t>  - </a:t>
            </a:r>
            <a:r>
              <a:rPr lang="en-US" dirty="0" err="1"/>
              <a:t>dotnet</a:t>
            </a:r>
            <a:r>
              <a:rPr lang="en-US" dirty="0"/>
              <a:t> restore -v Information</a:t>
            </a:r>
          </a:p>
          <a:p>
            <a:r>
              <a:rPr lang="en-US" dirty="0"/>
              <a:t>- </a:t>
            </a:r>
            <a:r>
              <a:rPr lang="en-US" dirty="0" err="1"/>
              <a:t>dotnet</a:t>
            </a:r>
            <a:r>
              <a:rPr lang="en-US" dirty="0"/>
              <a:t> run (does a build)</a:t>
            </a:r>
          </a:p>
          <a:p>
            <a:r>
              <a:rPr lang="en-US" dirty="0"/>
              <a:t>  - Show built output</a:t>
            </a:r>
          </a:p>
          <a:p>
            <a:endParaRPr lang="en-US" dirty="0"/>
          </a:p>
          <a:p>
            <a:r>
              <a:rPr lang="en-US" dirty="0"/>
              <a:t>Getting Started with ASP.NET Core</a:t>
            </a:r>
          </a:p>
          <a:p>
            <a:r>
              <a:rPr lang="en-US" dirty="0"/>
              <a:t>- https://asp.net/get-started</a:t>
            </a:r>
          </a:p>
          <a:p>
            <a:r>
              <a:rPr lang="en-US" dirty="0"/>
              <a:t>- Restore packages in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- Run in </a:t>
            </a:r>
            <a:r>
              <a:rPr lang="en-US" dirty="0" err="1"/>
              <a:t>VSCode</a:t>
            </a:r>
            <a:endParaRPr lang="en-US" dirty="0"/>
          </a:p>
          <a:p>
            <a:endParaRPr lang="en-US" dirty="0"/>
          </a:p>
          <a:p>
            <a:r>
              <a:rPr lang="en-US" dirty="0"/>
              <a:t>Host config and startup</a:t>
            </a:r>
          </a:p>
          <a:p>
            <a:r>
              <a:rPr lang="en-US" dirty="0"/>
              <a:t>- Create empty app in VS</a:t>
            </a:r>
          </a:p>
          <a:p>
            <a:r>
              <a:rPr lang="en-US" dirty="0"/>
              <a:t>- Content root</a:t>
            </a:r>
          </a:p>
          <a:p>
            <a:r>
              <a:rPr lang="en-US" dirty="0"/>
              <a:t>- IIS integration</a:t>
            </a:r>
          </a:p>
          <a:p>
            <a:r>
              <a:rPr lang="en-US" dirty="0"/>
              <a:t>- Show that you can set the server URL and port</a:t>
            </a:r>
          </a:p>
          <a:p>
            <a:endParaRPr lang="en-US" dirty="0"/>
          </a:p>
          <a:p>
            <a:r>
              <a:rPr lang="en-US" dirty="0"/>
              <a:t>Middleware</a:t>
            </a:r>
          </a:p>
          <a:p>
            <a:r>
              <a:rPr lang="en-US" dirty="0"/>
              <a:t>- Setup static files</a:t>
            </a:r>
          </a:p>
          <a:p>
            <a:r>
              <a:rPr lang="en-US" dirty="0"/>
              <a:t>- Default files (talk to ordering)</a:t>
            </a:r>
          </a:p>
          <a:p>
            <a:r>
              <a:rPr lang="en-US" dirty="0"/>
              <a:t>- Talk to exception handling page</a:t>
            </a:r>
          </a:p>
          <a:p>
            <a:endParaRPr lang="en-US" dirty="0"/>
          </a:p>
          <a:p>
            <a:r>
              <a:rPr lang="en-US" dirty="0"/>
              <a:t>Logging</a:t>
            </a:r>
          </a:p>
          <a:p>
            <a:r>
              <a:rPr lang="en-US" dirty="0"/>
              <a:t>- Add the Debug logger</a:t>
            </a:r>
          </a:p>
          <a:p>
            <a:r>
              <a:rPr lang="en-US" dirty="0"/>
              <a:t>- Show the logging output (console and debug)</a:t>
            </a:r>
          </a:p>
          <a:p>
            <a:endParaRPr lang="en-US" dirty="0"/>
          </a:p>
          <a:p>
            <a:r>
              <a:rPr lang="en-US" dirty="0"/>
              <a:t>Configuration</a:t>
            </a:r>
          </a:p>
          <a:p>
            <a:r>
              <a:rPr lang="en-US" dirty="0"/>
              <a:t>- Create new Web App w/</a:t>
            </a:r>
            <a:r>
              <a:rPr lang="en-US" dirty="0" err="1"/>
              <a:t>auth</a:t>
            </a:r>
            <a:endParaRPr lang="en-US" dirty="0"/>
          </a:p>
          <a:p>
            <a:r>
              <a:rPr lang="en-US" dirty="0"/>
              <a:t>- Talk to provider model</a:t>
            </a:r>
          </a:p>
          <a:p>
            <a:endParaRPr lang="en-US" dirty="0"/>
          </a:p>
          <a:p>
            <a:r>
              <a:rPr lang="en-US" dirty="0"/>
              <a:t>MVC</a:t>
            </a:r>
          </a:p>
          <a:p>
            <a:r>
              <a:rPr lang="en-US" dirty="0"/>
              <a:t>- Template route syntax</a:t>
            </a:r>
          </a:p>
          <a:p>
            <a:r>
              <a:rPr lang="en-US" dirty="0"/>
              <a:t>- Web API action with attribute routing</a:t>
            </a:r>
          </a:p>
          <a:p>
            <a:r>
              <a:rPr lang="en-US" dirty="0"/>
              <a:t>- C# 6 support</a:t>
            </a:r>
          </a:p>
          <a:p>
            <a:r>
              <a:rPr lang="en-US" dirty="0"/>
              <a:t>  - Add </a:t>
            </a:r>
            <a:r>
              <a:rPr lang="en-US" dirty="0" err="1"/>
              <a:t>var</a:t>
            </a:r>
            <a:r>
              <a:rPr lang="en-US" dirty="0"/>
              <a:t> me = "me"; $"About {me}";</a:t>
            </a:r>
          </a:p>
          <a:p>
            <a:r>
              <a:rPr lang="en-US" dirty="0"/>
              <a:t>- </a:t>
            </a:r>
            <a:r>
              <a:rPr lang="en-US" dirty="0" err="1"/>
              <a:t>Async</a:t>
            </a:r>
            <a:r>
              <a:rPr lang="en-US" dirty="0"/>
              <a:t> views, @await</a:t>
            </a:r>
          </a:p>
          <a:p>
            <a:r>
              <a:rPr lang="en-US" dirty="0"/>
              <a:t>- @inject</a:t>
            </a:r>
          </a:p>
          <a:p>
            <a:r>
              <a:rPr lang="en-US" dirty="0"/>
              <a:t>- Tag Helpers</a:t>
            </a:r>
          </a:p>
          <a:p>
            <a:r>
              <a:rPr lang="en-US" dirty="0"/>
              <a:t>  - Compare login views</a:t>
            </a:r>
          </a:p>
          <a:p>
            <a:r>
              <a:rPr lang="en-US" dirty="0"/>
              <a:t>  - Show editor </a:t>
            </a:r>
            <a:r>
              <a:rPr lang="en-US" dirty="0" err="1"/>
              <a:t>intellisense</a:t>
            </a:r>
            <a:r>
              <a:rPr lang="en-US" dirty="0"/>
              <a:t> for styles and bound attributes</a:t>
            </a:r>
          </a:p>
          <a:p>
            <a:r>
              <a:rPr lang="en-US" dirty="0"/>
              <a:t>  - Built-in tag helpers: environment, script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2016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9/29/2016 10:36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40538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URL Rewriting</a:t>
            </a:r>
          </a:p>
          <a:p>
            <a:r>
              <a:rPr lang="en-US" dirty="0"/>
              <a:t>Response Caching - Done!</a:t>
            </a:r>
          </a:p>
          <a:p>
            <a:r>
              <a:rPr lang="en-US" dirty="0" err="1"/>
              <a:t>Precompilation</a:t>
            </a:r>
            <a:endParaRPr lang="en-US" dirty="0"/>
          </a:p>
          <a:p>
            <a:r>
              <a:rPr lang="en-US" dirty="0"/>
              <a:t>Middleware as MVC filters</a:t>
            </a:r>
          </a:p>
          <a:p>
            <a:r>
              <a:rPr lang="en-US" dirty="0"/>
              <a:t>View Component Tag Helpers</a:t>
            </a:r>
          </a:p>
          <a:p>
            <a:r>
              <a:rPr lang="en-US" dirty="0"/>
              <a:t>Razor Pages teaser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2016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9/29/2016 10:36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45040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2016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9/29/2016 10:36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17166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9/29/2016 10:35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20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9/29/2016 10:35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63798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080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/>
          <a:srcRect r="40044"/>
          <a:stretch/>
        </p:blipFill>
        <p:spPr>
          <a:xfrm>
            <a:off x="-246501" y="1965643"/>
            <a:ext cx="4736205" cy="21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4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5897245"/>
            <a:ext cx="12435840" cy="109728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0840" y="6294142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65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065595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359454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238344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707770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62917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331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92519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23570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26104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5362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50853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029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650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0129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56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04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50837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6959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8100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6698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3401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478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5276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3588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6755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9964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6698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88525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674993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21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76505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5005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860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538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53885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81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01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60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295" r:id="rId2"/>
    <p:sldLayoutId id="2147484240" r:id="rId3"/>
    <p:sldLayoutId id="2147484296" r:id="rId4"/>
    <p:sldLayoutId id="2147484241" r:id="rId5"/>
    <p:sldLayoutId id="2147484297" r:id="rId6"/>
    <p:sldLayoutId id="2147484244" r:id="rId7"/>
    <p:sldLayoutId id="2147484298" r:id="rId8"/>
    <p:sldLayoutId id="2147484245" r:id="rId9"/>
    <p:sldLayoutId id="2147484247" r:id="rId10"/>
    <p:sldLayoutId id="2147484331" r:id="rId11"/>
    <p:sldLayoutId id="2147484249" r:id="rId12"/>
    <p:sldLayoutId id="2147484301" r:id="rId13"/>
    <p:sldLayoutId id="2147484251" r:id="rId14"/>
    <p:sldLayoutId id="2147484252" r:id="rId15"/>
    <p:sldLayoutId id="2147484254" r:id="rId16"/>
    <p:sldLayoutId id="2147484257" r:id="rId17"/>
    <p:sldLayoutId id="2147484258" r:id="rId18"/>
    <p:sldLayoutId id="2147484260" r:id="rId19"/>
    <p:sldLayoutId id="2147484299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19" name="Group 18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25" name="Rectangle 24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Rectangle 25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27" name="Rectangle 26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28" name="Rectangle 27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29" name="Rectangle 28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  <p:sp>
            <p:nvSpPr>
              <p:cNvPr id="30" name="Rectangle 29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0" name="TextBox 19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21" name="TextBox 20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Green </a:t>
              </a:r>
            </a:p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0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R:168 G:216 B:10</a:t>
              </a:r>
            </a:p>
          </p:txBody>
        </p:sp>
        <p:sp>
          <p:nvSpPr>
            <p:cNvPr id="31" name="Rectangle 30"/>
            <p:cNvSpPr/>
            <p:nvPr userDrawn="1"/>
          </p:nvSpPr>
          <p:spPr bwMode="auto">
            <a:xfrm rot="5400000">
              <a:off x="12328888" y="4270558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Rectangle 31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90329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32" r:id="rId8"/>
    <p:sldLayoutId id="2147484333" r:id="rId9"/>
    <p:sldLayoutId id="2147484334" r:id="rId10"/>
    <p:sldLayoutId id="2147484335" r:id="rId11"/>
    <p:sldLayoutId id="2147484336" r:id="rId12"/>
    <p:sldLayoutId id="2147484323" r:id="rId13"/>
    <p:sldLayoutId id="2147484324" r:id="rId14"/>
    <p:sldLayoutId id="2147484325" r:id="rId15"/>
    <p:sldLayoutId id="2147484326" r:id="rId16"/>
    <p:sldLayoutId id="2147484327" r:id="rId17"/>
    <p:sldLayoutId id="2147484328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255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3" r:id="rId1"/>
    <p:sldLayoutId id="2147484344" r:id="rId2"/>
    <p:sldLayoutId id="2147484345" r:id="rId3"/>
    <p:sldLayoutId id="2147484346" r:id="rId4"/>
    <p:sldLayoutId id="2147484347" r:id="rId5"/>
    <p:sldLayoutId id="2147484348" r:id="rId6"/>
    <p:sldLayoutId id="2147484349" r:id="rId7"/>
    <p:sldLayoutId id="2147484350" r:id="rId8"/>
    <p:sldLayoutId id="2147484351" r:id="rId9"/>
    <p:sldLayoutId id="2147484352" r:id="rId10"/>
    <p:sldLayoutId id="2147484353" r:id="rId11"/>
    <p:sldLayoutId id="2147484354" r:id="rId12"/>
    <p:sldLayoutId id="2147484355" r:id="rId13"/>
    <p:sldLayoutId id="2147484356" r:id="rId14"/>
    <p:sldLayoutId id="2147484357" r:id="rId15"/>
    <p:sldLayoutId id="2147484358" r:id="rId16"/>
    <p:sldLayoutId id="2147484359" r:id="rId17"/>
    <p:sldLayoutId id="2147484360" r:id="rId18"/>
    <p:sldLayoutId id="2147484361" r:id="rId19"/>
    <p:sldLayoutId id="2147484362" r:id="rId20"/>
    <p:sldLayoutId id="21474843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sp.net/" TargetMode="External"/><Relationship Id="rId2" Type="http://schemas.openxmlformats.org/officeDocument/2006/relationships/hyperlink" Target="https://github.com/aspnet/home" TargetMode="Externa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://live.asp.net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yignite.microsoft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hyperlink" Target="https://aka.ms/ignite.mobileapp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sp.net/" TargetMode="External"/><Relationship Id="rId2" Type="http://schemas.openxmlformats.org/officeDocument/2006/relationships/hyperlink" Target="http://dot.net/" TargetMode="Externa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github.com/aspne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web development with Microsoft ASP.NET Core 1.0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Daniel Roth</a:t>
            </a:r>
          </a:p>
          <a:p>
            <a:r>
              <a:rPr lang="en-US" dirty="0"/>
              <a:t>Senior Program Manager</a:t>
            </a:r>
          </a:p>
        </p:txBody>
      </p:sp>
    </p:spTree>
    <p:extLst>
      <p:ext uri="{BB962C8B-B14F-4D97-AF65-F5344CB8AC3E}">
        <p14:creationId xmlns:p14="http://schemas.microsoft.com/office/powerpoint/2010/main" val="221354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Daniel Roth</a:t>
            </a:r>
          </a:p>
        </p:txBody>
      </p:sp>
    </p:spTree>
    <p:extLst>
      <p:ext uri="{BB962C8B-B14F-4D97-AF65-F5344CB8AC3E}">
        <p14:creationId xmlns:p14="http://schemas.microsoft.com/office/powerpoint/2010/main" val="1707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(subject to change!)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4475071"/>
          </a:xfrm>
        </p:spPr>
        <p:txBody>
          <a:bodyPr/>
          <a:lstStyle/>
          <a:p>
            <a:r>
              <a:rPr lang="en-US" b="1" dirty="0"/>
              <a:t>1.1</a:t>
            </a:r>
            <a:r>
              <a:rPr lang="en-US" dirty="0"/>
              <a:t> - Q4 2016 / Q1 2017</a:t>
            </a:r>
          </a:p>
          <a:p>
            <a:pPr lvl="1"/>
            <a:r>
              <a:rPr lang="en-US" dirty="0"/>
              <a:t>URL rewriting</a:t>
            </a:r>
          </a:p>
          <a:p>
            <a:pPr lvl="1"/>
            <a:r>
              <a:rPr lang="en-US" dirty="0"/>
              <a:t>Response caching</a:t>
            </a:r>
          </a:p>
          <a:p>
            <a:pPr lvl="1"/>
            <a:r>
              <a:rPr lang="en-US" dirty="0" err="1"/>
              <a:t>WebListener</a:t>
            </a:r>
            <a:r>
              <a:rPr lang="en-US" dirty="0"/>
              <a:t> server (Windows only)</a:t>
            </a:r>
          </a:p>
          <a:p>
            <a:pPr lvl="1"/>
            <a:r>
              <a:rPr lang="en-US" dirty="0"/>
              <a:t>Middleware as MVC filters</a:t>
            </a:r>
          </a:p>
          <a:p>
            <a:pPr lvl="1"/>
            <a:r>
              <a:rPr lang="en-US" dirty="0"/>
              <a:t>Precompiled views</a:t>
            </a:r>
          </a:p>
          <a:p>
            <a:pPr lvl="1"/>
            <a:r>
              <a:rPr lang="en-US" dirty="0"/>
              <a:t>View Components as Tag Helpers</a:t>
            </a:r>
          </a:p>
          <a:p>
            <a:pPr lvl="1"/>
            <a:r>
              <a:rPr lang="en-US" dirty="0"/>
              <a:t>Improved Azure integration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585323"/>
          </a:xfrm>
        </p:spPr>
        <p:txBody>
          <a:bodyPr/>
          <a:lstStyle/>
          <a:p>
            <a:r>
              <a:rPr lang="en-US" b="1" dirty="0"/>
              <a:t>1.2</a:t>
            </a:r>
            <a:r>
              <a:rPr lang="en-US" dirty="0"/>
              <a:t> - Q1 2017 / Q2 2017</a:t>
            </a:r>
          </a:p>
          <a:p>
            <a:pPr lvl="1"/>
            <a:r>
              <a:rPr lang="en-US" dirty="0" err="1"/>
              <a:t>WebSockets</a:t>
            </a:r>
            <a:endParaRPr lang="en-US" dirty="0"/>
          </a:p>
          <a:p>
            <a:pPr lvl="1"/>
            <a:r>
              <a:rPr lang="en-US" dirty="0" err="1"/>
              <a:t>SignalR</a:t>
            </a:r>
            <a:endParaRPr lang="en-US" dirty="0"/>
          </a:p>
          <a:p>
            <a:pPr lvl="1"/>
            <a:r>
              <a:rPr lang="en-US" dirty="0"/>
              <a:t>Web API security</a:t>
            </a:r>
          </a:p>
          <a:p>
            <a:pPr lvl="1"/>
            <a:r>
              <a:rPr lang="en-US" dirty="0"/>
              <a:t>“Razor </a:t>
            </a:r>
            <a:r>
              <a:rPr lang="en-US"/>
              <a:t>Pages” (</a:t>
            </a:r>
            <a:r>
              <a:rPr lang="en-US" dirty="0"/>
              <a:t>v</a:t>
            </a:r>
            <a:r>
              <a:rPr lang="en-US"/>
              <a:t>iews </a:t>
            </a:r>
            <a:r>
              <a:rPr lang="en-US" dirty="0"/>
              <a:t>without MVC controllers)</a:t>
            </a:r>
          </a:p>
        </p:txBody>
      </p:sp>
    </p:spTree>
    <p:extLst>
      <p:ext uri="{BB962C8B-B14F-4D97-AF65-F5344CB8AC3E}">
        <p14:creationId xmlns:p14="http://schemas.microsoft.com/office/powerpoint/2010/main" val="160633937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Daniel Roth</a:t>
            </a:r>
          </a:p>
        </p:txBody>
      </p:sp>
    </p:spTree>
    <p:extLst>
      <p:ext uri="{BB962C8B-B14F-4D97-AF65-F5344CB8AC3E}">
        <p14:creationId xmlns:p14="http://schemas.microsoft.com/office/powerpoint/2010/main" val="205968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.NET Sessions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1703" y="1287462"/>
          <a:ext cx="12112534" cy="4666449"/>
        </p:xfrm>
        <a:graphic>
          <a:graphicData uri="http://schemas.openxmlformats.org/drawingml/2006/table">
            <a:tbl>
              <a:tblPr>
                <a:effectLst/>
                <a:tableStyleId>{306799F8-075E-4A3A-A7F6-7FBC6576F1A4}</a:tableStyleId>
              </a:tblPr>
              <a:tblGrid>
                <a:gridCol w="7185526">
                  <a:extLst>
                    <a:ext uri="{9D8B030D-6E8A-4147-A177-3AD203B41FA5}">
                      <a16:colId xmlns:a16="http://schemas.microsoft.com/office/drawing/2014/main" val="528985614"/>
                    </a:ext>
                  </a:extLst>
                </a:gridCol>
                <a:gridCol w="2529512">
                  <a:extLst>
                    <a:ext uri="{9D8B030D-6E8A-4147-A177-3AD203B41FA5}">
                      <a16:colId xmlns:a16="http://schemas.microsoft.com/office/drawing/2014/main" val="3426401864"/>
                    </a:ext>
                  </a:extLst>
                </a:gridCol>
                <a:gridCol w="2397496">
                  <a:extLst>
                    <a:ext uri="{9D8B030D-6E8A-4147-A177-3AD203B41FA5}">
                      <a16:colId xmlns:a16="http://schemas.microsoft.com/office/drawing/2014/main" val="3155760337"/>
                    </a:ext>
                  </a:extLst>
                </a:gridCol>
              </a:tblGrid>
              <a:tr h="8904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Explore web development with Microsoft ASP.NET Core 1.0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49" marR="89049" marT="44525" marB="44525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Tuesday 10:45 AM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49" marR="89049" marT="44525" marB="44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Daniel Roth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49" marR="89049" marT="44525" marB="44525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330498"/>
                  </a:ext>
                </a:extLst>
              </a:tr>
              <a:tr h="65049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Dig into C# and Visual Basic code-focused development with </a:t>
                      </a:r>
                    </a:p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Visual Studio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49" marR="89049" marT="44525" marB="44525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Tuesday 2:15 PM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49" marR="89049" marT="44525" marB="44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Kasey  Uhlenhuth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49" marR="89049" marT="44525" marB="44525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063933"/>
                  </a:ext>
                </a:extLst>
              </a:tr>
              <a:tr h="62818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Explore the new, cross-platform .NET Core 1.0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49" marR="89049" marT="44525" marB="44525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Wednesday 12:30 PM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49" marR="89049" marT="44525" marB="44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Rich Lander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49" marR="89049" marT="44525" marB="44525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946081"/>
                  </a:ext>
                </a:extLst>
              </a:tr>
              <a:tr h="627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Maximize web development productivity with Visual Studio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49" marR="89049" marT="44525" marB="44525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Thursday 10:45 AM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49" marR="89049" marT="44525" marB="44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Mads Kristensen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49" marR="89049" marT="44525" marB="44525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644880"/>
                  </a:ext>
                </a:extLst>
              </a:tr>
              <a:tr h="545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Access data in .NET Core 1.0 with Entity Framework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49" marR="89049" marT="44525" marB="44525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Thursday 4:00 PM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49" marR="89049" marT="44525" marB="44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Rowan Miller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49" marR="89049" marT="44525" marB="44525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288741"/>
                  </a:ext>
                </a:extLst>
              </a:tr>
              <a:tr h="778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Develop, debug and deploy containerized applications </a:t>
                      </a:r>
                    </a:p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with Docker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49" marR="89049" marT="44525" marB="44525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Friday 9:00 AM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49" marR="89049" marT="44525" marB="44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Glen Condron, </a:t>
                      </a:r>
                    </a:p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Steve Lasker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49" marR="89049" marT="44525" marB="44525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254531"/>
                  </a:ext>
                </a:extLst>
              </a:tr>
              <a:tr h="545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Dive deep into ASP.NET Core 1.0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49" marR="89049" marT="44525" marB="44525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Friday 10:45 AM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49" marR="89049" marT="44525" marB="44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Daniel Roth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49" marR="89049" marT="44525" marB="44525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274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87085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us!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Code: </a:t>
            </a:r>
            <a:r>
              <a:rPr lang="en-US" dirty="0">
                <a:hlinkClick r:id="rId2"/>
              </a:rPr>
              <a:t>https://github.com/aspnet/home</a:t>
            </a:r>
          </a:p>
          <a:p>
            <a:r>
              <a:rPr lang="en-US" dirty="0"/>
              <a:t>Docs: </a:t>
            </a:r>
            <a:r>
              <a:rPr lang="en-US" dirty="0">
                <a:hlinkClick r:id="rId3"/>
              </a:rPr>
              <a:t>http://docs.asp.net</a:t>
            </a:r>
            <a:endParaRPr lang="en-US" dirty="0"/>
          </a:p>
          <a:p>
            <a:r>
              <a:rPr lang="en-US" dirty="0"/>
              <a:t>Live: </a:t>
            </a:r>
            <a:r>
              <a:rPr lang="en-US" dirty="0">
                <a:hlinkClick r:id="rId4"/>
              </a:rPr>
              <a:t>http://live.asp.net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7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 txBox="1">
            <a:spLocks/>
          </p:cNvSpPr>
          <p:nvPr/>
        </p:nvSpPr>
        <p:spPr>
          <a:xfrm>
            <a:off x="5380037" y="4640262"/>
            <a:ext cx="6858000" cy="217905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4000" kern="1200" spc="0" baseline="0"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582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163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745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834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170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503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838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742">
              <a:spcBef>
                <a:spcPct val="0"/>
              </a:spcBef>
            </a:pPr>
            <a:r>
              <a:rPr lang="en-US" sz="2400" dirty="0">
                <a:gradFill>
                  <a:gsLst>
                    <a:gs pos="24779">
                      <a:srgbClr val="292929"/>
                    </a:gs>
                    <a:gs pos="52000">
                      <a:srgbClr val="292929"/>
                    </a:gs>
                  </a:gsLst>
                  <a:lin ang="5400000" scaled="1"/>
                </a:gradFill>
                <a:latin typeface="+mn-lt"/>
              </a:rPr>
              <a:t>From your PC or Tablet visit MyIgnite at </a:t>
            </a:r>
            <a:r>
              <a:rPr lang="en-US" sz="2400" dirty="0">
                <a:gradFill>
                  <a:gsLst>
                    <a:gs pos="24779">
                      <a:srgbClr val="292929"/>
                    </a:gs>
                    <a:gs pos="52000">
                      <a:srgbClr val="292929"/>
                    </a:gs>
                  </a:gsLst>
                  <a:lin ang="5400000" scaled="1"/>
                </a:gradFill>
                <a:latin typeface="+mn-lt"/>
                <a:hlinkClick r:id="rId3"/>
              </a:rPr>
              <a:t>http://myignite.microsoft.com</a:t>
            </a:r>
            <a:endParaRPr lang="en-US" sz="2400" dirty="0">
              <a:gradFill>
                <a:gsLst>
                  <a:gs pos="24779">
                    <a:srgbClr val="292929"/>
                  </a:gs>
                  <a:gs pos="52000">
                    <a:srgbClr val="292929"/>
                  </a:gs>
                </a:gsLst>
                <a:lin ang="5400000" scaled="1"/>
              </a:gradFill>
              <a:latin typeface="+mn-lt"/>
            </a:endParaRPr>
          </a:p>
          <a:p>
            <a:pPr defTabSz="932742">
              <a:spcBef>
                <a:spcPct val="0"/>
              </a:spcBef>
            </a:pPr>
            <a:endParaRPr lang="en-US" sz="2400" dirty="0">
              <a:gradFill>
                <a:gsLst>
                  <a:gs pos="24779">
                    <a:srgbClr val="292929"/>
                  </a:gs>
                  <a:gs pos="52000">
                    <a:srgbClr val="292929"/>
                  </a:gs>
                </a:gsLst>
                <a:lin ang="5400000" scaled="1"/>
              </a:gradFill>
              <a:latin typeface="+mn-lt"/>
            </a:endParaRPr>
          </a:p>
          <a:p>
            <a:pPr defTabSz="932742">
              <a:spcBef>
                <a:spcPct val="0"/>
              </a:spcBef>
            </a:pPr>
            <a:r>
              <a:rPr lang="en-US" sz="2400" dirty="0">
                <a:gradFill>
                  <a:gsLst>
                    <a:gs pos="24779">
                      <a:srgbClr val="292929"/>
                    </a:gs>
                    <a:gs pos="52000">
                      <a:srgbClr val="292929"/>
                    </a:gs>
                  </a:gsLst>
                  <a:lin ang="5400000" scaled="1"/>
                </a:gradFill>
                <a:latin typeface="+mn-lt"/>
              </a:rPr>
              <a:t>From your phone download and use the Ignite Mobile App by scanning  the QR code above or visiting </a:t>
            </a:r>
            <a:r>
              <a:rPr lang="en-US" sz="2400" dirty="0">
                <a:gradFill>
                  <a:gsLst>
                    <a:gs pos="24779">
                      <a:srgbClr val="292929"/>
                    </a:gs>
                    <a:gs pos="52000">
                      <a:srgbClr val="292929"/>
                    </a:gs>
                  </a:gsLst>
                  <a:lin ang="5400000" scaled="1"/>
                </a:gradFill>
                <a:latin typeface="+mn-lt"/>
                <a:hlinkClick r:id="rId4"/>
              </a:rPr>
              <a:t>https://aka.ms/ignite.mobileapp</a:t>
            </a:r>
            <a:r>
              <a:rPr lang="en-US" sz="2400" dirty="0">
                <a:gradFill>
                  <a:gsLst>
                    <a:gs pos="24779">
                      <a:srgbClr val="292929"/>
                    </a:gs>
                    <a:gs pos="52000">
                      <a:srgbClr val="292929"/>
                    </a:gs>
                  </a:gsLst>
                  <a:lin ang="5400000" scaled="1"/>
                </a:gradFill>
                <a:latin typeface="+mn-lt"/>
              </a:rPr>
              <a:t> 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380037" y="295274"/>
            <a:ext cx="6784166" cy="915989"/>
          </a:xfrm>
          <a:prstGeom prst="rect">
            <a:avLst/>
          </a:prstGeom>
        </p:spPr>
        <p:txBody>
          <a:bodyPr lIns="182880" tIns="146304" rIns="182880" bIns="146304"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lnSpc>
                <a:spcPct val="80000"/>
              </a:lnSpc>
            </a:pPr>
            <a:r>
              <a:rPr sz="4000" dirty="0">
                <a:gradFill>
                  <a:gsLst>
                    <a:gs pos="24779">
                      <a:srgbClr val="292929"/>
                    </a:gs>
                    <a:gs pos="52000">
                      <a:srgbClr val="292929"/>
                    </a:gs>
                  </a:gsLst>
                  <a:lin ang="5400000" scaled="1"/>
                </a:gradFill>
              </a:rPr>
              <a:t>Please evaluate this session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gradFill>
                  <a:gsLst>
                    <a:gs pos="24779">
                      <a:srgbClr val="292929"/>
                    </a:gs>
                    <a:gs pos="52000">
                      <a:srgbClr val="292929"/>
                    </a:gs>
                  </a:gsLst>
                  <a:lin ang="5400000" scaled="1"/>
                </a:gradFill>
              </a:rPr>
              <a:t>Your feedback is important to us!</a:t>
            </a:r>
            <a:endParaRPr sz="3600" dirty="0">
              <a:gradFill>
                <a:gsLst>
                  <a:gs pos="24779">
                    <a:srgbClr val="292929"/>
                  </a:gs>
                  <a:gs pos="52000">
                    <a:srgbClr val="292929"/>
                  </a:gs>
                </a:gsLst>
                <a:lin ang="5400000" scaled="1"/>
              </a:gra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l="17119" r="5881"/>
          <a:stretch/>
        </p:blipFill>
        <p:spPr>
          <a:xfrm>
            <a:off x="0" y="-1"/>
            <a:ext cx="4925696" cy="69951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8985" y="1478816"/>
            <a:ext cx="3124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8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866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</a:t>
            </a:r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(previously ASP.NET 5)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984639" y="2582862"/>
            <a:ext cx="10469563" cy="184665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 new </a:t>
            </a:r>
            <a:r>
              <a:rPr lang="en-US" b="1" dirty="0"/>
              <a:t>open-source</a:t>
            </a:r>
            <a:r>
              <a:rPr lang="en-US" dirty="0"/>
              <a:t> and </a:t>
            </a:r>
            <a:r>
              <a:rPr lang="en-US" b="1" dirty="0"/>
              <a:t>cross-platform</a:t>
            </a:r>
            <a:r>
              <a:rPr lang="en-US" dirty="0"/>
              <a:t> framework for building </a:t>
            </a:r>
            <a:r>
              <a:rPr lang="en-US" b="1" dirty="0"/>
              <a:t>modern cloud-based Web applications </a:t>
            </a:r>
            <a:r>
              <a:rPr lang="en-US" dirty="0"/>
              <a:t>using </a:t>
            </a:r>
            <a:r>
              <a:rPr lang="en-US" b="1" dirty="0"/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60841637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and the Modern Web</a:t>
            </a:r>
          </a:p>
        </p:txBody>
      </p:sp>
      <p:sp>
        <p:nvSpPr>
          <p:cNvPr id="4" name="Rectangle 3"/>
          <p:cNvSpPr/>
          <p:nvPr/>
        </p:nvSpPr>
        <p:spPr>
          <a:xfrm>
            <a:off x="7816526" y="2999003"/>
            <a:ext cx="346229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Choose your Editors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and Tools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61121" y="4305720"/>
            <a:ext cx="311335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Open Source 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with Contributions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7754278" y="4555189"/>
            <a:ext cx="2534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Cross-Platform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785010" y="4365398"/>
            <a:ext cx="906342" cy="867556"/>
            <a:chOff x="2211181" y="1874910"/>
            <a:chExt cx="609600" cy="594360"/>
          </a:xfrm>
        </p:grpSpPr>
        <p:sp>
          <p:nvSpPr>
            <p:cNvPr id="8" name="Oval 7"/>
            <p:cNvSpPr/>
            <p:nvPr/>
          </p:nvSpPr>
          <p:spPr bwMode="auto">
            <a:xfrm>
              <a:off x="2211181" y="1874910"/>
              <a:ext cx="609600" cy="5943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1" t="15460" r="80628" b="15496"/>
            <a:stretch/>
          </p:blipFill>
          <p:spPr bwMode="auto">
            <a:xfrm>
              <a:off x="2404459" y="1943117"/>
              <a:ext cx="210181" cy="217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://files.softicons.com/download/system-icons/windows-8-metro-icons-by-dakirby309/png/512x512/Folders%20&amp;%20OS/Linu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0482" y="2147586"/>
              <a:ext cx="242063" cy="242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>
              <a:grpSpLocks noChangeAspect="1"/>
            </p:cNvGrpSpPr>
            <p:nvPr/>
          </p:nvGrpSpPr>
          <p:grpSpPr bwMode="auto">
            <a:xfrm>
              <a:off x="2314492" y="2130536"/>
              <a:ext cx="197134" cy="235237"/>
              <a:chOff x="3485" y="1766"/>
              <a:chExt cx="745" cy="889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3485" y="2008"/>
                <a:ext cx="745" cy="647"/>
              </a:xfrm>
              <a:custGeom>
                <a:avLst/>
                <a:gdLst>
                  <a:gd name="T0" fmla="*/ 296 w 296"/>
                  <a:gd name="T1" fmla="*/ 167 h 256"/>
                  <a:gd name="T2" fmla="*/ 274 w 296"/>
                  <a:gd name="T3" fmla="*/ 207 h 256"/>
                  <a:gd name="T4" fmla="*/ 216 w 296"/>
                  <a:gd name="T5" fmla="*/ 256 h 256"/>
                  <a:gd name="T6" fmla="*/ 159 w 296"/>
                  <a:gd name="T7" fmla="*/ 242 h 256"/>
                  <a:gd name="T8" fmla="*/ 101 w 296"/>
                  <a:gd name="T9" fmla="*/ 256 h 256"/>
                  <a:gd name="T10" fmla="*/ 44 w 296"/>
                  <a:gd name="T11" fmla="*/ 210 h 256"/>
                  <a:gd name="T12" fmla="*/ 24 w 296"/>
                  <a:gd name="T13" fmla="*/ 42 h 256"/>
                  <a:gd name="T14" fmla="*/ 94 w 296"/>
                  <a:gd name="T15" fmla="*/ 0 h 256"/>
                  <a:gd name="T16" fmla="*/ 158 w 296"/>
                  <a:gd name="T17" fmla="*/ 15 h 256"/>
                  <a:gd name="T18" fmla="*/ 222 w 296"/>
                  <a:gd name="T19" fmla="*/ 0 h 256"/>
                  <a:gd name="T20" fmla="*/ 286 w 296"/>
                  <a:gd name="T21" fmla="*/ 34 h 256"/>
                  <a:gd name="T22" fmla="*/ 296 w 296"/>
                  <a:gd name="T23" fmla="*/ 167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6" h="256">
                    <a:moveTo>
                      <a:pt x="296" y="167"/>
                    </a:moveTo>
                    <a:cubicBezTo>
                      <a:pt x="288" y="184"/>
                      <a:pt x="284" y="192"/>
                      <a:pt x="274" y="207"/>
                    </a:cubicBezTo>
                    <a:cubicBezTo>
                      <a:pt x="260" y="229"/>
                      <a:pt x="240" y="255"/>
                      <a:pt x="216" y="256"/>
                    </a:cubicBezTo>
                    <a:cubicBezTo>
                      <a:pt x="194" y="256"/>
                      <a:pt x="188" y="241"/>
                      <a:pt x="159" y="242"/>
                    </a:cubicBezTo>
                    <a:cubicBezTo>
                      <a:pt x="129" y="242"/>
                      <a:pt x="123" y="256"/>
                      <a:pt x="101" y="256"/>
                    </a:cubicBezTo>
                    <a:cubicBezTo>
                      <a:pt x="76" y="255"/>
                      <a:pt x="58" y="231"/>
                      <a:pt x="44" y="210"/>
                    </a:cubicBezTo>
                    <a:cubicBezTo>
                      <a:pt x="4" y="150"/>
                      <a:pt x="0" y="80"/>
                      <a:pt x="24" y="42"/>
                    </a:cubicBezTo>
                    <a:cubicBezTo>
                      <a:pt x="42" y="16"/>
                      <a:pt x="69" y="0"/>
                      <a:pt x="94" y="0"/>
                    </a:cubicBezTo>
                    <a:cubicBezTo>
                      <a:pt x="120" y="0"/>
                      <a:pt x="137" y="15"/>
                      <a:pt x="158" y="15"/>
                    </a:cubicBezTo>
                    <a:cubicBezTo>
                      <a:pt x="179" y="15"/>
                      <a:pt x="192" y="0"/>
                      <a:pt x="222" y="0"/>
                    </a:cubicBezTo>
                    <a:cubicBezTo>
                      <a:pt x="245" y="0"/>
                      <a:pt x="269" y="13"/>
                      <a:pt x="286" y="34"/>
                    </a:cubicBezTo>
                    <a:cubicBezTo>
                      <a:pt x="230" y="65"/>
                      <a:pt x="239" y="145"/>
                      <a:pt x="296" y="1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3825" y="1766"/>
                <a:ext cx="175" cy="191"/>
              </a:xfrm>
              <a:custGeom>
                <a:avLst/>
                <a:gdLst>
                  <a:gd name="T0" fmla="*/ 55 w 74"/>
                  <a:gd name="T1" fmla="*/ 54 h 81"/>
                  <a:gd name="T2" fmla="*/ 71 w 74"/>
                  <a:gd name="T3" fmla="*/ 0 h 81"/>
                  <a:gd name="T4" fmla="*/ 20 w 74"/>
                  <a:gd name="T5" fmla="*/ 28 h 81"/>
                  <a:gd name="T6" fmla="*/ 4 w 74"/>
                  <a:gd name="T7" fmla="*/ 81 h 81"/>
                  <a:gd name="T8" fmla="*/ 55 w 74"/>
                  <a:gd name="T9" fmla="*/ 5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81">
                    <a:moveTo>
                      <a:pt x="55" y="54"/>
                    </a:moveTo>
                    <a:cubicBezTo>
                      <a:pt x="66" y="40"/>
                      <a:pt x="74" y="21"/>
                      <a:pt x="71" y="0"/>
                    </a:cubicBezTo>
                    <a:cubicBezTo>
                      <a:pt x="54" y="2"/>
                      <a:pt x="33" y="13"/>
                      <a:pt x="20" y="28"/>
                    </a:cubicBezTo>
                    <a:cubicBezTo>
                      <a:pt x="9" y="41"/>
                      <a:pt x="0" y="61"/>
                      <a:pt x="4" y="81"/>
                    </a:cubicBezTo>
                    <a:cubicBezTo>
                      <a:pt x="23" y="81"/>
                      <a:pt x="44" y="70"/>
                      <a:pt x="55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6794824" y="2974475"/>
            <a:ext cx="906342" cy="867556"/>
            <a:chOff x="2199148" y="3390553"/>
            <a:chExt cx="609600" cy="594360"/>
          </a:xfrm>
        </p:grpSpPr>
        <p:sp>
          <p:nvSpPr>
            <p:cNvPr id="15" name="Oval 14"/>
            <p:cNvSpPr/>
            <p:nvPr/>
          </p:nvSpPr>
          <p:spPr bwMode="auto">
            <a:xfrm>
              <a:off x="2199148" y="3390553"/>
              <a:ext cx="609600" cy="5943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Freeform 110"/>
            <p:cNvSpPr>
              <a:spLocks noEditPoints="1"/>
            </p:cNvSpPr>
            <p:nvPr/>
          </p:nvSpPr>
          <p:spPr bwMode="black">
            <a:xfrm>
              <a:off x="2413059" y="3555351"/>
              <a:ext cx="255468" cy="257688"/>
            </a:xfrm>
            <a:custGeom>
              <a:avLst/>
              <a:gdLst>
                <a:gd name="T0" fmla="*/ 9 w 70"/>
                <a:gd name="T1" fmla="*/ 68 h 70"/>
                <a:gd name="T2" fmla="*/ 10 w 70"/>
                <a:gd name="T3" fmla="*/ 66 h 70"/>
                <a:gd name="T4" fmla="*/ 4 w 70"/>
                <a:gd name="T5" fmla="*/ 60 h 70"/>
                <a:gd name="T6" fmla="*/ 2 w 70"/>
                <a:gd name="T7" fmla="*/ 61 h 70"/>
                <a:gd name="T8" fmla="*/ 0 w 70"/>
                <a:gd name="T9" fmla="*/ 68 h 70"/>
                <a:gd name="T10" fmla="*/ 2 w 70"/>
                <a:gd name="T11" fmla="*/ 70 h 70"/>
                <a:gd name="T12" fmla="*/ 9 w 70"/>
                <a:gd name="T13" fmla="*/ 68 h 70"/>
                <a:gd name="T14" fmla="*/ 64 w 70"/>
                <a:gd name="T15" fmla="*/ 6 h 70"/>
                <a:gd name="T16" fmla="*/ 52 w 70"/>
                <a:gd name="T17" fmla="*/ 4 h 70"/>
                <a:gd name="T18" fmla="*/ 49 w 70"/>
                <a:gd name="T19" fmla="*/ 7 h 70"/>
                <a:gd name="T20" fmla="*/ 49 w 70"/>
                <a:gd name="T21" fmla="*/ 11 h 70"/>
                <a:gd name="T22" fmla="*/ 60 w 70"/>
                <a:gd name="T23" fmla="*/ 21 h 70"/>
                <a:gd name="T24" fmla="*/ 63 w 70"/>
                <a:gd name="T25" fmla="*/ 21 h 70"/>
                <a:gd name="T26" fmla="*/ 66 w 70"/>
                <a:gd name="T27" fmla="*/ 18 h 70"/>
                <a:gd name="T28" fmla="*/ 64 w 70"/>
                <a:gd name="T29" fmla="*/ 6 h 70"/>
                <a:gd name="T30" fmla="*/ 22 w 70"/>
                <a:gd name="T31" fmla="*/ 62 h 70"/>
                <a:gd name="T32" fmla="*/ 19 w 70"/>
                <a:gd name="T33" fmla="*/ 62 h 70"/>
                <a:gd name="T34" fmla="*/ 8 w 70"/>
                <a:gd name="T35" fmla="*/ 51 h 70"/>
                <a:gd name="T36" fmla="*/ 8 w 70"/>
                <a:gd name="T37" fmla="*/ 48 h 70"/>
                <a:gd name="T38" fmla="*/ 42 w 70"/>
                <a:gd name="T39" fmla="*/ 14 h 70"/>
                <a:gd name="T40" fmla="*/ 45 w 70"/>
                <a:gd name="T41" fmla="*/ 14 h 70"/>
                <a:gd name="T42" fmla="*/ 56 w 70"/>
                <a:gd name="T43" fmla="*/ 25 h 70"/>
                <a:gd name="T44" fmla="*/ 56 w 70"/>
                <a:gd name="T45" fmla="*/ 28 h 70"/>
                <a:gd name="T46" fmla="*/ 22 w 70"/>
                <a:gd name="T47" fmla="*/ 6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" h="70">
                  <a:moveTo>
                    <a:pt x="9" y="68"/>
                  </a:moveTo>
                  <a:cubicBezTo>
                    <a:pt x="10" y="67"/>
                    <a:pt x="11" y="67"/>
                    <a:pt x="10" y="66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59"/>
                    <a:pt x="3" y="60"/>
                    <a:pt x="2" y="61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9"/>
                    <a:pt x="1" y="70"/>
                    <a:pt x="2" y="70"/>
                  </a:cubicBezTo>
                  <a:lnTo>
                    <a:pt x="9" y="68"/>
                  </a:lnTo>
                  <a:close/>
                  <a:moveTo>
                    <a:pt x="64" y="6"/>
                  </a:moveTo>
                  <a:cubicBezTo>
                    <a:pt x="58" y="0"/>
                    <a:pt x="52" y="4"/>
                    <a:pt x="52" y="4"/>
                  </a:cubicBezTo>
                  <a:cubicBezTo>
                    <a:pt x="51" y="5"/>
                    <a:pt x="50" y="6"/>
                    <a:pt x="49" y="7"/>
                  </a:cubicBezTo>
                  <a:cubicBezTo>
                    <a:pt x="48" y="8"/>
                    <a:pt x="48" y="10"/>
                    <a:pt x="49" y="11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60" y="22"/>
                    <a:pt x="62" y="22"/>
                    <a:pt x="63" y="21"/>
                  </a:cubicBezTo>
                  <a:cubicBezTo>
                    <a:pt x="64" y="20"/>
                    <a:pt x="65" y="19"/>
                    <a:pt x="66" y="18"/>
                  </a:cubicBezTo>
                  <a:cubicBezTo>
                    <a:pt x="66" y="18"/>
                    <a:pt x="70" y="12"/>
                    <a:pt x="64" y="6"/>
                  </a:cubicBezTo>
                  <a:moveTo>
                    <a:pt x="22" y="62"/>
                  </a:moveTo>
                  <a:cubicBezTo>
                    <a:pt x="21" y="63"/>
                    <a:pt x="20" y="63"/>
                    <a:pt x="19" y="62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7" y="51"/>
                    <a:pt x="7" y="49"/>
                    <a:pt x="8" y="48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3" y="13"/>
                    <a:pt x="44" y="13"/>
                    <a:pt x="45" y="14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7" y="26"/>
                    <a:pt x="57" y="27"/>
                    <a:pt x="56" y="28"/>
                  </a:cubicBezTo>
                  <a:lnTo>
                    <a:pt x="22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40880" y="4353855"/>
            <a:ext cx="906342" cy="867556"/>
            <a:chOff x="2203935" y="5009693"/>
            <a:chExt cx="609600" cy="594360"/>
          </a:xfrm>
        </p:grpSpPr>
        <p:sp>
          <p:nvSpPr>
            <p:cNvPr id="18" name="Oval 17"/>
            <p:cNvSpPr/>
            <p:nvPr/>
          </p:nvSpPr>
          <p:spPr bwMode="auto">
            <a:xfrm>
              <a:off x="2203935" y="5009693"/>
              <a:ext cx="609600" cy="5943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56866" y="5140354"/>
              <a:ext cx="500486" cy="3162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OSS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1880015" y="2999003"/>
            <a:ext cx="440107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Seamless transition 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from on-premises to cloud</a:t>
            </a:r>
          </a:p>
        </p:txBody>
      </p:sp>
      <p:sp>
        <p:nvSpPr>
          <p:cNvPr id="21" name="Freeform 13"/>
          <p:cNvSpPr>
            <a:spLocks noChangeAspect="1" noEditPoints="1"/>
          </p:cNvSpPr>
          <p:nvPr/>
        </p:nvSpPr>
        <p:spPr bwMode="auto">
          <a:xfrm>
            <a:off x="937268" y="2982371"/>
            <a:ext cx="917115" cy="920494"/>
          </a:xfrm>
          <a:custGeom>
            <a:avLst/>
            <a:gdLst>
              <a:gd name="T0" fmla="*/ 808 w 1605"/>
              <a:gd name="T1" fmla="*/ 1611 h 1611"/>
              <a:gd name="T2" fmla="*/ 1605 w 1605"/>
              <a:gd name="T3" fmla="*/ 798 h 1611"/>
              <a:gd name="T4" fmla="*/ 808 w 1605"/>
              <a:gd name="T5" fmla="*/ 0 h 1611"/>
              <a:gd name="T6" fmla="*/ 0 w 1605"/>
              <a:gd name="T7" fmla="*/ 798 h 1611"/>
              <a:gd name="T8" fmla="*/ 808 w 1605"/>
              <a:gd name="T9" fmla="*/ 1611 h 1611"/>
              <a:gd name="T10" fmla="*/ 808 w 1605"/>
              <a:gd name="T11" fmla="*/ 96 h 1611"/>
              <a:gd name="T12" fmla="*/ 1505 w 1605"/>
              <a:gd name="T13" fmla="*/ 798 h 1611"/>
              <a:gd name="T14" fmla="*/ 808 w 1605"/>
              <a:gd name="T15" fmla="*/ 1511 h 1611"/>
              <a:gd name="T16" fmla="*/ 96 w 1605"/>
              <a:gd name="T17" fmla="*/ 798 h 1611"/>
              <a:gd name="T18" fmla="*/ 808 w 1605"/>
              <a:gd name="T19" fmla="*/ 96 h 1611"/>
              <a:gd name="T20" fmla="*/ 1106 w 1605"/>
              <a:gd name="T21" fmla="*/ 1104 h 1611"/>
              <a:gd name="T22" fmla="*/ 382 w 1605"/>
              <a:gd name="T23" fmla="*/ 1104 h 1611"/>
              <a:gd name="T24" fmla="*/ 260 w 1605"/>
              <a:gd name="T25" fmla="*/ 982 h 1611"/>
              <a:gd name="T26" fmla="*/ 352 w 1605"/>
              <a:gd name="T27" fmla="*/ 863 h 1611"/>
              <a:gd name="T28" fmla="*/ 496 w 1605"/>
              <a:gd name="T29" fmla="*/ 754 h 1611"/>
              <a:gd name="T30" fmla="*/ 756 w 1605"/>
              <a:gd name="T31" fmla="*/ 507 h 1611"/>
              <a:gd name="T32" fmla="*/ 992 w 1605"/>
              <a:gd name="T33" fmla="*/ 657 h 1611"/>
              <a:gd name="T34" fmla="*/ 1106 w 1605"/>
              <a:gd name="T35" fmla="*/ 627 h 1611"/>
              <a:gd name="T36" fmla="*/ 1345 w 1605"/>
              <a:gd name="T37" fmla="*/ 865 h 1611"/>
              <a:gd name="T38" fmla="*/ 1106 w 1605"/>
              <a:gd name="T39" fmla="*/ 1104 h 1611"/>
              <a:gd name="T40" fmla="*/ 382 w 1605"/>
              <a:gd name="T41" fmla="*/ 944 h 1611"/>
              <a:gd name="T42" fmla="*/ 344 w 1605"/>
              <a:gd name="T43" fmla="*/ 982 h 1611"/>
              <a:gd name="T44" fmla="*/ 382 w 1605"/>
              <a:gd name="T45" fmla="*/ 1020 h 1611"/>
              <a:gd name="T46" fmla="*/ 1106 w 1605"/>
              <a:gd name="T47" fmla="*/ 1020 h 1611"/>
              <a:gd name="T48" fmla="*/ 1261 w 1605"/>
              <a:gd name="T49" fmla="*/ 865 h 1611"/>
              <a:gd name="T50" fmla="*/ 1106 w 1605"/>
              <a:gd name="T51" fmla="*/ 711 h 1611"/>
              <a:gd name="T52" fmla="*/ 998 w 1605"/>
              <a:gd name="T53" fmla="*/ 754 h 1611"/>
              <a:gd name="T54" fmla="*/ 944 w 1605"/>
              <a:gd name="T55" fmla="*/ 806 h 1611"/>
              <a:gd name="T56" fmla="*/ 927 w 1605"/>
              <a:gd name="T57" fmla="*/ 733 h 1611"/>
              <a:gd name="T58" fmla="*/ 756 w 1605"/>
              <a:gd name="T59" fmla="*/ 592 h 1611"/>
              <a:gd name="T60" fmla="*/ 580 w 1605"/>
              <a:gd name="T61" fmla="*/ 768 h 1611"/>
              <a:gd name="T62" fmla="*/ 580 w 1605"/>
              <a:gd name="T63" fmla="*/ 792 h 1611"/>
              <a:gd name="T64" fmla="*/ 588 w 1605"/>
              <a:gd name="T65" fmla="*/ 849 h 1611"/>
              <a:gd name="T66" fmla="*/ 531 w 1605"/>
              <a:gd name="T67" fmla="*/ 838 h 1611"/>
              <a:gd name="T68" fmla="*/ 515 w 1605"/>
              <a:gd name="T69" fmla="*/ 838 h 1611"/>
              <a:gd name="T70" fmla="*/ 425 w 1605"/>
              <a:gd name="T71" fmla="*/ 912 h 1611"/>
              <a:gd name="T72" fmla="*/ 420 w 1605"/>
              <a:gd name="T73" fmla="*/ 947 h 1611"/>
              <a:gd name="T74" fmla="*/ 384 w 1605"/>
              <a:gd name="T75" fmla="*/ 944 h 1611"/>
              <a:gd name="T76" fmla="*/ 382 w 1605"/>
              <a:gd name="T77" fmla="*/ 944 h 1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05" h="1611">
                <a:moveTo>
                  <a:pt x="808" y="1611"/>
                </a:moveTo>
                <a:cubicBezTo>
                  <a:pt x="1247" y="1611"/>
                  <a:pt x="1605" y="1253"/>
                  <a:pt x="1605" y="798"/>
                </a:cubicBezTo>
                <a:cubicBezTo>
                  <a:pt x="1605" y="355"/>
                  <a:pt x="1247" y="0"/>
                  <a:pt x="808" y="0"/>
                </a:cubicBezTo>
                <a:cubicBezTo>
                  <a:pt x="354" y="0"/>
                  <a:pt x="0" y="355"/>
                  <a:pt x="0" y="798"/>
                </a:cubicBezTo>
                <a:cubicBezTo>
                  <a:pt x="0" y="1253"/>
                  <a:pt x="354" y="1611"/>
                  <a:pt x="808" y="1611"/>
                </a:cubicBezTo>
                <a:close/>
                <a:moveTo>
                  <a:pt x="808" y="96"/>
                </a:moveTo>
                <a:cubicBezTo>
                  <a:pt x="1195" y="96"/>
                  <a:pt x="1505" y="410"/>
                  <a:pt x="1505" y="798"/>
                </a:cubicBezTo>
                <a:cubicBezTo>
                  <a:pt x="1505" y="1190"/>
                  <a:pt x="1195" y="1511"/>
                  <a:pt x="808" y="1511"/>
                </a:cubicBezTo>
                <a:cubicBezTo>
                  <a:pt x="420" y="1511"/>
                  <a:pt x="96" y="1190"/>
                  <a:pt x="96" y="798"/>
                </a:cubicBezTo>
                <a:cubicBezTo>
                  <a:pt x="96" y="410"/>
                  <a:pt x="420" y="96"/>
                  <a:pt x="808" y="96"/>
                </a:cubicBezTo>
                <a:close/>
                <a:moveTo>
                  <a:pt x="1106" y="1104"/>
                </a:moveTo>
                <a:cubicBezTo>
                  <a:pt x="382" y="1104"/>
                  <a:pt x="382" y="1104"/>
                  <a:pt x="382" y="1104"/>
                </a:cubicBezTo>
                <a:cubicBezTo>
                  <a:pt x="314" y="1104"/>
                  <a:pt x="260" y="1050"/>
                  <a:pt x="260" y="982"/>
                </a:cubicBezTo>
                <a:cubicBezTo>
                  <a:pt x="260" y="925"/>
                  <a:pt x="300" y="876"/>
                  <a:pt x="352" y="863"/>
                </a:cubicBezTo>
                <a:cubicBezTo>
                  <a:pt x="376" y="806"/>
                  <a:pt x="431" y="762"/>
                  <a:pt x="496" y="754"/>
                </a:cubicBezTo>
                <a:cubicBezTo>
                  <a:pt x="501" y="616"/>
                  <a:pt x="615" y="507"/>
                  <a:pt x="756" y="507"/>
                </a:cubicBezTo>
                <a:cubicBezTo>
                  <a:pt x="857" y="507"/>
                  <a:pt x="949" y="567"/>
                  <a:pt x="992" y="657"/>
                </a:cubicBezTo>
                <a:cubicBezTo>
                  <a:pt x="1025" y="638"/>
                  <a:pt x="1066" y="627"/>
                  <a:pt x="1106" y="627"/>
                </a:cubicBezTo>
                <a:cubicBezTo>
                  <a:pt x="1237" y="627"/>
                  <a:pt x="1345" y="735"/>
                  <a:pt x="1345" y="865"/>
                </a:cubicBezTo>
                <a:cubicBezTo>
                  <a:pt x="1345" y="998"/>
                  <a:pt x="1237" y="1104"/>
                  <a:pt x="1106" y="1104"/>
                </a:cubicBezTo>
                <a:close/>
                <a:moveTo>
                  <a:pt x="382" y="944"/>
                </a:moveTo>
                <a:cubicBezTo>
                  <a:pt x="360" y="944"/>
                  <a:pt x="344" y="963"/>
                  <a:pt x="344" y="982"/>
                </a:cubicBezTo>
                <a:cubicBezTo>
                  <a:pt x="344" y="1004"/>
                  <a:pt x="360" y="1020"/>
                  <a:pt x="382" y="1020"/>
                </a:cubicBezTo>
                <a:cubicBezTo>
                  <a:pt x="1106" y="1020"/>
                  <a:pt x="1106" y="1020"/>
                  <a:pt x="1106" y="1020"/>
                </a:cubicBezTo>
                <a:cubicBezTo>
                  <a:pt x="1191" y="1020"/>
                  <a:pt x="1261" y="952"/>
                  <a:pt x="1261" y="865"/>
                </a:cubicBezTo>
                <a:cubicBezTo>
                  <a:pt x="1261" y="781"/>
                  <a:pt x="1191" y="711"/>
                  <a:pt x="1106" y="711"/>
                </a:cubicBezTo>
                <a:cubicBezTo>
                  <a:pt x="1066" y="711"/>
                  <a:pt x="1028" y="727"/>
                  <a:pt x="998" y="754"/>
                </a:cubicBezTo>
                <a:cubicBezTo>
                  <a:pt x="944" y="806"/>
                  <a:pt x="944" y="806"/>
                  <a:pt x="944" y="806"/>
                </a:cubicBezTo>
                <a:cubicBezTo>
                  <a:pt x="927" y="733"/>
                  <a:pt x="927" y="733"/>
                  <a:pt x="927" y="733"/>
                </a:cubicBezTo>
                <a:cubicBezTo>
                  <a:pt x="911" y="651"/>
                  <a:pt x="840" y="592"/>
                  <a:pt x="756" y="592"/>
                </a:cubicBezTo>
                <a:cubicBezTo>
                  <a:pt x="659" y="592"/>
                  <a:pt x="580" y="670"/>
                  <a:pt x="580" y="768"/>
                </a:cubicBezTo>
                <a:cubicBezTo>
                  <a:pt x="580" y="776"/>
                  <a:pt x="580" y="784"/>
                  <a:pt x="580" y="792"/>
                </a:cubicBezTo>
                <a:cubicBezTo>
                  <a:pt x="588" y="849"/>
                  <a:pt x="588" y="849"/>
                  <a:pt x="588" y="849"/>
                </a:cubicBezTo>
                <a:cubicBezTo>
                  <a:pt x="531" y="838"/>
                  <a:pt x="531" y="838"/>
                  <a:pt x="531" y="838"/>
                </a:cubicBezTo>
                <a:cubicBezTo>
                  <a:pt x="526" y="838"/>
                  <a:pt x="520" y="838"/>
                  <a:pt x="515" y="838"/>
                </a:cubicBezTo>
                <a:cubicBezTo>
                  <a:pt x="471" y="838"/>
                  <a:pt x="436" y="868"/>
                  <a:pt x="425" y="912"/>
                </a:cubicBezTo>
                <a:cubicBezTo>
                  <a:pt x="420" y="947"/>
                  <a:pt x="420" y="947"/>
                  <a:pt x="420" y="947"/>
                </a:cubicBezTo>
                <a:cubicBezTo>
                  <a:pt x="384" y="944"/>
                  <a:pt x="384" y="944"/>
                  <a:pt x="384" y="944"/>
                </a:cubicBezTo>
                <a:cubicBezTo>
                  <a:pt x="382" y="944"/>
                  <a:pt x="382" y="944"/>
                  <a:pt x="382" y="94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54278" y="1926447"/>
            <a:ext cx="4268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Faster Development Cycle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97478" y="1913581"/>
            <a:ext cx="26355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Totally Modular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795969" y="1744662"/>
            <a:ext cx="888298" cy="850284"/>
            <a:chOff x="1785636" y="1768035"/>
            <a:chExt cx="609600" cy="594360"/>
          </a:xfrm>
        </p:grpSpPr>
        <p:sp>
          <p:nvSpPr>
            <p:cNvPr id="25" name="Oval 24"/>
            <p:cNvSpPr/>
            <p:nvPr/>
          </p:nvSpPr>
          <p:spPr bwMode="auto">
            <a:xfrm>
              <a:off x="1785636" y="1768035"/>
              <a:ext cx="609600" cy="5943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Freeform 58"/>
            <p:cNvSpPr>
              <a:spLocks noEditPoints="1"/>
            </p:cNvSpPr>
            <p:nvPr/>
          </p:nvSpPr>
          <p:spPr bwMode="black">
            <a:xfrm>
              <a:off x="1944132" y="1871523"/>
              <a:ext cx="292608" cy="384736"/>
            </a:xfrm>
            <a:custGeom>
              <a:avLst/>
              <a:gdLst>
                <a:gd name="T0" fmla="*/ 181 w 182"/>
                <a:gd name="T1" fmla="*/ 65 h 195"/>
                <a:gd name="T2" fmla="*/ 88 w 182"/>
                <a:gd name="T3" fmla="*/ 0 h 195"/>
                <a:gd name="T4" fmla="*/ 88 w 182"/>
                <a:gd name="T5" fmla="*/ 40 h 195"/>
                <a:gd name="T6" fmla="*/ 1 w 182"/>
                <a:gd name="T7" fmla="*/ 40 h 195"/>
                <a:gd name="T8" fmla="*/ 1 w 182"/>
                <a:gd name="T9" fmla="*/ 89 h 195"/>
                <a:gd name="T10" fmla="*/ 57 w 182"/>
                <a:gd name="T11" fmla="*/ 89 h 195"/>
                <a:gd name="T12" fmla="*/ 88 w 182"/>
                <a:gd name="T13" fmla="*/ 68 h 195"/>
                <a:gd name="T14" fmla="*/ 88 w 182"/>
                <a:gd name="T15" fmla="*/ 130 h 195"/>
                <a:gd name="T16" fmla="*/ 181 w 182"/>
                <a:gd name="T17" fmla="*/ 65 h 195"/>
                <a:gd name="T18" fmla="*/ 19 w 182"/>
                <a:gd name="T19" fmla="*/ 127 h 195"/>
                <a:gd name="T20" fmla="*/ 88 w 182"/>
                <a:gd name="T21" fmla="*/ 172 h 195"/>
                <a:gd name="T22" fmla="*/ 88 w 182"/>
                <a:gd name="T23" fmla="*/ 142 h 195"/>
                <a:gd name="T24" fmla="*/ 178 w 182"/>
                <a:gd name="T25" fmla="*/ 142 h 195"/>
                <a:gd name="T26" fmla="*/ 178 w 182"/>
                <a:gd name="T27" fmla="*/ 153 h 195"/>
                <a:gd name="T28" fmla="*/ 100 w 182"/>
                <a:gd name="T29" fmla="*/ 153 h 195"/>
                <a:gd name="T30" fmla="*/ 100 w 182"/>
                <a:gd name="T31" fmla="*/ 195 h 195"/>
                <a:gd name="T32" fmla="*/ 0 w 182"/>
                <a:gd name="T33" fmla="*/ 127 h 195"/>
                <a:gd name="T34" fmla="*/ 19 w 182"/>
                <a:gd name="T35" fmla="*/ 12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2" h="195">
                  <a:moveTo>
                    <a:pt x="181" y="65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8" y="130"/>
                    <a:pt x="88" y="130"/>
                    <a:pt x="88" y="130"/>
                  </a:cubicBezTo>
                  <a:cubicBezTo>
                    <a:pt x="181" y="65"/>
                    <a:pt x="181" y="65"/>
                    <a:pt x="181" y="65"/>
                  </a:cubicBezTo>
                  <a:close/>
                  <a:moveTo>
                    <a:pt x="19" y="127"/>
                  </a:moveTo>
                  <a:cubicBezTo>
                    <a:pt x="88" y="172"/>
                    <a:pt x="88" y="172"/>
                    <a:pt x="88" y="172"/>
                  </a:cubicBezTo>
                  <a:cubicBezTo>
                    <a:pt x="88" y="142"/>
                    <a:pt x="88" y="142"/>
                    <a:pt x="88" y="142"/>
                  </a:cubicBezTo>
                  <a:cubicBezTo>
                    <a:pt x="178" y="142"/>
                    <a:pt x="178" y="142"/>
                    <a:pt x="178" y="142"/>
                  </a:cubicBezTo>
                  <a:cubicBezTo>
                    <a:pt x="182" y="142"/>
                    <a:pt x="182" y="153"/>
                    <a:pt x="178" y="153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95"/>
                    <a:pt x="100" y="195"/>
                    <a:pt x="100" y="195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9" y="127"/>
                    <a:pt x="19" y="127"/>
                    <a:pt x="19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51466" y="1757628"/>
            <a:ext cx="888298" cy="850284"/>
            <a:chOff x="1795746" y="3978504"/>
            <a:chExt cx="609600" cy="594360"/>
          </a:xfrm>
        </p:grpSpPr>
        <p:sp>
          <p:nvSpPr>
            <p:cNvPr id="28" name="Oval 27"/>
            <p:cNvSpPr/>
            <p:nvPr/>
          </p:nvSpPr>
          <p:spPr bwMode="auto">
            <a:xfrm>
              <a:off x="1795746" y="3978504"/>
              <a:ext cx="609600" cy="5943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black">
            <a:xfrm>
              <a:off x="1894192" y="4082378"/>
              <a:ext cx="414835" cy="386612"/>
            </a:xfrm>
            <a:custGeom>
              <a:avLst/>
              <a:gdLst>
                <a:gd name="T0" fmla="*/ 226 w 300"/>
                <a:gd name="T1" fmla="*/ 193 h 300"/>
                <a:gd name="T2" fmla="*/ 233 w 300"/>
                <a:gd name="T3" fmla="*/ 157 h 300"/>
                <a:gd name="T4" fmla="*/ 233 w 300"/>
                <a:gd name="T5" fmla="*/ 128 h 300"/>
                <a:gd name="T6" fmla="*/ 142 w 300"/>
                <a:gd name="T7" fmla="*/ 51 h 300"/>
                <a:gd name="T8" fmla="*/ 52 w 300"/>
                <a:gd name="T9" fmla="*/ 128 h 300"/>
                <a:gd name="T10" fmla="*/ 52 w 300"/>
                <a:gd name="T11" fmla="*/ 157 h 300"/>
                <a:gd name="T12" fmla="*/ 142 w 300"/>
                <a:gd name="T13" fmla="*/ 234 h 300"/>
                <a:gd name="T14" fmla="*/ 183 w 300"/>
                <a:gd name="T15" fmla="*/ 224 h 300"/>
                <a:gd name="T16" fmla="*/ 193 w 300"/>
                <a:gd name="T17" fmla="*/ 226 h 300"/>
                <a:gd name="T18" fmla="*/ 270 w 300"/>
                <a:gd name="T19" fmla="*/ 300 h 300"/>
                <a:gd name="T20" fmla="*/ 298 w 300"/>
                <a:gd name="T21" fmla="*/ 275 h 300"/>
                <a:gd name="T22" fmla="*/ 206 w 300"/>
                <a:gd name="T23" fmla="*/ 157 h 300"/>
                <a:gd name="T24" fmla="*/ 142 w 300"/>
                <a:gd name="T25" fmla="*/ 208 h 300"/>
                <a:gd name="T26" fmla="*/ 78 w 300"/>
                <a:gd name="T27" fmla="*/ 157 h 300"/>
                <a:gd name="T28" fmla="*/ 78 w 300"/>
                <a:gd name="T29" fmla="*/ 128 h 300"/>
                <a:gd name="T30" fmla="*/ 142 w 300"/>
                <a:gd name="T31" fmla="*/ 77 h 300"/>
                <a:gd name="T32" fmla="*/ 206 w 300"/>
                <a:gd name="T33" fmla="*/ 128 h 300"/>
                <a:gd name="T34" fmla="*/ 206 w 300"/>
                <a:gd name="T35" fmla="*/ 157 h 300"/>
                <a:gd name="T36" fmla="*/ 197 w 300"/>
                <a:gd name="T37" fmla="*/ 142 h 300"/>
                <a:gd name="T38" fmla="*/ 156 w 300"/>
                <a:gd name="T39" fmla="*/ 157 h 300"/>
                <a:gd name="T40" fmla="*/ 142 w 300"/>
                <a:gd name="T41" fmla="*/ 197 h 300"/>
                <a:gd name="T42" fmla="*/ 128 w 300"/>
                <a:gd name="T43" fmla="*/ 157 h 300"/>
                <a:gd name="T44" fmla="*/ 87 w 300"/>
                <a:gd name="T45" fmla="*/ 142 h 300"/>
                <a:gd name="T46" fmla="*/ 128 w 300"/>
                <a:gd name="T47" fmla="*/ 128 h 300"/>
                <a:gd name="T48" fmla="*/ 142 w 300"/>
                <a:gd name="T49" fmla="*/ 88 h 300"/>
                <a:gd name="T50" fmla="*/ 156 w 300"/>
                <a:gd name="T51" fmla="*/ 128 h 300"/>
                <a:gd name="T52" fmla="*/ 142 w 300"/>
                <a:gd name="T53" fmla="*/ 40 h 300"/>
                <a:gd name="T54" fmla="*/ 128 w 300"/>
                <a:gd name="T55" fmla="*/ 0 h 300"/>
                <a:gd name="T56" fmla="*/ 156 w 300"/>
                <a:gd name="T57" fmla="*/ 41 h 300"/>
                <a:gd name="T58" fmla="*/ 40 w 300"/>
                <a:gd name="T59" fmla="*/ 142 h 300"/>
                <a:gd name="T60" fmla="*/ 0 w 300"/>
                <a:gd name="T61" fmla="*/ 157 h 300"/>
                <a:gd name="T62" fmla="*/ 41 w 300"/>
                <a:gd name="T63" fmla="*/ 128 h 300"/>
                <a:gd name="T64" fmla="*/ 142 w 300"/>
                <a:gd name="T65" fmla="*/ 245 h 300"/>
                <a:gd name="T66" fmla="*/ 156 w 300"/>
                <a:gd name="T67" fmla="*/ 285 h 300"/>
                <a:gd name="T68" fmla="*/ 128 w 300"/>
                <a:gd name="T69" fmla="*/ 244 h 300"/>
                <a:gd name="T70" fmla="*/ 245 w 300"/>
                <a:gd name="T71" fmla="*/ 142 h 300"/>
                <a:gd name="T72" fmla="*/ 285 w 300"/>
                <a:gd name="T73" fmla="*/ 128 h 300"/>
                <a:gd name="T74" fmla="*/ 243 w 300"/>
                <a:gd name="T75" fmla="*/ 15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0" h="300">
                  <a:moveTo>
                    <a:pt x="298" y="266"/>
                  </a:moveTo>
                  <a:cubicBezTo>
                    <a:pt x="226" y="193"/>
                    <a:pt x="226" y="193"/>
                    <a:pt x="226" y="193"/>
                  </a:cubicBezTo>
                  <a:cubicBezTo>
                    <a:pt x="223" y="191"/>
                    <a:pt x="222" y="186"/>
                    <a:pt x="224" y="183"/>
                  </a:cubicBezTo>
                  <a:cubicBezTo>
                    <a:pt x="228" y="175"/>
                    <a:pt x="231" y="166"/>
                    <a:pt x="233" y="157"/>
                  </a:cubicBezTo>
                  <a:cubicBezTo>
                    <a:pt x="233" y="152"/>
                    <a:pt x="234" y="147"/>
                    <a:pt x="234" y="142"/>
                  </a:cubicBezTo>
                  <a:cubicBezTo>
                    <a:pt x="234" y="138"/>
                    <a:pt x="233" y="133"/>
                    <a:pt x="233" y="128"/>
                  </a:cubicBezTo>
                  <a:cubicBezTo>
                    <a:pt x="227" y="89"/>
                    <a:pt x="196" y="58"/>
                    <a:pt x="156" y="52"/>
                  </a:cubicBezTo>
                  <a:cubicBezTo>
                    <a:pt x="152" y="51"/>
                    <a:pt x="147" y="51"/>
                    <a:pt x="142" y="51"/>
                  </a:cubicBezTo>
                  <a:cubicBezTo>
                    <a:pt x="137" y="51"/>
                    <a:pt x="133" y="51"/>
                    <a:pt x="128" y="52"/>
                  </a:cubicBezTo>
                  <a:cubicBezTo>
                    <a:pt x="89" y="58"/>
                    <a:pt x="58" y="89"/>
                    <a:pt x="52" y="128"/>
                  </a:cubicBezTo>
                  <a:cubicBezTo>
                    <a:pt x="51" y="133"/>
                    <a:pt x="51" y="138"/>
                    <a:pt x="51" y="142"/>
                  </a:cubicBezTo>
                  <a:cubicBezTo>
                    <a:pt x="51" y="147"/>
                    <a:pt x="51" y="152"/>
                    <a:pt x="52" y="157"/>
                  </a:cubicBezTo>
                  <a:cubicBezTo>
                    <a:pt x="58" y="196"/>
                    <a:pt x="89" y="227"/>
                    <a:pt x="128" y="233"/>
                  </a:cubicBezTo>
                  <a:cubicBezTo>
                    <a:pt x="133" y="234"/>
                    <a:pt x="137" y="234"/>
                    <a:pt x="142" y="234"/>
                  </a:cubicBezTo>
                  <a:cubicBezTo>
                    <a:pt x="147" y="234"/>
                    <a:pt x="152" y="234"/>
                    <a:pt x="156" y="233"/>
                  </a:cubicBezTo>
                  <a:cubicBezTo>
                    <a:pt x="166" y="231"/>
                    <a:pt x="175" y="228"/>
                    <a:pt x="183" y="224"/>
                  </a:cubicBezTo>
                  <a:cubicBezTo>
                    <a:pt x="184" y="224"/>
                    <a:pt x="185" y="223"/>
                    <a:pt x="187" y="223"/>
                  </a:cubicBezTo>
                  <a:cubicBezTo>
                    <a:pt x="189" y="223"/>
                    <a:pt x="192" y="224"/>
                    <a:pt x="193" y="226"/>
                  </a:cubicBezTo>
                  <a:cubicBezTo>
                    <a:pt x="265" y="298"/>
                    <a:pt x="265" y="298"/>
                    <a:pt x="265" y="298"/>
                  </a:cubicBezTo>
                  <a:cubicBezTo>
                    <a:pt x="267" y="299"/>
                    <a:pt x="268" y="300"/>
                    <a:pt x="270" y="300"/>
                  </a:cubicBezTo>
                  <a:cubicBezTo>
                    <a:pt x="272" y="300"/>
                    <a:pt x="273" y="299"/>
                    <a:pt x="275" y="298"/>
                  </a:cubicBezTo>
                  <a:cubicBezTo>
                    <a:pt x="298" y="275"/>
                    <a:pt x="298" y="275"/>
                    <a:pt x="298" y="275"/>
                  </a:cubicBezTo>
                  <a:cubicBezTo>
                    <a:pt x="300" y="272"/>
                    <a:pt x="300" y="268"/>
                    <a:pt x="298" y="266"/>
                  </a:cubicBezTo>
                  <a:close/>
                  <a:moveTo>
                    <a:pt x="206" y="157"/>
                  </a:moveTo>
                  <a:cubicBezTo>
                    <a:pt x="201" y="181"/>
                    <a:pt x="181" y="201"/>
                    <a:pt x="156" y="206"/>
                  </a:cubicBezTo>
                  <a:cubicBezTo>
                    <a:pt x="152" y="207"/>
                    <a:pt x="147" y="208"/>
                    <a:pt x="142" y="208"/>
                  </a:cubicBezTo>
                  <a:cubicBezTo>
                    <a:pt x="137" y="208"/>
                    <a:pt x="133" y="207"/>
                    <a:pt x="128" y="206"/>
                  </a:cubicBezTo>
                  <a:cubicBezTo>
                    <a:pt x="103" y="201"/>
                    <a:pt x="84" y="181"/>
                    <a:pt x="78" y="157"/>
                  </a:cubicBezTo>
                  <a:cubicBezTo>
                    <a:pt x="77" y="152"/>
                    <a:pt x="77" y="147"/>
                    <a:pt x="77" y="142"/>
                  </a:cubicBezTo>
                  <a:cubicBezTo>
                    <a:pt x="77" y="138"/>
                    <a:pt x="77" y="133"/>
                    <a:pt x="78" y="128"/>
                  </a:cubicBezTo>
                  <a:cubicBezTo>
                    <a:pt x="84" y="103"/>
                    <a:pt x="103" y="84"/>
                    <a:pt x="128" y="79"/>
                  </a:cubicBezTo>
                  <a:cubicBezTo>
                    <a:pt x="133" y="78"/>
                    <a:pt x="137" y="77"/>
                    <a:pt x="142" y="77"/>
                  </a:cubicBezTo>
                  <a:cubicBezTo>
                    <a:pt x="147" y="77"/>
                    <a:pt x="152" y="78"/>
                    <a:pt x="156" y="79"/>
                  </a:cubicBezTo>
                  <a:cubicBezTo>
                    <a:pt x="181" y="84"/>
                    <a:pt x="201" y="103"/>
                    <a:pt x="206" y="128"/>
                  </a:cubicBezTo>
                  <a:cubicBezTo>
                    <a:pt x="207" y="133"/>
                    <a:pt x="208" y="138"/>
                    <a:pt x="208" y="142"/>
                  </a:cubicBezTo>
                  <a:cubicBezTo>
                    <a:pt x="208" y="147"/>
                    <a:pt x="207" y="152"/>
                    <a:pt x="206" y="157"/>
                  </a:cubicBezTo>
                  <a:close/>
                  <a:moveTo>
                    <a:pt x="195" y="128"/>
                  </a:moveTo>
                  <a:cubicBezTo>
                    <a:pt x="196" y="133"/>
                    <a:pt x="197" y="138"/>
                    <a:pt x="197" y="142"/>
                  </a:cubicBezTo>
                  <a:cubicBezTo>
                    <a:pt x="197" y="147"/>
                    <a:pt x="196" y="152"/>
                    <a:pt x="195" y="157"/>
                  </a:cubicBezTo>
                  <a:cubicBezTo>
                    <a:pt x="156" y="157"/>
                    <a:pt x="156" y="157"/>
                    <a:pt x="156" y="157"/>
                  </a:cubicBezTo>
                  <a:cubicBezTo>
                    <a:pt x="156" y="195"/>
                    <a:pt x="156" y="195"/>
                    <a:pt x="156" y="195"/>
                  </a:cubicBezTo>
                  <a:cubicBezTo>
                    <a:pt x="152" y="197"/>
                    <a:pt x="147" y="197"/>
                    <a:pt x="142" y="197"/>
                  </a:cubicBezTo>
                  <a:cubicBezTo>
                    <a:pt x="137" y="197"/>
                    <a:pt x="133" y="197"/>
                    <a:pt x="128" y="195"/>
                  </a:cubicBezTo>
                  <a:cubicBezTo>
                    <a:pt x="128" y="157"/>
                    <a:pt x="128" y="157"/>
                    <a:pt x="128" y="157"/>
                  </a:cubicBezTo>
                  <a:cubicBezTo>
                    <a:pt x="89" y="157"/>
                    <a:pt x="89" y="157"/>
                    <a:pt x="89" y="157"/>
                  </a:cubicBezTo>
                  <a:cubicBezTo>
                    <a:pt x="88" y="152"/>
                    <a:pt x="87" y="147"/>
                    <a:pt x="87" y="142"/>
                  </a:cubicBezTo>
                  <a:cubicBezTo>
                    <a:pt x="87" y="138"/>
                    <a:pt x="88" y="133"/>
                    <a:pt x="89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90"/>
                    <a:pt x="128" y="90"/>
                    <a:pt x="128" y="90"/>
                  </a:cubicBezTo>
                  <a:cubicBezTo>
                    <a:pt x="133" y="88"/>
                    <a:pt x="137" y="88"/>
                    <a:pt x="142" y="88"/>
                  </a:cubicBezTo>
                  <a:cubicBezTo>
                    <a:pt x="147" y="88"/>
                    <a:pt x="152" y="88"/>
                    <a:pt x="156" y="90"/>
                  </a:cubicBezTo>
                  <a:cubicBezTo>
                    <a:pt x="156" y="128"/>
                    <a:pt x="156" y="128"/>
                    <a:pt x="156" y="128"/>
                  </a:cubicBezTo>
                  <a:lnTo>
                    <a:pt x="195" y="128"/>
                  </a:lnTo>
                  <a:close/>
                  <a:moveTo>
                    <a:pt x="142" y="40"/>
                  </a:moveTo>
                  <a:cubicBezTo>
                    <a:pt x="137" y="40"/>
                    <a:pt x="133" y="41"/>
                    <a:pt x="128" y="41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2" y="41"/>
                    <a:pt x="147" y="40"/>
                    <a:pt x="142" y="40"/>
                  </a:cubicBezTo>
                  <a:close/>
                  <a:moveTo>
                    <a:pt x="40" y="142"/>
                  </a:moveTo>
                  <a:cubicBezTo>
                    <a:pt x="40" y="147"/>
                    <a:pt x="40" y="152"/>
                    <a:pt x="41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1" y="128"/>
                    <a:pt x="41" y="128"/>
                    <a:pt x="41" y="128"/>
                  </a:cubicBezTo>
                  <a:cubicBezTo>
                    <a:pt x="40" y="133"/>
                    <a:pt x="40" y="138"/>
                    <a:pt x="40" y="142"/>
                  </a:cubicBezTo>
                  <a:close/>
                  <a:moveTo>
                    <a:pt x="142" y="245"/>
                  </a:moveTo>
                  <a:cubicBezTo>
                    <a:pt x="147" y="245"/>
                    <a:pt x="152" y="244"/>
                    <a:pt x="156" y="244"/>
                  </a:cubicBezTo>
                  <a:cubicBezTo>
                    <a:pt x="156" y="285"/>
                    <a:pt x="156" y="285"/>
                    <a:pt x="156" y="285"/>
                  </a:cubicBezTo>
                  <a:cubicBezTo>
                    <a:pt x="128" y="285"/>
                    <a:pt x="128" y="285"/>
                    <a:pt x="128" y="285"/>
                  </a:cubicBezTo>
                  <a:cubicBezTo>
                    <a:pt x="128" y="244"/>
                    <a:pt x="128" y="244"/>
                    <a:pt x="128" y="244"/>
                  </a:cubicBezTo>
                  <a:cubicBezTo>
                    <a:pt x="133" y="244"/>
                    <a:pt x="137" y="245"/>
                    <a:pt x="142" y="245"/>
                  </a:cubicBezTo>
                  <a:close/>
                  <a:moveTo>
                    <a:pt x="245" y="142"/>
                  </a:moveTo>
                  <a:cubicBezTo>
                    <a:pt x="245" y="138"/>
                    <a:pt x="244" y="133"/>
                    <a:pt x="243" y="128"/>
                  </a:cubicBezTo>
                  <a:cubicBezTo>
                    <a:pt x="285" y="128"/>
                    <a:pt x="285" y="128"/>
                    <a:pt x="285" y="128"/>
                  </a:cubicBezTo>
                  <a:cubicBezTo>
                    <a:pt x="285" y="157"/>
                    <a:pt x="285" y="157"/>
                    <a:pt x="285" y="157"/>
                  </a:cubicBezTo>
                  <a:cubicBezTo>
                    <a:pt x="243" y="157"/>
                    <a:pt x="243" y="157"/>
                    <a:pt x="243" y="157"/>
                  </a:cubicBezTo>
                  <a:cubicBezTo>
                    <a:pt x="244" y="152"/>
                    <a:pt x="245" y="147"/>
                    <a:pt x="245" y="1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0" name="Freeform 5"/>
          <p:cNvSpPr>
            <a:spLocks noEditPoints="1"/>
          </p:cNvSpPr>
          <p:nvPr/>
        </p:nvSpPr>
        <p:spPr bwMode="auto">
          <a:xfrm>
            <a:off x="4784301" y="5612437"/>
            <a:ext cx="878847" cy="837318"/>
          </a:xfrm>
          <a:custGeom>
            <a:avLst/>
            <a:gdLst>
              <a:gd name="T0" fmla="*/ 808 w 1605"/>
              <a:gd name="T1" fmla="*/ 1611 h 1611"/>
              <a:gd name="T2" fmla="*/ 1605 w 1605"/>
              <a:gd name="T3" fmla="*/ 798 h 1611"/>
              <a:gd name="T4" fmla="*/ 808 w 1605"/>
              <a:gd name="T5" fmla="*/ 0 h 1611"/>
              <a:gd name="T6" fmla="*/ 0 w 1605"/>
              <a:gd name="T7" fmla="*/ 798 h 1611"/>
              <a:gd name="T8" fmla="*/ 808 w 1605"/>
              <a:gd name="T9" fmla="*/ 1611 h 1611"/>
              <a:gd name="T10" fmla="*/ 808 w 1605"/>
              <a:gd name="T11" fmla="*/ 96 h 1611"/>
              <a:gd name="T12" fmla="*/ 1505 w 1605"/>
              <a:gd name="T13" fmla="*/ 798 h 1611"/>
              <a:gd name="T14" fmla="*/ 808 w 1605"/>
              <a:gd name="T15" fmla="*/ 1511 h 1611"/>
              <a:gd name="T16" fmla="*/ 96 w 1605"/>
              <a:gd name="T17" fmla="*/ 798 h 1611"/>
              <a:gd name="T18" fmla="*/ 808 w 1605"/>
              <a:gd name="T19" fmla="*/ 96 h 1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05" h="1611">
                <a:moveTo>
                  <a:pt x="808" y="1611"/>
                </a:moveTo>
                <a:cubicBezTo>
                  <a:pt x="1247" y="1611"/>
                  <a:pt x="1605" y="1252"/>
                  <a:pt x="1605" y="798"/>
                </a:cubicBezTo>
                <a:cubicBezTo>
                  <a:pt x="1605" y="354"/>
                  <a:pt x="1247" y="0"/>
                  <a:pt x="808" y="0"/>
                </a:cubicBezTo>
                <a:cubicBezTo>
                  <a:pt x="354" y="0"/>
                  <a:pt x="0" y="354"/>
                  <a:pt x="0" y="798"/>
                </a:cubicBezTo>
                <a:cubicBezTo>
                  <a:pt x="0" y="1252"/>
                  <a:pt x="354" y="1611"/>
                  <a:pt x="808" y="1611"/>
                </a:cubicBezTo>
                <a:close/>
                <a:moveTo>
                  <a:pt x="808" y="96"/>
                </a:moveTo>
                <a:cubicBezTo>
                  <a:pt x="1195" y="96"/>
                  <a:pt x="1505" y="410"/>
                  <a:pt x="1505" y="798"/>
                </a:cubicBezTo>
                <a:cubicBezTo>
                  <a:pt x="1505" y="1190"/>
                  <a:pt x="1195" y="1511"/>
                  <a:pt x="808" y="1511"/>
                </a:cubicBezTo>
                <a:cubicBezTo>
                  <a:pt x="420" y="1511"/>
                  <a:pt x="96" y="1190"/>
                  <a:pt x="96" y="798"/>
                </a:cubicBezTo>
                <a:cubicBezTo>
                  <a:pt x="96" y="410"/>
                  <a:pt x="420" y="96"/>
                  <a:pt x="808" y="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1" name="Freeform 35"/>
          <p:cNvSpPr>
            <a:spLocks/>
          </p:cNvSpPr>
          <p:nvPr/>
        </p:nvSpPr>
        <p:spPr bwMode="black">
          <a:xfrm>
            <a:off x="4940154" y="5747520"/>
            <a:ext cx="558982" cy="513267"/>
          </a:xfrm>
          <a:custGeom>
            <a:avLst/>
            <a:gdLst>
              <a:gd name="T0" fmla="*/ 120 w 191"/>
              <a:gd name="T1" fmla="*/ 32 h 197"/>
              <a:gd name="T2" fmla="*/ 83 w 191"/>
              <a:gd name="T3" fmla="*/ 3 h 197"/>
              <a:gd name="T4" fmla="*/ 47 w 191"/>
              <a:gd name="T5" fmla="*/ 5 h 197"/>
              <a:gd name="T6" fmla="*/ 44 w 191"/>
              <a:gd name="T7" fmla="*/ 27 h 197"/>
              <a:gd name="T8" fmla="*/ 40 w 191"/>
              <a:gd name="T9" fmla="*/ 29 h 197"/>
              <a:gd name="T10" fmla="*/ 40 w 191"/>
              <a:gd name="T11" fmla="*/ 33 h 197"/>
              <a:gd name="T12" fmla="*/ 45 w 191"/>
              <a:gd name="T13" fmla="*/ 40 h 197"/>
              <a:gd name="T14" fmla="*/ 88 w 191"/>
              <a:gd name="T15" fmla="*/ 44 h 197"/>
              <a:gd name="T16" fmla="*/ 118 w 191"/>
              <a:gd name="T17" fmla="*/ 113 h 197"/>
              <a:gd name="T18" fmla="*/ 144 w 191"/>
              <a:gd name="T19" fmla="*/ 129 h 197"/>
              <a:gd name="T20" fmla="*/ 112 w 191"/>
              <a:gd name="T21" fmla="*/ 109 h 197"/>
              <a:gd name="T22" fmla="*/ 65 w 191"/>
              <a:gd name="T23" fmla="*/ 115 h 197"/>
              <a:gd name="T24" fmla="*/ 0 w 191"/>
              <a:gd name="T25" fmla="*/ 116 h 197"/>
              <a:gd name="T26" fmla="*/ 26 w 191"/>
              <a:gd name="T27" fmla="*/ 174 h 197"/>
              <a:gd name="T28" fmla="*/ 61 w 191"/>
              <a:gd name="T29" fmla="*/ 136 h 197"/>
              <a:gd name="T30" fmla="*/ 57 w 191"/>
              <a:gd name="T31" fmla="*/ 148 h 197"/>
              <a:gd name="T32" fmla="*/ 126 w 191"/>
              <a:gd name="T33" fmla="*/ 140 h 197"/>
              <a:gd name="T34" fmla="*/ 55 w 191"/>
              <a:gd name="T35" fmla="*/ 153 h 197"/>
              <a:gd name="T36" fmla="*/ 30 w 191"/>
              <a:gd name="T37" fmla="*/ 180 h 197"/>
              <a:gd name="T38" fmla="*/ 32 w 191"/>
              <a:gd name="T39" fmla="*/ 182 h 197"/>
              <a:gd name="T40" fmla="*/ 180 w 191"/>
              <a:gd name="T41" fmla="*/ 159 h 197"/>
              <a:gd name="T42" fmla="*/ 185 w 191"/>
              <a:gd name="T43" fmla="*/ 129 h 197"/>
              <a:gd name="T44" fmla="*/ 120 w 191"/>
              <a:gd name="T45" fmla="*/ 32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1" h="197">
                <a:moveTo>
                  <a:pt x="120" y="32"/>
                </a:moveTo>
                <a:cubicBezTo>
                  <a:pt x="112" y="23"/>
                  <a:pt x="99" y="9"/>
                  <a:pt x="83" y="3"/>
                </a:cubicBezTo>
                <a:cubicBezTo>
                  <a:pt x="72" y="0"/>
                  <a:pt x="47" y="5"/>
                  <a:pt x="47" y="5"/>
                </a:cubicBezTo>
                <a:cubicBezTo>
                  <a:pt x="44" y="27"/>
                  <a:pt x="44" y="27"/>
                  <a:pt x="44" y="27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33"/>
                  <a:pt x="40" y="33"/>
                  <a:pt x="40" y="33"/>
                </a:cubicBezTo>
                <a:cubicBezTo>
                  <a:pt x="40" y="33"/>
                  <a:pt x="40" y="37"/>
                  <a:pt x="45" y="40"/>
                </a:cubicBezTo>
                <a:cubicBezTo>
                  <a:pt x="50" y="42"/>
                  <a:pt x="73" y="53"/>
                  <a:pt x="88" y="44"/>
                </a:cubicBezTo>
                <a:cubicBezTo>
                  <a:pt x="118" y="60"/>
                  <a:pt x="105" y="91"/>
                  <a:pt x="118" y="113"/>
                </a:cubicBezTo>
                <a:cubicBezTo>
                  <a:pt x="123" y="120"/>
                  <a:pt x="131" y="127"/>
                  <a:pt x="144" y="129"/>
                </a:cubicBezTo>
                <a:cubicBezTo>
                  <a:pt x="144" y="129"/>
                  <a:pt x="115" y="131"/>
                  <a:pt x="112" y="109"/>
                </a:cubicBezTo>
                <a:cubicBezTo>
                  <a:pt x="101" y="104"/>
                  <a:pt x="82" y="99"/>
                  <a:pt x="65" y="115"/>
                </a:cubicBezTo>
                <a:cubicBezTo>
                  <a:pt x="51" y="100"/>
                  <a:pt x="14" y="100"/>
                  <a:pt x="0" y="116"/>
                </a:cubicBezTo>
                <a:cubicBezTo>
                  <a:pt x="6" y="141"/>
                  <a:pt x="18" y="163"/>
                  <a:pt x="26" y="174"/>
                </a:cubicBezTo>
                <a:cubicBezTo>
                  <a:pt x="52" y="156"/>
                  <a:pt x="61" y="136"/>
                  <a:pt x="61" y="136"/>
                </a:cubicBezTo>
                <a:cubicBezTo>
                  <a:pt x="60" y="140"/>
                  <a:pt x="59" y="144"/>
                  <a:pt x="57" y="148"/>
                </a:cubicBezTo>
                <a:cubicBezTo>
                  <a:pt x="103" y="167"/>
                  <a:pt x="126" y="140"/>
                  <a:pt x="126" y="140"/>
                </a:cubicBezTo>
                <a:cubicBezTo>
                  <a:pt x="107" y="171"/>
                  <a:pt x="63" y="157"/>
                  <a:pt x="55" y="153"/>
                </a:cubicBezTo>
                <a:cubicBezTo>
                  <a:pt x="48" y="166"/>
                  <a:pt x="38" y="175"/>
                  <a:pt x="30" y="180"/>
                </a:cubicBezTo>
                <a:cubicBezTo>
                  <a:pt x="32" y="181"/>
                  <a:pt x="32" y="182"/>
                  <a:pt x="32" y="182"/>
                </a:cubicBezTo>
                <a:cubicBezTo>
                  <a:pt x="88" y="197"/>
                  <a:pt x="154" y="177"/>
                  <a:pt x="180" y="159"/>
                </a:cubicBezTo>
                <a:cubicBezTo>
                  <a:pt x="191" y="151"/>
                  <a:pt x="188" y="138"/>
                  <a:pt x="185" y="129"/>
                </a:cubicBezTo>
                <a:cubicBezTo>
                  <a:pt x="172" y="91"/>
                  <a:pt x="134" y="49"/>
                  <a:pt x="120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65191" y="5647148"/>
            <a:ext cx="115595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Fast</a:t>
            </a:r>
          </a:p>
        </p:txBody>
      </p:sp>
    </p:spTree>
    <p:extLst>
      <p:ext uri="{BB962C8B-B14F-4D97-AF65-F5344CB8AC3E}">
        <p14:creationId xmlns:p14="http://schemas.microsoft.com/office/powerpoint/2010/main" val="211699441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ASP.NET Core 1.0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http://dot.net</a:t>
            </a:r>
            <a:r>
              <a:rPr lang="en-US" dirty="0"/>
              <a:t> </a:t>
            </a:r>
          </a:p>
          <a:p>
            <a:r>
              <a:rPr lang="en-US" dirty="0"/>
              <a:t>Docs: </a:t>
            </a:r>
            <a:r>
              <a:rPr lang="en-US" dirty="0">
                <a:hlinkClick r:id="rId3"/>
              </a:rPr>
              <a:t>https://docs.asp.net</a:t>
            </a:r>
            <a:endParaRPr lang="en-US" dirty="0"/>
          </a:p>
          <a:p>
            <a:r>
              <a:rPr lang="en-US" dirty="0"/>
              <a:t>Samples and code: </a:t>
            </a:r>
            <a:r>
              <a:rPr lang="en-US" dirty="0">
                <a:hlinkClick r:id="rId4"/>
              </a:rPr>
              <a:t>https://github.com/aspnet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042166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in a Nutshell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478259" y="3759537"/>
            <a:ext cx="4643210" cy="2390317"/>
          </a:xfrm>
          <a:prstGeom prst="rect">
            <a:avLst/>
          </a:prstGeom>
          <a:solidFill>
            <a:srgbClr val="5C2D9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731210" tIns="274204" rIns="89600" bIns="89604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3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gradFill>
                <a:gsLst>
                  <a:gs pos="14679">
                    <a:srgbClr val="FFFFFF"/>
                  </a:gs>
                  <a:gs pos="38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Light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214867" y="3759537"/>
            <a:ext cx="5197656" cy="2390316"/>
          </a:xfrm>
          <a:prstGeom prst="rect">
            <a:avLst/>
          </a:prstGeom>
          <a:solidFill>
            <a:srgbClr val="5C2D9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731210" tIns="274204" rIns="89600" bIns="89604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3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/>
              </a:rPr>
              <a:t> 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80603" y="4269080"/>
            <a:ext cx="5173526" cy="531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99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.NET Framework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92653" y="4280755"/>
            <a:ext cx="4424508" cy="531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99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.NET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Core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289" y="5444011"/>
            <a:ext cx="382157" cy="449931"/>
          </a:xfrm>
          <a:prstGeom prst="rect">
            <a:avLst/>
          </a:prstGeom>
        </p:spPr>
      </p:pic>
      <p:pic>
        <p:nvPicPr>
          <p:cNvPr id="25" name="Picture 2" descr="http://files.softicons.com/download/system-icons/windows-8-metro-icons-by-dakirby309/png/512x512/Folders%20&amp;%20OS/Linu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949" y="5440421"/>
            <a:ext cx="510157" cy="50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C:\temp\WinAzure_rgb_Wht_S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7304080" y="5400278"/>
            <a:ext cx="546044" cy="55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temp\WinAzure_rgb_Wht_S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3779501" y="5400278"/>
            <a:ext cx="546044" cy="55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1602661" y="4777266"/>
            <a:ext cx="4817610" cy="58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37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7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Platform for .NET applications on Windows</a:t>
            </a:r>
          </a:p>
          <a:p>
            <a:pPr marL="0" marR="0" lvl="0" indent="0" algn="ctr" defTabSz="9137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67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672974" y="4726053"/>
            <a:ext cx="4276112" cy="58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37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7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Cross-platform, modular libraries &amp; runtime optimized for server and cloud workloads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1214867" y="2582862"/>
            <a:ext cx="3966733" cy="1117557"/>
          </a:xfrm>
          <a:prstGeom prst="rect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ASP.NET 4.6</a:t>
            </a:r>
          </a:p>
          <a:p>
            <a:pPr marL="0" marR="0" lvl="0" indent="0" algn="ctr" defTabSz="913927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(</a:t>
            </a:r>
            <a:r>
              <a:rPr kumimoji="0" lang="en-US" sz="1961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System.Web</a:t>
            </a: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592066" y="1746504"/>
            <a:ext cx="1238254" cy="7772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MVC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5252720" y="1744662"/>
            <a:ext cx="5868748" cy="772857"/>
          </a:xfrm>
          <a:prstGeom prst="rect">
            <a:avLst/>
          </a:prstGeom>
          <a:solidFill>
            <a:srgbClr val="FFB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ASP.NET Core MVC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5252720" y="2582861"/>
            <a:ext cx="5868748" cy="1117558"/>
          </a:xfrm>
          <a:prstGeom prst="rect">
            <a:avLst/>
          </a:prstGeom>
          <a:solidFill>
            <a:srgbClr val="D83B0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ASP.NET Core 1.0</a:t>
            </a:r>
          </a:p>
          <a:p>
            <a:pPr marL="0" marR="0" lvl="0" indent="0" algn="ctr" defTabSz="913927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(</a:t>
            </a:r>
            <a:r>
              <a:rPr kumimoji="0" lang="en-US" sz="1961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Microsoft.AspNetCore</a:t>
            </a: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3901440" y="1746504"/>
            <a:ext cx="1280160" cy="7772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Web API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1216152" y="1746504"/>
            <a:ext cx="1304794" cy="7772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Web</a:t>
            </a:r>
          </a:p>
          <a:p>
            <a:pPr marL="0" marR="0" lvl="0" indent="0" algn="ctr" defTabSz="913927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331630577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675400"/>
          </a:xfrm>
        </p:spPr>
        <p:txBody>
          <a:bodyPr/>
          <a:lstStyle/>
          <a:p>
            <a:r>
              <a:rPr lang="en-US" dirty="0"/>
              <a:t>Hosting</a:t>
            </a:r>
          </a:p>
          <a:p>
            <a:pPr lvl="1"/>
            <a:r>
              <a:rPr lang="en-US" dirty="0"/>
              <a:t>Kestrel, Startup</a:t>
            </a:r>
          </a:p>
          <a:p>
            <a:r>
              <a:rPr lang="en-US" dirty="0"/>
              <a:t>Middleware</a:t>
            </a:r>
          </a:p>
          <a:p>
            <a:pPr lvl="1"/>
            <a:r>
              <a:rPr lang="en-US" dirty="0"/>
              <a:t>Routing, authentication, static files, diagnostics, error handling, session, CORS, localization, custom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Configuration</a:t>
            </a:r>
          </a:p>
          <a:p>
            <a:r>
              <a:rPr lang="en-US" dirty="0"/>
              <a:t>Logging</a:t>
            </a:r>
          </a:p>
          <a:p>
            <a:r>
              <a:rPr lang="en-US" dirty="0"/>
              <a:t>Application frameworks</a:t>
            </a:r>
          </a:p>
          <a:p>
            <a:pPr lvl="1"/>
            <a:r>
              <a:rPr lang="en-US" dirty="0"/>
              <a:t>MVC, Identity, </a:t>
            </a:r>
            <a:r>
              <a:rPr lang="en-US" dirty="0" err="1"/>
              <a:t>SignalR</a:t>
            </a:r>
            <a:r>
              <a:rPr lang="en-US" dirty="0"/>
              <a:t> (future)</a:t>
            </a:r>
          </a:p>
        </p:txBody>
      </p:sp>
    </p:spTree>
    <p:extLst>
      <p:ext uri="{BB962C8B-B14F-4D97-AF65-F5344CB8AC3E}">
        <p14:creationId xmlns:p14="http://schemas.microsoft.com/office/powerpoint/2010/main" val="274697123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frameworks - similar, but different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663774" y="1759921"/>
            <a:ext cx="2377414" cy="4389072"/>
          </a:xfrm>
          <a:prstGeom prst="rect">
            <a:avLst/>
          </a:prstGeom>
          <a:solidFill>
            <a:srgbClr val="002050">
              <a:lumMod val="75000"/>
              <a:lumOff val="25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MVC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224066" y="1759921"/>
            <a:ext cx="2377414" cy="4389072"/>
          </a:xfrm>
          <a:prstGeom prst="rect">
            <a:avLst/>
          </a:prstGeom>
          <a:solidFill>
            <a:srgbClr val="D83B01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Web API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103482" y="1759921"/>
            <a:ext cx="2377414" cy="4389072"/>
          </a:xfrm>
          <a:prstGeom prst="rect">
            <a:avLst/>
          </a:prstGeom>
          <a:solidFill>
            <a:srgbClr val="BAD80A">
              <a:lumMod val="75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Web Pages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286360" y="2308555"/>
            <a:ext cx="4571950" cy="457195"/>
          </a:xfrm>
          <a:prstGeom prst="rect">
            <a:avLst/>
          </a:prstGeom>
          <a:solidFill>
            <a:schemeClr val="bg1">
              <a:lumMod val="50000"/>
            </a:scheme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Razor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290089" y="2855627"/>
            <a:ext cx="2007929" cy="457195"/>
          </a:xfrm>
          <a:prstGeom prst="rect">
            <a:avLst/>
          </a:prstGeom>
          <a:solidFill>
            <a:srgbClr val="BAD80A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HTML Helpers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850381" y="2855627"/>
            <a:ext cx="2007929" cy="457195"/>
          </a:xfrm>
          <a:prstGeom prst="rect">
            <a:avLst/>
          </a:prstGeom>
          <a:solidFill>
            <a:srgbClr val="00205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HTML Helpers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848516" y="3402699"/>
            <a:ext cx="2007929" cy="457195"/>
          </a:xfrm>
          <a:prstGeom prst="rect">
            <a:avLst/>
          </a:prstGeom>
          <a:solidFill>
            <a:srgbClr val="00205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Controllers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408808" y="3401359"/>
            <a:ext cx="2007929" cy="457195"/>
          </a:xfrm>
          <a:prstGeom prst="rect">
            <a:avLst/>
          </a:prstGeom>
          <a:solidFill>
            <a:srgbClr val="D83B01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Controllers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848516" y="3948431"/>
            <a:ext cx="2007929" cy="457195"/>
          </a:xfrm>
          <a:prstGeom prst="rect">
            <a:avLst/>
          </a:prstGeom>
          <a:solidFill>
            <a:srgbClr val="00205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Actions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7408808" y="3947091"/>
            <a:ext cx="2007929" cy="457195"/>
          </a:xfrm>
          <a:prstGeom prst="rect">
            <a:avLst/>
          </a:prstGeom>
          <a:solidFill>
            <a:srgbClr val="D83B01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Actions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848516" y="4497065"/>
            <a:ext cx="2007929" cy="457195"/>
          </a:xfrm>
          <a:prstGeom prst="rect">
            <a:avLst/>
          </a:prstGeom>
          <a:solidFill>
            <a:srgbClr val="00205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Filters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7408808" y="4495725"/>
            <a:ext cx="2007929" cy="457195"/>
          </a:xfrm>
          <a:prstGeom prst="rect">
            <a:avLst/>
          </a:prstGeom>
          <a:solidFill>
            <a:srgbClr val="D83B01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Filters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848516" y="5042797"/>
            <a:ext cx="2007929" cy="457195"/>
          </a:xfrm>
          <a:prstGeom prst="rect">
            <a:avLst/>
          </a:prstGeom>
          <a:solidFill>
            <a:srgbClr val="00205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Model binding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7408808" y="5041457"/>
            <a:ext cx="2007929" cy="457195"/>
          </a:xfrm>
          <a:prstGeom prst="rect">
            <a:avLst/>
          </a:prstGeom>
          <a:solidFill>
            <a:srgbClr val="D83B01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Model binding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848516" y="5587189"/>
            <a:ext cx="2007929" cy="457195"/>
          </a:xfrm>
          <a:prstGeom prst="rect">
            <a:avLst/>
          </a:prstGeom>
          <a:solidFill>
            <a:srgbClr val="00205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DI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7408808" y="5585849"/>
            <a:ext cx="2007929" cy="457195"/>
          </a:xfrm>
          <a:prstGeom prst="rect">
            <a:avLst/>
          </a:prstGeom>
          <a:solidFill>
            <a:srgbClr val="D83B01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DI</a:t>
            </a:r>
          </a:p>
        </p:txBody>
      </p:sp>
    </p:spTree>
    <p:extLst>
      <p:ext uri="{BB962C8B-B14F-4D97-AF65-F5344CB8AC3E}">
        <p14:creationId xmlns:p14="http://schemas.microsoft.com/office/powerpoint/2010/main" val="29832848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74638" y="2125662"/>
            <a:ext cx="11887200" cy="1831975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800" b="0" kern="1200" cap="none" spc="-100" baseline="0" dirty="0">
                <a:ln w="3175">
                  <a:noFill/>
                </a:ln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-100" normalizeH="0" baseline="0" noProof="0" dirty="0">
                <a:ln w="3175">
                  <a:noFill/>
                </a:ln>
                <a:gradFill>
                  <a:gsLst>
                    <a:gs pos="75912">
                      <a:srgbClr val="FFFFFF"/>
                    </a:gs>
                    <a:gs pos="34307">
                      <a:srgbClr val="FFFFFF"/>
                    </a:gs>
                    <a:gs pos="43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MVC + Web API + Web Pages =</a:t>
            </a:r>
            <a:br>
              <a:rPr kumimoji="0" lang="en-US" sz="6600" b="0" i="0" u="none" strike="noStrike" kern="1200" cap="none" spc="-100" normalizeH="0" baseline="0" noProof="0" dirty="0">
                <a:ln w="3175">
                  <a:noFill/>
                </a:ln>
                <a:gradFill>
                  <a:gsLst>
                    <a:gs pos="75912">
                      <a:srgbClr val="FFFFFF"/>
                    </a:gs>
                    <a:gs pos="34307">
                      <a:srgbClr val="FFFFFF"/>
                    </a:gs>
                    <a:gs pos="43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</a:br>
            <a:r>
              <a:rPr kumimoji="0" lang="en-US" sz="6600" b="0" i="0" u="none" strike="noStrike" kern="1200" cap="none" spc="-100" normalizeH="0" baseline="0" noProof="0" dirty="0">
                <a:ln w="3175">
                  <a:noFill/>
                </a:ln>
                <a:gradFill>
                  <a:gsLst>
                    <a:gs pos="75912">
                      <a:srgbClr val="FFFFFF"/>
                    </a:gs>
                    <a:gs pos="34307">
                      <a:srgbClr val="FFFFFF"/>
                    </a:gs>
                    <a:gs pos="43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 </a:t>
            </a:r>
            <a:br>
              <a:rPr kumimoji="0" lang="en-US" sz="6600" b="0" i="0" u="none" strike="noStrike" kern="1200" cap="none" spc="-100" normalizeH="0" baseline="0" noProof="0" dirty="0">
                <a:ln w="3175">
                  <a:noFill/>
                </a:ln>
                <a:gradFill>
                  <a:gsLst>
                    <a:gs pos="75912">
                      <a:srgbClr val="FFFFFF"/>
                    </a:gs>
                    <a:gs pos="34307">
                      <a:srgbClr val="FFFFFF"/>
                    </a:gs>
                    <a:gs pos="43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</a:br>
            <a:r>
              <a:rPr kumimoji="0" lang="en-US" sz="8800" b="0" i="0" u="none" strike="noStrike" kern="1200" cap="none" spc="-100" normalizeH="0" baseline="0" noProof="0" dirty="0">
                <a:ln w="3175">
                  <a:noFill/>
                </a:ln>
                <a:gradFill>
                  <a:gsLst>
                    <a:gs pos="75912">
                      <a:srgbClr val="FFFFFF"/>
                    </a:gs>
                    <a:gs pos="34307">
                      <a:srgbClr val="FFFFFF"/>
                    </a:gs>
                    <a:gs pos="43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ASP.NET Core MVC</a:t>
            </a:r>
          </a:p>
        </p:txBody>
      </p:sp>
    </p:spTree>
    <p:extLst>
      <p:ext uri="{BB962C8B-B14F-4D97-AF65-F5344CB8AC3E}">
        <p14:creationId xmlns:p14="http://schemas.microsoft.com/office/powerpoint/2010/main" val="337596272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One set of concepts – remove duplication</a:t>
            </a:r>
          </a:p>
          <a:p>
            <a:r>
              <a:rPr lang="en-US" dirty="0"/>
              <a:t>Web UI and Web APIs</a:t>
            </a:r>
          </a:p>
          <a:p>
            <a:r>
              <a:rPr lang="en-US" dirty="0"/>
              <a:t>Built on ASP.NET Core</a:t>
            </a:r>
          </a:p>
          <a:p>
            <a:r>
              <a:rPr lang="en-US" dirty="0"/>
              <a:t>Supports .NET Core</a:t>
            </a:r>
          </a:p>
          <a:p>
            <a:r>
              <a:rPr lang="en-US" dirty="0"/>
              <a:t>Runs on IIS or self-hosted</a:t>
            </a:r>
          </a:p>
          <a:p>
            <a:r>
              <a:rPr lang="en-US" dirty="0"/>
              <a:t>Deep integration with DI</a:t>
            </a:r>
          </a:p>
          <a:p>
            <a:r>
              <a:rPr lang="en-US" b="1" dirty="0"/>
              <a:t>*NEW*</a:t>
            </a:r>
            <a:r>
              <a:rPr lang="en-US" dirty="0"/>
              <a:t> Tag Helpers</a:t>
            </a:r>
          </a:p>
        </p:txBody>
      </p:sp>
    </p:spTree>
    <p:extLst>
      <p:ext uri="{BB962C8B-B14F-4D97-AF65-F5344CB8AC3E}">
        <p14:creationId xmlns:p14="http://schemas.microsoft.com/office/powerpoint/2010/main" val="17494653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.potx" id="{CBE293B4-E8CE-4773-8118-C9AFF2860326}" vid="{2919AEDD-0101-441B-B6AF-1CDAE3B8CD78}"/>
    </a:ext>
  </a:extLst>
</a:theme>
</file>

<file path=ppt/theme/theme2.xml><?xml version="1.0" encoding="utf-8"?>
<a:theme xmlns:a="http://schemas.openxmlformats.org/drawingml/2006/main" name="6-30537_Envision 2016 Concurrent Template_Dark">
  <a:themeElements>
    <a:clrScheme name="Ignite Dark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D2D2D2"/>
      </a:accent3>
      <a:accent4>
        <a:srgbClr val="FFB900"/>
      </a:accent4>
      <a:accent5>
        <a:srgbClr val="FF8C00"/>
      </a:accent5>
      <a:accent6>
        <a:srgbClr val="00BCF2"/>
      </a:accent6>
      <a:hlink>
        <a:srgbClr val="0078D7"/>
      </a:hlink>
      <a:folHlink>
        <a:srgbClr val="0078D7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.potx" id="{CBE293B4-E8CE-4773-8118-C9AFF2860326}" vid="{3D8EA723-330F-4CE4-9E9B-7A3528C3E25F}"/>
    </a:ext>
  </a:extLst>
</a:theme>
</file>

<file path=ppt/theme/theme3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.potx" id="{CBE293B4-E8CE-4773-8118-C9AFF2860326}" vid="{4A547913-FDF7-4DFF-9D24-2FF6685A0CA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 xsi:nil="true"/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 xsi:nil="true"/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 xsi:nil="true"/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sharepoint/v3"/>
    <ds:schemaRef ds:uri="http://purl.org/dc/terms/"/>
    <ds:schemaRef ds:uri="01c77077-aee4-4b5f-bd4e-9cd40a6fff29"/>
    <ds:schemaRef ds:uri="230e9df3-be65-4c73-a93b-d1236ebd677e"/>
    <ds:schemaRef ds:uri="http://schemas.microsoft.com/office/2006/documentManagement/types"/>
    <ds:schemaRef ds:uri="http://schemas.openxmlformats.org/package/2006/metadata/core-properties"/>
    <ds:schemaRef ds:uri="8ff673fc-3231-4e3a-893b-6d7f7cd32766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Microsoft_2016_16x9_Template</Template>
  <TotalTime>1</TotalTime>
  <Words>874</Words>
  <Application>Microsoft Office PowerPoint</Application>
  <PresentationFormat>Custom</PresentationFormat>
  <Paragraphs>192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5-50002_Ignite_Breakout_Template</vt:lpstr>
      <vt:lpstr>6-30537_Envision 2016 Concurrent Template_Dark</vt:lpstr>
      <vt:lpstr>1_5-50002_Ignite_Breakout_Template</vt:lpstr>
      <vt:lpstr>Explore web development with Microsoft ASP.NET Core 1.0</vt:lpstr>
      <vt:lpstr>ASP.NET Core (previously ASP.NET 5)</vt:lpstr>
      <vt:lpstr>ASP.NET Core and the Modern Web</vt:lpstr>
      <vt:lpstr>Getting Started with ASP.NET Core 1.0</vt:lpstr>
      <vt:lpstr>ASP.NET Core in a Nutshell</vt:lpstr>
      <vt:lpstr>ASP.NET Core features</vt:lpstr>
      <vt:lpstr>ASP.NET frameworks - similar, but different</vt:lpstr>
      <vt:lpstr>PowerPoint Presentation</vt:lpstr>
      <vt:lpstr>ASP.NET Core MVC </vt:lpstr>
      <vt:lpstr>Code</vt:lpstr>
      <vt:lpstr>Roadmap (subject to change!)</vt:lpstr>
      <vt:lpstr>Futures</vt:lpstr>
      <vt:lpstr>Related .NET Sessions</vt:lpstr>
      <vt:lpstr>Join us!</vt:lpstr>
      <vt:lpstr>PowerPoint Presentation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 web development with Microsoft ASP.NET Core 1.0</dc:title>
  <dc:subject>&lt;Speech title here&gt;</dc:subject>
  <dc:creator>Daniel Roth</dc:creator>
  <cp:keywords>Microsoft 2016</cp:keywords>
  <dc:description>Template: Mitchell Derrey, Silverfox Productions_x000d_
Formatting: _x000d_
Audience Type:</dc:description>
  <cp:lastModifiedBy>Daniel Roth</cp:lastModifiedBy>
  <cp:revision>1</cp:revision>
  <dcterms:created xsi:type="dcterms:W3CDTF">2016-09-30T02:35:18Z</dcterms:created>
  <dcterms:modified xsi:type="dcterms:W3CDTF">2016-09-30T02:37:10Z</dcterms:modified>
  <cp:category>Microsoft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