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6" r:id="rId9"/>
    <p:sldId id="262" r:id="rId10"/>
    <p:sldId id="263" r:id="rId11"/>
    <p:sldId id="264" r:id="rId12"/>
    <p:sldId id="265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5" d="100"/>
          <a:sy n="55" d="100"/>
        </p:scale>
        <p:origin x="-10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99F46-4F84-E542-BFDD-893521B86876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923DD-CA54-0D42-814F-E1E1899CA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8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(11/18/14 12:24) -----</a:t>
            </a:r>
          </a:p>
          <a:p>
            <a:r>
              <a:rPr lang="en-US"/>
              <a:t>None of these options offer serial communication with devices that only one person has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923DD-CA54-0D42-814F-E1E1899CA6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17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(11/18/14 12:24) -----</a:t>
            </a:r>
          </a:p>
          <a:p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923DD-CA54-0D42-814F-E1E1899CA6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75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Roboto Regular"/>
          <a:ea typeface="+mj-ea"/>
          <a:cs typeface="Roboto Regular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Roboto Regular"/>
          <a:ea typeface="+mn-ea"/>
          <a:cs typeface="Roboto Regular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Roboto Regular"/>
          <a:ea typeface="+mn-ea"/>
          <a:cs typeface="Roboto Regular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Roboto Regular"/>
          <a:ea typeface="+mn-ea"/>
          <a:cs typeface="Roboto Regular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Roboto Regular"/>
          <a:ea typeface="+mn-ea"/>
          <a:cs typeface="Roboto Regular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Roboto Regular"/>
          <a:ea typeface="+mn-ea"/>
          <a:cs typeface="Roboto Regular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Roboto Regular"/>
                <a:cs typeface="Roboto Regular"/>
              </a:rPr>
              <a:t>Authentication via Visible Light Communication</a:t>
            </a:r>
            <a:endParaRPr lang="en-US" dirty="0">
              <a:latin typeface="Roboto Regular"/>
              <a:cs typeface="Roboto Regular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Dan Whitcomb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204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21200" cy="503523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Mac OSX</a:t>
            </a:r>
          </a:p>
          <a:p>
            <a:pPr>
              <a:buFontTx/>
              <a:buChar char="-"/>
            </a:pPr>
            <a:r>
              <a:rPr lang="en-US" dirty="0" err="1" smtClean="0"/>
              <a:t>OpenCV</a:t>
            </a:r>
            <a:r>
              <a:rPr lang="en-US" dirty="0" smtClean="0"/>
              <a:t> – computer vision library – does frame processing</a:t>
            </a:r>
          </a:p>
          <a:p>
            <a:pPr>
              <a:buFontTx/>
              <a:buChar char="-"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Average brightness of ‘1’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Grayscale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Threshold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Avg</a:t>
            </a:r>
            <a:r>
              <a:rPr lang="en-US" dirty="0" smtClean="0"/>
              <a:t> Brightness – Standard Deviation</a:t>
            </a:r>
          </a:p>
          <a:p>
            <a:pPr marL="514350" indent="-514350">
              <a:buAutoNum type="arabicPeriod"/>
            </a:pPr>
            <a:r>
              <a:rPr lang="en-US" dirty="0" smtClean="0"/>
              <a:t>Repeat</a:t>
            </a:r>
            <a:endParaRPr lang="en-US" dirty="0"/>
          </a:p>
        </p:txBody>
      </p:sp>
      <p:pic>
        <p:nvPicPr>
          <p:cNvPr id="4" name="Picture 3" descr="Threshold_Tutorial_Theory_Zer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226" y="4374073"/>
            <a:ext cx="3708400" cy="121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85226" y="5773131"/>
            <a:ext cx="370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Threshold to Zero Operation</a:t>
            </a:r>
            <a:endParaRPr lang="en-US" dirty="0"/>
          </a:p>
        </p:txBody>
      </p:sp>
      <p:pic>
        <p:nvPicPr>
          <p:cNvPr id="9" name="Picture 8" descr="300px-OpenCV_Logo_with_text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484" y="599788"/>
            <a:ext cx="2449151" cy="302061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471860" y="2734468"/>
            <a:ext cx="278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latin typeface="Century Gothic"/>
                <a:cs typeface="Century Gothic"/>
              </a:rPr>
              <a:t>OpenCV</a:t>
            </a:r>
            <a:endParaRPr lang="en-US" sz="40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7576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Testing</a:t>
            </a:r>
            <a:endParaRPr lang="en-US" dirty="0"/>
          </a:p>
        </p:txBody>
      </p:sp>
      <p:pic>
        <p:nvPicPr>
          <p:cNvPr id="5" name="Picture 4" descr="FailedBitStdDev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163" y="520780"/>
            <a:ext cx="4590288" cy="27553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1329461"/>
            <a:ext cx="33529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20 rounds per variable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9 bits – ASCII ‘w’  + 1 start bit – per test (001110111)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V</a:t>
            </a:r>
            <a:r>
              <a:rPr lang="en-US" dirty="0" smtClean="0"/>
              <a:t>arying bit analysis thresholds (</a:t>
            </a:r>
            <a:r>
              <a:rPr lang="en-US" dirty="0" err="1" smtClean="0"/>
              <a:t>std</a:t>
            </a:r>
            <a:r>
              <a:rPr lang="en-US" dirty="0" smtClean="0"/>
              <a:t> </a:t>
            </a:r>
            <a:r>
              <a:rPr lang="en-US" dirty="0" err="1" smtClean="0"/>
              <a:t>dev</a:t>
            </a:r>
            <a:r>
              <a:rPr lang="en-US" dirty="0" smtClean="0"/>
              <a:t> multipliers)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V</a:t>
            </a:r>
            <a:r>
              <a:rPr lang="en-US" dirty="0" smtClean="0"/>
              <a:t>arying bit rates</a:t>
            </a:r>
          </a:p>
          <a:p>
            <a:endParaRPr lang="en-US" dirty="0" smtClean="0"/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pic>
        <p:nvPicPr>
          <p:cNvPr id="8" name="Picture 7" descr="SuccessByBitRa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163" y="3602104"/>
            <a:ext cx="4582246" cy="2760316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312861" y="360210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4515760"/>
            <a:ext cx="335292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Slow bit rate =&gt; Higher success rate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Bit accuracy not variable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Max 60% success rate per 8 bits @ 1 second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0288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417638"/>
            <a:ext cx="368527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Poor performance with larger keys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-  2bit/sec =&gt; 0.02%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success rate for 128 bit key</a:t>
            </a:r>
          </a:p>
          <a:p>
            <a:r>
              <a:rPr lang="en-US" sz="2000" dirty="0" smtClean="0"/>
              <a:t>     - 10bit/sec </a:t>
            </a:r>
            <a:r>
              <a:rPr lang="en-US" sz="2000" dirty="0"/>
              <a:t>=&gt; 6.5536 </a:t>
            </a:r>
            <a:r>
              <a:rPr lang="en-US" sz="2000" dirty="0" smtClean="0"/>
              <a:t>×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10</a:t>
            </a:r>
            <a:r>
              <a:rPr lang="en-US" sz="2000" dirty="0"/>
              <a:t>^-</a:t>
            </a:r>
            <a:r>
              <a:rPr lang="en-US" sz="2000" dirty="0" smtClean="0"/>
              <a:t>10% success rate @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128bit key</a:t>
            </a:r>
          </a:p>
          <a:p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Transfer rate limited by camera’s frame rate =&gt; can be decoded by looking</a:t>
            </a:r>
          </a:p>
          <a:p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err="1" smtClean="0"/>
              <a:t>iSight</a:t>
            </a:r>
            <a:r>
              <a:rPr lang="en-US" sz="2000" dirty="0" smtClean="0"/>
              <a:t> camera ambient light sensor; auto adjustments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Changing to bits of different values is less accurate</a:t>
            </a:r>
            <a:endParaRPr lang="en-US" sz="2000" dirty="0"/>
          </a:p>
        </p:txBody>
      </p:sp>
      <p:pic>
        <p:nvPicPr>
          <p:cNvPr id="6" name="Picture 5" descr="AccByBitStdDev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906" y="1538452"/>
            <a:ext cx="4567191" cy="29389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84906" y="4617502"/>
            <a:ext cx="4567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‘w’ =   0	 0      1     1      1      0     1     1    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672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Verdict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implementation not suitable for security needs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Useful in theory =&gt; photodiode in computer is necessary.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979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Visible Light Communication</a:t>
            </a:r>
            <a:endParaRPr lang="en-US" dirty="0"/>
          </a:p>
        </p:txBody>
      </p:sp>
      <p:pic>
        <p:nvPicPr>
          <p:cNvPr id="4" name="Content Placeholder 3" descr="beaconhill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30" r="15830"/>
          <a:stretch>
            <a:fillRect/>
          </a:stretch>
        </p:blipFill>
        <p:spPr>
          <a:xfrm>
            <a:off x="291025" y="1600201"/>
            <a:ext cx="4249025" cy="2336800"/>
          </a:xfrm>
        </p:spPr>
      </p:pic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809" y="1600201"/>
            <a:ext cx="3492500" cy="2336800"/>
          </a:xfrm>
          <a:prstGeom prst="rect">
            <a:avLst/>
          </a:prstGeom>
        </p:spPr>
      </p:pic>
      <p:pic>
        <p:nvPicPr>
          <p:cNvPr id="6" name="Picture 5" descr="imgr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473" y="4182564"/>
            <a:ext cx="33782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62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Modern day</a:t>
            </a:r>
            <a:endParaRPr lang="en-US" dirty="0"/>
          </a:p>
        </p:txBody>
      </p:sp>
      <p:pic>
        <p:nvPicPr>
          <p:cNvPr id="4" name="Content Placeholder 3" descr="imgre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0" b="4170"/>
          <a:stretch>
            <a:fillRect/>
          </a:stretch>
        </p:blipFill>
        <p:spPr>
          <a:xfrm>
            <a:off x="457200" y="1885080"/>
            <a:ext cx="3004267" cy="1652231"/>
          </a:xfrm>
        </p:spPr>
      </p:pic>
      <p:sp>
        <p:nvSpPr>
          <p:cNvPr id="5" name="TextBox 4"/>
          <p:cNvSpPr txBox="1"/>
          <p:nvPr/>
        </p:nvSpPr>
        <p:spPr>
          <a:xfrm>
            <a:off x="830869" y="3917156"/>
            <a:ext cx="324038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LEDs: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Up to 500 Mb/s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Multichannel</a:t>
            </a:r>
          </a:p>
        </p:txBody>
      </p:sp>
      <p:pic>
        <p:nvPicPr>
          <p:cNvPr id="7" name="Picture 6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891" y="1702518"/>
            <a:ext cx="2214638" cy="22146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66589" y="4152647"/>
            <a:ext cx="3240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Photodiodes</a:t>
            </a:r>
          </a:p>
        </p:txBody>
      </p:sp>
      <p:sp>
        <p:nvSpPr>
          <p:cNvPr id="9" name="Right Arrow 8"/>
          <p:cNvSpPr/>
          <p:nvPr/>
        </p:nvSpPr>
        <p:spPr>
          <a:xfrm>
            <a:off x="3461467" y="2635177"/>
            <a:ext cx="1795035" cy="415456"/>
          </a:xfrm>
          <a:prstGeom prst="rightArrow">
            <a:avLst>
              <a:gd name="adj1" fmla="val 50000"/>
              <a:gd name="adj2" fmla="val 11285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238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4-11-17 at 4.48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55" y="842782"/>
            <a:ext cx="7964464" cy="514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314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Mobile: Screen to Camera</a:t>
            </a:r>
            <a:endParaRPr lang="en-US" dirty="0"/>
          </a:p>
        </p:txBody>
      </p:sp>
      <p:pic>
        <p:nvPicPr>
          <p:cNvPr id="4" name="Picture 3" descr="q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91" y="1626215"/>
            <a:ext cx="2397647" cy="23976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7591" y="4190176"/>
            <a:ext cx="2759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Parallel Communications</a:t>
            </a:r>
            <a:endParaRPr lang="en-US" dirty="0"/>
          </a:p>
        </p:txBody>
      </p:sp>
      <p:pic>
        <p:nvPicPr>
          <p:cNvPr id="6" name="Picture 5" descr="imgr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417" y="1922969"/>
            <a:ext cx="3808383" cy="20060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11721" y="4208660"/>
            <a:ext cx="2759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Serial Communications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013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everyone have?</a:t>
            </a:r>
            <a:endParaRPr lang="en-US" dirty="0"/>
          </a:p>
        </p:txBody>
      </p:sp>
      <p:pic>
        <p:nvPicPr>
          <p:cNvPr id="11" name="Picture 10" descr="apple.macbookpro-15-retina-displa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557" y="1651187"/>
            <a:ext cx="4094992" cy="4094992"/>
          </a:xfrm>
          <a:prstGeom prst="rect">
            <a:avLst/>
          </a:prstGeom>
        </p:spPr>
      </p:pic>
      <p:pic>
        <p:nvPicPr>
          <p:cNvPr id="13" name="Picture 12" descr="apple_iphone_5_black_160x305x32_fi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257" y="2289036"/>
            <a:ext cx="1483024" cy="2827014"/>
          </a:xfrm>
          <a:prstGeom prst="rect">
            <a:avLst/>
          </a:prstGeom>
        </p:spPr>
      </p:pic>
      <p:pic>
        <p:nvPicPr>
          <p:cNvPr id="14" name="Picture 13" descr="blue_concert_light-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90" y="2065413"/>
            <a:ext cx="2627281" cy="1477846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2801212" y="3667887"/>
            <a:ext cx="216025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405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53776"/>
            <a:ext cx="8229600" cy="1143000"/>
          </a:xfrm>
        </p:spPr>
        <p:txBody>
          <a:bodyPr/>
          <a:lstStyle/>
          <a:p>
            <a:r>
              <a:rPr lang="en-US" dirty="0" smtClean="0"/>
              <a:t>Mobile LED to Camera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50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85574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Advantages</a:t>
            </a:r>
          </a:p>
          <a:p>
            <a:r>
              <a:rPr lang="en-US" dirty="0" smtClean="0"/>
              <a:t>Common device pairings</a:t>
            </a:r>
            <a:endParaRPr lang="en-US" dirty="0"/>
          </a:p>
          <a:p>
            <a:r>
              <a:rPr lang="en-US" dirty="0" smtClean="0"/>
              <a:t>Small/localized transfer space</a:t>
            </a:r>
          </a:p>
          <a:p>
            <a:r>
              <a:rPr lang="en-US" dirty="0" smtClean="0"/>
              <a:t>Others don’t know time of transfer (theoretically)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5245" y="1600200"/>
            <a:ext cx="438557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Disadvantages</a:t>
            </a:r>
          </a:p>
          <a:p>
            <a:r>
              <a:rPr lang="en-US" dirty="0" smtClean="0"/>
              <a:t>Few unified transfer standards – not every application works together</a:t>
            </a:r>
          </a:p>
          <a:p>
            <a:r>
              <a:rPr lang="en-US" dirty="0" smtClean="0"/>
              <a:t>Frame synchronization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7834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77572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iOS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1. Converts ASCII string to binary</a:t>
            </a:r>
          </a:p>
          <a:p>
            <a:pPr marL="0" indent="0">
              <a:buNone/>
            </a:pPr>
            <a:r>
              <a:rPr lang="en-US" dirty="0" smtClean="0"/>
              <a:t>2. Flashes at time interval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IMG_051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423" y="1417638"/>
            <a:ext cx="2601410" cy="461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883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791</TotalTime>
  <Words>337</Words>
  <Application>Microsoft Macintosh PowerPoint</Application>
  <PresentationFormat>On-screen Show (4:3)</PresentationFormat>
  <Paragraphs>76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 Black </vt:lpstr>
      <vt:lpstr>Authentication via Visible Light Communication</vt:lpstr>
      <vt:lpstr>Visible Light Communication</vt:lpstr>
      <vt:lpstr>Modern day</vt:lpstr>
      <vt:lpstr>PowerPoint Presentation</vt:lpstr>
      <vt:lpstr>Mobile: Screen to Camera</vt:lpstr>
      <vt:lpstr>What does everyone have?</vt:lpstr>
      <vt:lpstr>Mobile LED to Camera</vt:lpstr>
      <vt:lpstr>Security Analysis</vt:lpstr>
      <vt:lpstr>Method</vt:lpstr>
      <vt:lpstr>Method</vt:lpstr>
      <vt:lpstr>Testing</vt:lpstr>
      <vt:lpstr>Analysis</vt:lpstr>
      <vt:lpstr>Verdict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Authentication via Visible Light Communication</dc:title>
  <dc:creator>Dan Whitcomb</dc:creator>
  <cp:lastModifiedBy>Dan Whitcomb</cp:lastModifiedBy>
  <cp:revision>16</cp:revision>
  <dcterms:created xsi:type="dcterms:W3CDTF">2014-11-17T17:57:37Z</dcterms:created>
  <dcterms:modified xsi:type="dcterms:W3CDTF">2014-11-18T19:05:21Z</dcterms:modified>
</cp:coreProperties>
</file>