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75"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936"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95C5C9-164C-46B3-A87E-7660D39D3106}" type="datetime2">
              <a:rPr lang="en-US" smtClean="0"/>
              <a:t>Saturday, June 17, 2023</a:t>
            </a:fld>
            <a:endParaRPr lang="en-US" dirty="0"/>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922644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EA2CF1-0EB2-4673-802D-3371233E4A77}" type="datetime2">
              <a:rPr lang="en-US" smtClean="0"/>
              <a:t>Saturday, June 17, 2023</a:t>
            </a:fld>
            <a:endParaRPr lang="en-US" dirty="0"/>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404343182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EA2CF1-0EB2-4673-802D-3371233E4A77}" type="datetime2">
              <a:rPr lang="en-US" smtClean="0"/>
              <a:t>Saturday, June 17, 2023</a:t>
            </a:fld>
            <a:endParaRPr lang="en-US" dirty="0"/>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4714970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EA2CF1-0EB2-4673-802D-3371233E4A77}" type="datetime2">
              <a:rPr lang="en-US" smtClean="0"/>
              <a:t>Saturday, June 17, 2023</a:t>
            </a:fld>
            <a:endParaRPr lang="en-US" dirty="0"/>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19941074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EA2CF1-0EB2-4673-802D-3371233E4A77}" type="datetime2">
              <a:rPr lang="en-US" smtClean="0"/>
              <a:t>Saturday, June 17, 2023</a:t>
            </a:fld>
            <a:endParaRPr lang="en-US" dirty="0"/>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7068992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EA2CF1-0EB2-4673-802D-3371233E4A77}" type="datetime2">
              <a:rPr lang="en-US" smtClean="0"/>
              <a:t>Saturday, June 17, 2023</a:t>
            </a:fld>
            <a:endParaRPr lang="en-US" dirty="0"/>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28087789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75179A-1E2B-41AB-B400-4F1B4022FAEE}" type="datetime2">
              <a:rPr lang="en-US" smtClean="0"/>
              <a:t>Saturday, June 17, 2023</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8119406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681D0F-6595-4F14-8EF3-954CD87C797B}" type="datetime2">
              <a:rPr lang="en-US" smtClean="0"/>
              <a:t>Saturday, June 17, 2023</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54837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DCFF8A-AAF8-4A12-8A91-9CA0EAF6CBB9}" type="datetime2">
              <a:rPr lang="en-US" smtClean="0"/>
              <a:t>Saturday, June 17, 2023</a:t>
            </a:fld>
            <a:endParaRPr lang="en-US" dirty="0"/>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04310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CC25C3-021A-4B0B-8F70-0C181FE1CF45}" type="datetime2">
              <a:rPr lang="en-US" smtClean="0"/>
              <a:t>Saturday, June 17, 2023</a:t>
            </a:fld>
            <a:endParaRPr lang="en-US"/>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949937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23D88D-8CEC-4ED9-A53B-5596187D9A16}" type="datetime2">
              <a:rPr lang="en-US" smtClean="0"/>
              <a:t>Saturday, June 17, 2023</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068455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CCD382-DFDA-4722-A27A-59C21AD112F2}" type="datetime2">
              <a:rPr lang="en-US" smtClean="0"/>
              <a:t>Saturday, June 17, 2023</a:t>
            </a:fld>
            <a:endParaRPr lang="en-US"/>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979143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F2A30D-1C09-413F-AAB1-38F366000715}" type="datetime2">
              <a:rPr lang="en-US" smtClean="0"/>
              <a:t>Saturday, June 17, 2023</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723295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B82B9C-D65E-4F64-95C3-B10F3B00F0D9}" type="datetime2">
              <a:rPr lang="en-US" smtClean="0"/>
              <a:t>Saturday, June 17, 2023</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4" name="Slide Number Placeholder 3"/>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641962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F5FDCC-6AAC-4A08-B9E0-3793AB5E64C3}" type="datetime2">
              <a:rPr lang="en-US" smtClean="0"/>
              <a:t>Saturday, June 17, 2023</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715232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9FE94D-439C-40F1-900E-BC07940E3988}" type="datetime2">
              <a:rPr lang="en-US" smtClean="0"/>
              <a:t>Saturday, June 17, 2023</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307229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DEA2CF1-0EB2-4673-802D-3371233E4A77}" type="datetime2">
              <a:rPr lang="en-US" smtClean="0"/>
              <a:t>Saturday, June 17, 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1258714"/>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00059-4867-286C-CA0A-4C352A64C95F}"/>
              </a:ext>
            </a:extLst>
          </p:cNvPr>
          <p:cNvSpPr>
            <a:spLocks noGrp="1"/>
          </p:cNvSpPr>
          <p:nvPr>
            <p:ph type="ctrTitle"/>
          </p:nvPr>
        </p:nvSpPr>
        <p:spPr>
          <a:xfrm>
            <a:off x="720000" y="720000"/>
            <a:ext cx="5015638" cy="2804400"/>
          </a:xfrm>
        </p:spPr>
        <p:txBody>
          <a:bodyPr>
            <a:normAutofit fontScale="90000"/>
          </a:bodyPr>
          <a:lstStyle/>
          <a:p>
            <a:r>
              <a:rPr lang="en-US" dirty="0"/>
              <a:t>City of San Antonio 2021 Employee Compensation</a:t>
            </a:r>
          </a:p>
        </p:txBody>
      </p:sp>
      <p:sp>
        <p:nvSpPr>
          <p:cNvPr id="3" name="Subtitle 2">
            <a:extLst>
              <a:ext uri="{FF2B5EF4-FFF2-40B4-BE49-F238E27FC236}">
                <a16:creationId xmlns:a16="http://schemas.microsoft.com/office/drawing/2014/main" id="{F051A202-E070-D4CE-5486-384BCA0C2757}"/>
              </a:ext>
            </a:extLst>
          </p:cNvPr>
          <p:cNvSpPr>
            <a:spLocks noGrp="1"/>
          </p:cNvSpPr>
          <p:nvPr>
            <p:ph type="subTitle" idx="1"/>
          </p:nvPr>
        </p:nvSpPr>
        <p:spPr>
          <a:xfrm>
            <a:off x="720000" y="3830399"/>
            <a:ext cx="5015638" cy="1936800"/>
          </a:xfrm>
        </p:spPr>
        <p:txBody>
          <a:bodyPr>
            <a:normAutofit/>
          </a:bodyPr>
          <a:lstStyle/>
          <a:p>
            <a:r>
              <a:rPr lang="en-US" dirty="0"/>
              <a:t>An exploratory data analysis by:</a:t>
            </a:r>
          </a:p>
          <a:p>
            <a:r>
              <a:rPr lang="en-US" dirty="0"/>
              <a:t> Dan Schumacher</a:t>
            </a:r>
          </a:p>
        </p:txBody>
      </p:sp>
      <p:pic>
        <p:nvPicPr>
          <p:cNvPr id="4" name="Picture 3" descr="Colorized light photo effects">
            <a:extLst>
              <a:ext uri="{FF2B5EF4-FFF2-40B4-BE49-F238E27FC236}">
                <a16:creationId xmlns:a16="http://schemas.microsoft.com/office/drawing/2014/main" id="{945F395B-8D80-C4E8-B660-2CE3B63B65CC}"/>
              </a:ext>
            </a:extLst>
          </p:cNvPr>
          <p:cNvPicPr>
            <a:picLocks noChangeAspect="1"/>
          </p:cNvPicPr>
          <p:nvPr/>
        </p:nvPicPr>
        <p:blipFill rotWithShape="1">
          <a:blip r:embed="rId2"/>
          <a:srcRect l="11828" r="33053" b="-1"/>
          <a:stretch/>
        </p:blipFill>
        <p:spPr>
          <a:xfrm>
            <a:off x="6529065" y="0"/>
            <a:ext cx="5662935" cy="6857990"/>
          </a:xfrm>
          <a:custGeom>
            <a:avLst/>
            <a:gdLst/>
            <a:ahLst/>
            <a:cxnLst/>
            <a:rect l="l" t="t" r="r" b="b"/>
            <a:pathLst>
              <a:path w="5662935" h="6858000">
                <a:moveTo>
                  <a:pt x="598332" y="0"/>
                </a:moveTo>
                <a:lnTo>
                  <a:pt x="5662935" y="0"/>
                </a:lnTo>
                <a:lnTo>
                  <a:pt x="5662935" y="6858000"/>
                </a:lnTo>
                <a:lnTo>
                  <a:pt x="0" y="6858000"/>
                </a:lnTo>
                <a:lnTo>
                  <a:pt x="78957" y="6777438"/>
                </a:lnTo>
                <a:cubicBezTo>
                  <a:pt x="291624" y="6544265"/>
                  <a:pt x="490445" y="6275955"/>
                  <a:pt x="672224" y="5969316"/>
                </a:cubicBezTo>
                <a:cubicBezTo>
                  <a:pt x="914597" y="5515036"/>
                  <a:pt x="1066080" y="5030470"/>
                  <a:pt x="1217563" y="4515619"/>
                </a:cubicBezTo>
                <a:cubicBezTo>
                  <a:pt x="1338748" y="3970483"/>
                  <a:pt x="1399341" y="3516203"/>
                  <a:pt x="1399341" y="3061922"/>
                </a:cubicBezTo>
                <a:cubicBezTo>
                  <a:pt x="1399341" y="1948936"/>
                  <a:pt x="1190580" y="1021447"/>
                  <a:pt x="773055" y="279455"/>
                </a:cubicBezTo>
                <a:close/>
              </a:path>
            </a:pathLst>
          </a:custGeom>
        </p:spPr>
      </p:pic>
    </p:spTree>
    <p:extLst>
      <p:ext uri="{BB962C8B-B14F-4D97-AF65-F5344CB8AC3E}">
        <p14:creationId xmlns:p14="http://schemas.microsoft.com/office/powerpoint/2010/main" val="503590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04A1F-A6CB-365E-B006-972FEFF816DC}"/>
              </a:ext>
            </a:extLst>
          </p:cNvPr>
          <p:cNvSpPr>
            <a:spLocks noGrp="1"/>
          </p:cNvSpPr>
          <p:nvPr>
            <p:ph type="title"/>
          </p:nvPr>
        </p:nvSpPr>
        <p:spPr>
          <a:xfrm>
            <a:off x="5857875" y="269262"/>
            <a:ext cx="4401414" cy="1937159"/>
          </a:xfrm>
        </p:spPr>
        <p:txBody>
          <a:bodyPr>
            <a:normAutofit/>
          </a:bodyPr>
          <a:lstStyle/>
          <a:p>
            <a:r>
              <a:rPr lang="en-US" dirty="0">
                <a:solidFill>
                  <a:schemeClr val="accent2"/>
                </a:solidFill>
              </a:rPr>
              <a:t>Total number of COSA employee's ethnicity</a:t>
            </a:r>
          </a:p>
        </p:txBody>
      </p:sp>
      <p:pic>
        <p:nvPicPr>
          <p:cNvPr id="15" name="Content Placeholder 14" descr="A picture containing text, screenshot, font, number&#10;&#10;Description automatically generated">
            <a:extLst>
              <a:ext uri="{FF2B5EF4-FFF2-40B4-BE49-F238E27FC236}">
                <a16:creationId xmlns:a16="http://schemas.microsoft.com/office/drawing/2014/main" id="{CE8819BE-A425-00BB-9AD8-034D1CEC8D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2043112"/>
            <a:ext cx="4876800" cy="2771775"/>
          </a:xfrm>
        </p:spPr>
      </p:pic>
      <p:pic>
        <p:nvPicPr>
          <p:cNvPr id="19" name="Picture 18" descr="A picture containing text, screenshot, font, number&#10;&#10;Description automatically generated">
            <a:extLst>
              <a:ext uri="{FF2B5EF4-FFF2-40B4-BE49-F238E27FC236}">
                <a16:creationId xmlns:a16="http://schemas.microsoft.com/office/drawing/2014/main" id="{10B9A40D-E9A9-5B0A-0EF7-DEBF478227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875" y="2043112"/>
            <a:ext cx="4876800" cy="2771775"/>
          </a:xfrm>
          <a:prstGeom prst="rect">
            <a:avLst/>
          </a:prstGeom>
        </p:spPr>
      </p:pic>
      <p:sp>
        <p:nvSpPr>
          <p:cNvPr id="20" name="Title 1">
            <a:extLst>
              <a:ext uri="{FF2B5EF4-FFF2-40B4-BE49-F238E27FC236}">
                <a16:creationId xmlns:a16="http://schemas.microsoft.com/office/drawing/2014/main" id="{FDE8A02E-B967-ECE6-5D26-9D00670B9877}"/>
              </a:ext>
            </a:extLst>
          </p:cNvPr>
          <p:cNvSpPr txBox="1">
            <a:spLocks/>
          </p:cNvSpPr>
          <p:nvPr/>
        </p:nvSpPr>
        <p:spPr>
          <a:xfrm>
            <a:off x="677335" y="414133"/>
            <a:ext cx="4876799" cy="1628979"/>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accent2"/>
                </a:solidFill>
              </a:rPr>
              <a:t>Number of COSA employees withdrawn by ethnicity</a:t>
            </a:r>
          </a:p>
        </p:txBody>
      </p:sp>
    </p:spTree>
    <p:extLst>
      <p:ext uri="{BB962C8B-B14F-4D97-AF65-F5344CB8AC3E}">
        <p14:creationId xmlns:p14="http://schemas.microsoft.com/office/powerpoint/2010/main" val="1206242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7" name="Straight Connector 16">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9"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8" name="Rectangle 27">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1" name="Straight Connector 30">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2"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Isosceles Triangle 37">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Isosceles Triangle 38">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3" name="Rectangle 40">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a:extLst>
              <a:ext uri="{FF2B5EF4-FFF2-40B4-BE49-F238E27FC236}">
                <a16:creationId xmlns:a16="http://schemas.microsoft.com/office/drawing/2014/main" id="{8144E895-C44C-3BA1-3944-EC259723915C}"/>
              </a:ext>
            </a:extLst>
          </p:cNvPr>
          <p:cNvPicPr>
            <a:picLocks noGrp="1" noChangeAspect="1"/>
          </p:cNvPicPr>
          <p:nvPr>
            <p:ph idx="1"/>
          </p:nvPr>
        </p:nvPicPr>
        <p:blipFill>
          <a:blip r:embed="rId2"/>
          <a:stretch>
            <a:fillRect/>
          </a:stretch>
        </p:blipFill>
        <p:spPr>
          <a:xfrm>
            <a:off x="473838" y="1971676"/>
            <a:ext cx="11220480" cy="2608762"/>
          </a:xfrm>
          <a:prstGeom prst="rect">
            <a:avLst/>
          </a:prstGeom>
        </p:spPr>
      </p:pic>
    </p:spTree>
    <p:extLst>
      <p:ext uri="{BB962C8B-B14F-4D97-AF65-F5344CB8AC3E}">
        <p14:creationId xmlns:p14="http://schemas.microsoft.com/office/powerpoint/2010/main" val="305444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ED627-684B-3063-A669-9E994F45A294}"/>
              </a:ext>
            </a:extLst>
          </p:cNvPr>
          <p:cNvSpPr>
            <a:spLocks noGrp="1"/>
          </p:cNvSpPr>
          <p:nvPr>
            <p:ph type="title"/>
          </p:nvPr>
        </p:nvSpPr>
        <p:spPr>
          <a:xfrm>
            <a:off x="677334" y="476251"/>
            <a:ext cx="8018992" cy="1495424"/>
          </a:xfrm>
        </p:spPr>
        <p:txBody>
          <a:bodyPr/>
          <a:lstStyle/>
          <a:p>
            <a:r>
              <a:rPr lang="en-US" dirty="0"/>
              <a:t>Top 20 highest paying library employees</a:t>
            </a:r>
          </a:p>
        </p:txBody>
      </p:sp>
      <p:pic>
        <p:nvPicPr>
          <p:cNvPr id="5" name="Content Placeholder 4" descr="A screenshot of a table&#10;&#10;Description automatically generated with low confidence">
            <a:extLst>
              <a:ext uri="{FF2B5EF4-FFF2-40B4-BE49-F238E27FC236}">
                <a16:creationId xmlns:a16="http://schemas.microsoft.com/office/drawing/2014/main" id="{C9CF1FA3-C4B1-FDED-ED64-E746F644F9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77169" y="1223963"/>
            <a:ext cx="5795407" cy="5420103"/>
          </a:xfrm>
        </p:spPr>
      </p:pic>
    </p:spTree>
    <p:extLst>
      <p:ext uri="{BB962C8B-B14F-4D97-AF65-F5344CB8AC3E}">
        <p14:creationId xmlns:p14="http://schemas.microsoft.com/office/powerpoint/2010/main" val="157200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7" name="Straight Connector 16">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9"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8" name="Rectangle 27">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1" name="Straight Connector 30">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2"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Isosceles Triangle 37">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Isosceles Triangle 38">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1" name="Rectangle 40">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10" descr="A picture containing colorfulness, screenshot, rectangle, graphics&#10;&#10;Description automatically generated">
            <a:extLst>
              <a:ext uri="{FF2B5EF4-FFF2-40B4-BE49-F238E27FC236}">
                <a16:creationId xmlns:a16="http://schemas.microsoft.com/office/drawing/2014/main" id="{34B8912C-B77D-C221-CF7D-9184DA4F80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851" y="1397424"/>
            <a:ext cx="5043487" cy="5043487"/>
          </a:xfrm>
          <a:prstGeom prst="rect">
            <a:avLst/>
          </a:prstGeom>
        </p:spPr>
      </p:pic>
      <p:pic>
        <p:nvPicPr>
          <p:cNvPr id="5" name="Picture 4" descr="A picture containing screenshot, colorfulness, rectangle, square&#10;&#10;Description automatically generated">
            <a:extLst>
              <a:ext uri="{FF2B5EF4-FFF2-40B4-BE49-F238E27FC236}">
                <a16:creationId xmlns:a16="http://schemas.microsoft.com/office/drawing/2014/main" id="{1EDB81EE-79B1-2E2A-5F9A-426775F2FA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2338" y="1397423"/>
            <a:ext cx="5072063" cy="5072063"/>
          </a:xfrm>
          <a:prstGeom prst="rect">
            <a:avLst/>
          </a:prstGeom>
        </p:spPr>
      </p:pic>
      <p:sp>
        <p:nvSpPr>
          <p:cNvPr id="6" name="Title 1">
            <a:extLst>
              <a:ext uri="{FF2B5EF4-FFF2-40B4-BE49-F238E27FC236}">
                <a16:creationId xmlns:a16="http://schemas.microsoft.com/office/drawing/2014/main" id="{09DEBDA1-BF11-0A5B-76C7-1EC1CD3F1ACD}"/>
              </a:ext>
            </a:extLst>
          </p:cNvPr>
          <p:cNvSpPr>
            <a:spLocks noGrp="1"/>
          </p:cNvSpPr>
          <p:nvPr>
            <p:ph type="title"/>
          </p:nvPr>
        </p:nvSpPr>
        <p:spPr>
          <a:xfrm>
            <a:off x="3554480" y="417089"/>
            <a:ext cx="4675716" cy="666749"/>
          </a:xfrm>
        </p:spPr>
        <p:txBody>
          <a:bodyPr/>
          <a:lstStyle/>
          <a:p>
            <a:r>
              <a:rPr lang="en-US" dirty="0"/>
              <a:t>Reference Employees</a:t>
            </a:r>
          </a:p>
        </p:txBody>
      </p:sp>
      <p:sp>
        <p:nvSpPr>
          <p:cNvPr id="7" name="Title 1">
            <a:extLst>
              <a:ext uri="{FF2B5EF4-FFF2-40B4-BE49-F238E27FC236}">
                <a16:creationId xmlns:a16="http://schemas.microsoft.com/office/drawing/2014/main" id="{63EB95E4-9D00-5E71-0D9D-0D4010714DF0}"/>
              </a:ext>
            </a:extLst>
          </p:cNvPr>
          <p:cNvSpPr txBox="1">
            <a:spLocks/>
          </p:cNvSpPr>
          <p:nvPr/>
        </p:nvSpPr>
        <p:spPr>
          <a:xfrm>
            <a:off x="1227599" y="1056533"/>
            <a:ext cx="2985491" cy="53467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Total compensation</a:t>
            </a:r>
          </a:p>
        </p:txBody>
      </p:sp>
      <p:sp>
        <p:nvSpPr>
          <p:cNvPr id="9" name="Title 1">
            <a:extLst>
              <a:ext uri="{FF2B5EF4-FFF2-40B4-BE49-F238E27FC236}">
                <a16:creationId xmlns:a16="http://schemas.microsoft.com/office/drawing/2014/main" id="{08C881CF-C4EE-A487-558B-00F3746E7AA8}"/>
              </a:ext>
            </a:extLst>
          </p:cNvPr>
          <p:cNvSpPr txBox="1">
            <a:spLocks/>
          </p:cNvSpPr>
          <p:nvPr/>
        </p:nvSpPr>
        <p:spPr>
          <a:xfrm>
            <a:off x="6094476" y="1029228"/>
            <a:ext cx="2985491" cy="53467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Years of Service</a:t>
            </a:r>
          </a:p>
        </p:txBody>
      </p:sp>
    </p:spTree>
    <p:extLst>
      <p:ext uri="{BB962C8B-B14F-4D97-AF65-F5344CB8AC3E}">
        <p14:creationId xmlns:p14="http://schemas.microsoft.com/office/powerpoint/2010/main" val="1993476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FB140-4BBE-22E1-F7AE-A4DB0638092D}"/>
              </a:ext>
            </a:extLst>
          </p:cNvPr>
          <p:cNvSpPr>
            <a:spLocks noGrp="1"/>
          </p:cNvSpPr>
          <p:nvPr>
            <p:ph type="title"/>
          </p:nvPr>
        </p:nvSpPr>
        <p:spPr/>
        <p:txBody>
          <a:bodyPr/>
          <a:lstStyle/>
          <a:p>
            <a:endParaRPr lang="en-US"/>
          </a:p>
        </p:txBody>
      </p:sp>
      <p:sp>
        <p:nvSpPr>
          <p:cNvPr id="9" name="Content Placeholder 8">
            <a:extLst>
              <a:ext uri="{FF2B5EF4-FFF2-40B4-BE49-F238E27FC236}">
                <a16:creationId xmlns:a16="http://schemas.microsoft.com/office/drawing/2014/main" id="{9FFF5FB5-F9BC-66A2-5827-1EA013126241}"/>
              </a:ext>
            </a:extLst>
          </p:cNvPr>
          <p:cNvSpPr>
            <a:spLocks noGrp="1"/>
          </p:cNvSpPr>
          <p:nvPr>
            <p:ph idx="1"/>
          </p:nvPr>
        </p:nvSpPr>
        <p:spPr/>
        <p:txBody>
          <a:bodyPr/>
          <a:lstStyle/>
          <a:p>
            <a:endParaRPr lang="en-US"/>
          </a:p>
        </p:txBody>
      </p:sp>
      <p:pic>
        <p:nvPicPr>
          <p:cNvPr id="11" name="Picture 10">
            <a:extLst>
              <a:ext uri="{FF2B5EF4-FFF2-40B4-BE49-F238E27FC236}">
                <a16:creationId xmlns:a16="http://schemas.microsoft.com/office/drawing/2014/main" id="{F229CDE0-E583-80ED-DF29-B6A47D9270DF}"/>
              </a:ext>
            </a:extLst>
          </p:cNvPr>
          <p:cNvPicPr>
            <a:picLocks noChangeAspect="1"/>
          </p:cNvPicPr>
          <p:nvPr/>
        </p:nvPicPr>
        <p:blipFill>
          <a:blip r:embed="rId2"/>
          <a:stretch>
            <a:fillRect/>
          </a:stretch>
        </p:blipFill>
        <p:spPr>
          <a:xfrm>
            <a:off x="677334" y="609600"/>
            <a:ext cx="10239375" cy="6143625"/>
          </a:xfrm>
          <a:prstGeom prst="rect">
            <a:avLst/>
          </a:prstGeom>
        </p:spPr>
      </p:pic>
      <p:sp>
        <p:nvSpPr>
          <p:cNvPr id="16" name="Title 1">
            <a:extLst>
              <a:ext uri="{FF2B5EF4-FFF2-40B4-BE49-F238E27FC236}">
                <a16:creationId xmlns:a16="http://schemas.microsoft.com/office/drawing/2014/main" id="{5285F5AE-3B95-09E2-F07F-7607D2A97686}"/>
              </a:ext>
            </a:extLst>
          </p:cNvPr>
          <p:cNvSpPr txBox="1">
            <a:spLocks/>
          </p:cNvSpPr>
          <p:nvPr/>
        </p:nvSpPr>
        <p:spPr>
          <a:xfrm>
            <a:off x="3640205" y="-57149"/>
            <a:ext cx="4675716" cy="66674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Librarian Is</a:t>
            </a:r>
          </a:p>
        </p:txBody>
      </p:sp>
    </p:spTree>
    <p:extLst>
      <p:ext uri="{BB962C8B-B14F-4D97-AF65-F5344CB8AC3E}">
        <p14:creationId xmlns:p14="http://schemas.microsoft.com/office/powerpoint/2010/main" val="1879359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062CAA-5B6B-8C0A-64A7-4AC36F2F5AC2}"/>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D928A606-502F-DB10-C348-DF8FFE504BAB}"/>
              </a:ext>
            </a:extLst>
          </p:cNvPr>
          <p:cNvPicPr>
            <a:picLocks noChangeAspect="1"/>
          </p:cNvPicPr>
          <p:nvPr/>
        </p:nvPicPr>
        <p:blipFill>
          <a:blip r:embed="rId2"/>
          <a:stretch>
            <a:fillRect/>
          </a:stretch>
        </p:blipFill>
        <p:spPr>
          <a:xfrm>
            <a:off x="677334" y="776365"/>
            <a:ext cx="10181166" cy="6081635"/>
          </a:xfrm>
          <a:prstGeom prst="rect">
            <a:avLst/>
          </a:prstGeom>
        </p:spPr>
      </p:pic>
      <p:sp>
        <p:nvSpPr>
          <p:cNvPr id="10" name="Title 1">
            <a:extLst>
              <a:ext uri="{FF2B5EF4-FFF2-40B4-BE49-F238E27FC236}">
                <a16:creationId xmlns:a16="http://schemas.microsoft.com/office/drawing/2014/main" id="{FDA6A29A-EB40-7BA5-A37C-D8592EBB319C}"/>
              </a:ext>
            </a:extLst>
          </p:cNvPr>
          <p:cNvSpPr txBox="1">
            <a:spLocks/>
          </p:cNvSpPr>
          <p:nvPr/>
        </p:nvSpPr>
        <p:spPr>
          <a:xfrm>
            <a:off x="3640205" y="-57149"/>
            <a:ext cx="4675716" cy="66674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Librarian IIs</a:t>
            </a:r>
          </a:p>
        </p:txBody>
      </p:sp>
    </p:spTree>
    <p:extLst>
      <p:ext uri="{BB962C8B-B14F-4D97-AF65-F5344CB8AC3E}">
        <p14:creationId xmlns:p14="http://schemas.microsoft.com/office/powerpoint/2010/main" val="374806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picture containing screenshot, colorfulness, graphic design, graphics&#10;&#10;Description automatically generated">
            <a:extLst>
              <a:ext uri="{FF2B5EF4-FFF2-40B4-BE49-F238E27FC236}">
                <a16:creationId xmlns:a16="http://schemas.microsoft.com/office/drawing/2014/main" id="{9571EC5F-50D8-2DE8-5E7C-9C369492D6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685800"/>
            <a:ext cx="10309520" cy="6162675"/>
          </a:xfrm>
        </p:spPr>
      </p:pic>
      <p:sp>
        <p:nvSpPr>
          <p:cNvPr id="10" name="Title 1">
            <a:extLst>
              <a:ext uri="{FF2B5EF4-FFF2-40B4-BE49-F238E27FC236}">
                <a16:creationId xmlns:a16="http://schemas.microsoft.com/office/drawing/2014/main" id="{AF891488-DF16-3CCE-FDED-1CC05E6B5654}"/>
              </a:ext>
            </a:extLst>
          </p:cNvPr>
          <p:cNvSpPr txBox="1">
            <a:spLocks/>
          </p:cNvSpPr>
          <p:nvPr/>
        </p:nvSpPr>
        <p:spPr>
          <a:xfrm>
            <a:off x="3640205" y="-57149"/>
            <a:ext cx="4675716" cy="66674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Librarian IIIs</a:t>
            </a:r>
          </a:p>
        </p:txBody>
      </p:sp>
    </p:spTree>
    <p:extLst>
      <p:ext uri="{BB962C8B-B14F-4D97-AF65-F5344CB8AC3E}">
        <p14:creationId xmlns:p14="http://schemas.microsoft.com/office/powerpoint/2010/main" val="3168400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3AECB-E0F1-147C-0871-9D0EE24103CD}"/>
              </a:ext>
            </a:extLst>
          </p:cNvPr>
          <p:cNvSpPr>
            <a:spLocks noGrp="1"/>
          </p:cNvSpPr>
          <p:nvPr>
            <p:ph type="title"/>
          </p:nvPr>
        </p:nvSpPr>
        <p:spPr>
          <a:xfrm>
            <a:off x="915459" y="223837"/>
            <a:ext cx="2743200" cy="771525"/>
          </a:xfrm>
        </p:spPr>
        <p:txBody>
          <a:bodyPr/>
          <a:lstStyle/>
          <a:p>
            <a:r>
              <a:rPr lang="en-US" dirty="0"/>
              <a:t>Correlations</a:t>
            </a:r>
          </a:p>
        </p:txBody>
      </p:sp>
      <p:pic>
        <p:nvPicPr>
          <p:cNvPr id="5" name="Content Placeholder 4" descr="A picture containing text, font, screenshot, number&#10;&#10;Description automatically generated">
            <a:extLst>
              <a:ext uri="{FF2B5EF4-FFF2-40B4-BE49-F238E27FC236}">
                <a16:creationId xmlns:a16="http://schemas.microsoft.com/office/drawing/2014/main" id="{E6672C77-26D3-F2C4-69E2-CABF0CE4E9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7059" y="2657475"/>
            <a:ext cx="2743200" cy="771525"/>
          </a:xfrm>
        </p:spPr>
      </p:pic>
      <p:pic>
        <p:nvPicPr>
          <p:cNvPr id="7" name="Picture 6" descr="A picture containing text, font, screenshot, number&#10;&#10;Description automatically generated">
            <a:extLst>
              <a:ext uri="{FF2B5EF4-FFF2-40B4-BE49-F238E27FC236}">
                <a16:creationId xmlns:a16="http://schemas.microsoft.com/office/drawing/2014/main" id="{5456D2E3-D8B2-C9B1-1D85-E26D345881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8655" y="2657475"/>
            <a:ext cx="2743200" cy="771525"/>
          </a:xfrm>
          <a:prstGeom prst="rect">
            <a:avLst/>
          </a:prstGeom>
        </p:spPr>
      </p:pic>
      <p:pic>
        <p:nvPicPr>
          <p:cNvPr id="11" name="Picture 10" descr="A screenshot of a computer&#10;&#10;Description automatically generated with low confidence">
            <a:extLst>
              <a:ext uri="{FF2B5EF4-FFF2-40B4-BE49-F238E27FC236}">
                <a16:creationId xmlns:a16="http://schemas.microsoft.com/office/drawing/2014/main" id="{7FFB7776-FCE3-B73C-EAC1-8C58EE3F5F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28655" y="4200524"/>
            <a:ext cx="3810000" cy="771525"/>
          </a:xfrm>
          <a:prstGeom prst="rect">
            <a:avLst/>
          </a:prstGeom>
        </p:spPr>
      </p:pic>
      <p:pic>
        <p:nvPicPr>
          <p:cNvPr id="15" name="Picture 14" descr="A screenshot of a computer&#10;&#10;Description automatically generated with low confidence">
            <a:extLst>
              <a:ext uri="{FF2B5EF4-FFF2-40B4-BE49-F238E27FC236}">
                <a16:creationId xmlns:a16="http://schemas.microsoft.com/office/drawing/2014/main" id="{D366D5A6-A114-9B42-FDAA-16BACCDCFB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7059" y="4200524"/>
            <a:ext cx="3810000" cy="771525"/>
          </a:xfrm>
          <a:prstGeom prst="rect">
            <a:avLst/>
          </a:prstGeom>
        </p:spPr>
      </p:pic>
      <p:sp>
        <p:nvSpPr>
          <p:cNvPr id="21" name="Title 1">
            <a:extLst>
              <a:ext uri="{FF2B5EF4-FFF2-40B4-BE49-F238E27FC236}">
                <a16:creationId xmlns:a16="http://schemas.microsoft.com/office/drawing/2014/main" id="{2E4F8CBD-949D-E5A8-477C-4CD673D0B735}"/>
              </a:ext>
            </a:extLst>
          </p:cNvPr>
          <p:cNvSpPr txBox="1">
            <a:spLocks/>
          </p:cNvSpPr>
          <p:nvPr/>
        </p:nvSpPr>
        <p:spPr>
          <a:xfrm>
            <a:off x="3558346" y="1876423"/>
            <a:ext cx="1566105" cy="48101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t>City Wide</a:t>
            </a:r>
          </a:p>
        </p:txBody>
      </p:sp>
      <p:sp>
        <p:nvSpPr>
          <p:cNvPr id="22" name="Title 1">
            <a:extLst>
              <a:ext uri="{FF2B5EF4-FFF2-40B4-BE49-F238E27FC236}">
                <a16:creationId xmlns:a16="http://schemas.microsoft.com/office/drawing/2014/main" id="{2D92FF78-789E-39A5-BD79-F2FEB1C2A680}"/>
              </a:ext>
            </a:extLst>
          </p:cNvPr>
          <p:cNvSpPr txBox="1">
            <a:spLocks/>
          </p:cNvSpPr>
          <p:nvPr/>
        </p:nvSpPr>
        <p:spPr>
          <a:xfrm>
            <a:off x="364237" y="2947987"/>
            <a:ext cx="1566105" cy="481013"/>
          </a:xfrm>
          <a:prstGeom prst="rect">
            <a:avLst/>
          </a:prstGeom>
        </p:spPr>
        <p:txBody>
          <a:bodyPr vert="horz" lIns="91440" tIns="45720" rIns="91440" bIns="45720" rtlCol="0" anchor="t">
            <a:normAutofit fontScale="7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t>Gender vs Annual Salary</a:t>
            </a:r>
          </a:p>
        </p:txBody>
      </p:sp>
      <p:sp>
        <p:nvSpPr>
          <p:cNvPr id="23" name="Title 1">
            <a:extLst>
              <a:ext uri="{FF2B5EF4-FFF2-40B4-BE49-F238E27FC236}">
                <a16:creationId xmlns:a16="http://schemas.microsoft.com/office/drawing/2014/main" id="{7A2A65C5-30D3-A96F-B7C2-5F60862915A6}"/>
              </a:ext>
            </a:extLst>
          </p:cNvPr>
          <p:cNvSpPr txBox="1">
            <a:spLocks/>
          </p:cNvSpPr>
          <p:nvPr/>
        </p:nvSpPr>
        <p:spPr>
          <a:xfrm>
            <a:off x="7296150" y="1885951"/>
            <a:ext cx="2120557" cy="481013"/>
          </a:xfrm>
          <a:prstGeom prst="rect">
            <a:avLst/>
          </a:prstGeom>
        </p:spPr>
        <p:txBody>
          <a:bodyPr vert="horz" lIns="91440" tIns="45720" rIns="91440" bIns="45720" rtlCol="0" anchor="t">
            <a:normAutofit fontScale="850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t>Library Department</a:t>
            </a:r>
          </a:p>
        </p:txBody>
      </p:sp>
      <p:sp>
        <p:nvSpPr>
          <p:cNvPr id="24" name="Title 1">
            <a:extLst>
              <a:ext uri="{FF2B5EF4-FFF2-40B4-BE49-F238E27FC236}">
                <a16:creationId xmlns:a16="http://schemas.microsoft.com/office/drawing/2014/main" id="{BAAB50EF-3B61-DA57-CD77-D0C96D235126}"/>
              </a:ext>
            </a:extLst>
          </p:cNvPr>
          <p:cNvSpPr txBox="1">
            <a:spLocks/>
          </p:cNvSpPr>
          <p:nvPr/>
        </p:nvSpPr>
        <p:spPr>
          <a:xfrm>
            <a:off x="132406" y="4345779"/>
            <a:ext cx="2029769" cy="626270"/>
          </a:xfrm>
          <a:prstGeom prst="rect">
            <a:avLst/>
          </a:prstGeom>
        </p:spPr>
        <p:txBody>
          <a:bodyPr vert="horz" lIns="91440" tIns="45720" rIns="91440" bIns="45720" rtlCol="0" anchor="t">
            <a:normAutofit fontScale="77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t>Total compensation vs years of service</a:t>
            </a:r>
          </a:p>
        </p:txBody>
      </p:sp>
    </p:spTree>
    <p:extLst>
      <p:ext uri="{BB962C8B-B14F-4D97-AF65-F5344CB8AC3E}">
        <p14:creationId xmlns:p14="http://schemas.microsoft.com/office/powerpoint/2010/main" val="4189180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B7FD1-043E-5DBA-D2DD-D8BF47521ACA}"/>
              </a:ext>
            </a:extLst>
          </p:cNvPr>
          <p:cNvSpPr>
            <a:spLocks noGrp="1"/>
          </p:cNvSpPr>
          <p:nvPr>
            <p:ph type="title"/>
          </p:nvPr>
        </p:nvSpPr>
        <p:spPr>
          <a:xfrm>
            <a:off x="401109" y="304800"/>
            <a:ext cx="8596668" cy="1887364"/>
          </a:xfrm>
        </p:spPr>
        <p:txBody>
          <a:bodyPr>
            <a:noAutofit/>
          </a:bodyPr>
          <a:lstStyle/>
          <a:p>
            <a:r>
              <a:rPr lang="en-US" sz="1800" dirty="0">
                <a:solidFill>
                  <a:schemeClr val="accent2"/>
                </a:solidFill>
              </a:rPr>
              <a:t>Here is our what the COSA Employee Compensation data base looks like.</a:t>
            </a:r>
            <a:br>
              <a:rPr lang="en-US" sz="1800" dirty="0">
                <a:solidFill>
                  <a:schemeClr val="accent2"/>
                </a:solidFill>
              </a:rPr>
            </a:br>
            <a:br>
              <a:rPr lang="en-US" sz="1800" dirty="0">
                <a:solidFill>
                  <a:schemeClr val="accent2"/>
                </a:solidFill>
              </a:rPr>
            </a:br>
            <a:r>
              <a:rPr lang="en-US" sz="1800" dirty="0">
                <a:solidFill>
                  <a:schemeClr val="accent2"/>
                </a:solidFill>
              </a:rPr>
              <a:t>Rows are individual employees who work for the city</a:t>
            </a:r>
            <a:br>
              <a:rPr lang="en-US" sz="1800" dirty="0">
                <a:solidFill>
                  <a:schemeClr val="accent2"/>
                </a:solidFill>
              </a:rPr>
            </a:br>
            <a:br>
              <a:rPr lang="en-US" sz="1800" dirty="0">
                <a:solidFill>
                  <a:schemeClr val="accent2"/>
                </a:solidFill>
              </a:rPr>
            </a:br>
            <a:r>
              <a:rPr lang="en-US" sz="1800" dirty="0">
                <a:solidFill>
                  <a:schemeClr val="accent2"/>
                </a:solidFill>
              </a:rPr>
              <a:t>Columns are variables (name, ethnic origin, gender, types of compensation etc.)</a:t>
            </a:r>
          </a:p>
        </p:txBody>
      </p:sp>
      <p:pic>
        <p:nvPicPr>
          <p:cNvPr id="11" name="Picture 10">
            <a:extLst>
              <a:ext uri="{FF2B5EF4-FFF2-40B4-BE49-F238E27FC236}">
                <a16:creationId xmlns:a16="http://schemas.microsoft.com/office/drawing/2014/main" id="{01BB5C3C-535A-9026-4AAE-8C696DA46818}"/>
              </a:ext>
            </a:extLst>
          </p:cNvPr>
          <p:cNvPicPr>
            <a:picLocks noChangeAspect="1"/>
          </p:cNvPicPr>
          <p:nvPr/>
        </p:nvPicPr>
        <p:blipFill>
          <a:blip r:embed="rId2"/>
          <a:stretch>
            <a:fillRect/>
          </a:stretch>
        </p:blipFill>
        <p:spPr>
          <a:xfrm>
            <a:off x="1080557" y="3917531"/>
            <a:ext cx="7678222" cy="1324160"/>
          </a:xfrm>
          <a:prstGeom prst="rect">
            <a:avLst/>
          </a:prstGeom>
        </p:spPr>
      </p:pic>
      <p:pic>
        <p:nvPicPr>
          <p:cNvPr id="13" name="Picture 12">
            <a:extLst>
              <a:ext uri="{FF2B5EF4-FFF2-40B4-BE49-F238E27FC236}">
                <a16:creationId xmlns:a16="http://schemas.microsoft.com/office/drawing/2014/main" id="{3C32ADA5-54AA-0F40-24B6-E3C4EBDBF5AE}"/>
              </a:ext>
            </a:extLst>
          </p:cNvPr>
          <p:cNvPicPr>
            <a:picLocks noChangeAspect="1"/>
          </p:cNvPicPr>
          <p:nvPr/>
        </p:nvPicPr>
        <p:blipFill>
          <a:blip r:embed="rId3"/>
          <a:stretch>
            <a:fillRect/>
          </a:stretch>
        </p:blipFill>
        <p:spPr>
          <a:xfrm>
            <a:off x="1080557" y="5375041"/>
            <a:ext cx="4191585" cy="1314633"/>
          </a:xfrm>
          <a:prstGeom prst="rect">
            <a:avLst/>
          </a:prstGeom>
        </p:spPr>
      </p:pic>
      <p:pic>
        <p:nvPicPr>
          <p:cNvPr id="15" name="Picture 14">
            <a:extLst>
              <a:ext uri="{FF2B5EF4-FFF2-40B4-BE49-F238E27FC236}">
                <a16:creationId xmlns:a16="http://schemas.microsoft.com/office/drawing/2014/main" id="{46AE8A7D-F6F9-FD0A-0291-BCE85A80FD86}"/>
              </a:ext>
            </a:extLst>
          </p:cNvPr>
          <p:cNvPicPr>
            <a:picLocks noChangeAspect="1"/>
          </p:cNvPicPr>
          <p:nvPr/>
        </p:nvPicPr>
        <p:blipFill>
          <a:blip r:embed="rId4"/>
          <a:stretch>
            <a:fillRect/>
          </a:stretch>
        </p:blipFill>
        <p:spPr>
          <a:xfrm>
            <a:off x="1080557" y="2325514"/>
            <a:ext cx="7592485" cy="1305107"/>
          </a:xfrm>
          <a:prstGeom prst="rect">
            <a:avLst/>
          </a:prstGeom>
        </p:spPr>
      </p:pic>
    </p:spTree>
    <p:extLst>
      <p:ext uri="{BB962C8B-B14F-4D97-AF65-F5344CB8AC3E}">
        <p14:creationId xmlns:p14="http://schemas.microsoft.com/office/powerpoint/2010/main" val="409911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 screenshot, rectangle, design&#10;&#10;Description automatically generated">
            <a:extLst>
              <a:ext uri="{FF2B5EF4-FFF2-40B4-BE49-F238E27FC236}">
                <a16:creationId xmlns:a16="http://schemas.microsoft.com/office/drawing/2014/main" id="{7BADCF89-63B8-C7C2-D267-E90204B81D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2277" y="188647"/>
            <a:ext cx="7776846" cy="6480706"/>
          </a:xfrm>
        </p:spPr>
      </p:pic>
    </p:spTree>
    <p:extLst>
      <p:ext uri="{BB962C8B-B14F-4D97-AF65-F5344CB8AC3E}">
        <p14:creationId xmlns:p14="http://schemas.microsoft.com/office/powerpoint/2010/main" val="1099524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Content Placeholder 14" descr="A picture containing text, screenshot, software&#10;&#10;Description automatically generated">
            <a:extLst>
              <a:ext uri="{FF2B5EF4-FFF2-40B4-BE49-F238E27FC236}">
                <a16:creationId xmlns:a16="http://schemas.microsoft.com/office/drawing/2014/main" id="{404ACD40-7B5B-08EE-14BE-1C6E70663F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5775" y="247650"/>
            <a:ext cx="10379888" cy="6610350"/>
          </a:xfrm>
        </p:spPr>
      </p:pic>
    </p:spTree>
    <p:extLst>
      <p:ext uri="{BB962C8B-B14F-4D97-AF65-F5344CB8AC3E}">
        <p14:creationId xmlns:p14="http://schemas.microsoft.com/office/powerpoint/2010/main" val="4018927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452F8-7D0E-555E-AE5B-644BDC35E324}"/>
              </a:ext>
            </a:extLst>
          </p:cNvPr>
          <p:cNvSpPr>
            <a:spLocks noGrp="1"/>
          </p:cNvSpPr>
          <p:nvPr>
            <p:ph type="title"/>
          </p:nvPr>
        </p:nvSpPr>
        <p:spPr>
          <a:xfrm>
            <a:off x="866648" y="244907"/>
            <a:ext cx="4512989" cy="2227730"/>
          </a:xfrm>
        </p:spPr>
        <p:txBody>
          <a:bodyPr anchor="ctr">
            <a:normAutofit/>
          </a:bodyPr>
          <a:lstStyle/>
          <a:p>
            <a:r>
              <a:rPr lang="en-US" dirty="0">
                <a:solidFill>
                  <a:schemeClr val="accent2"/>
                </a:solidFill>
              </a:rPr>
              <a:t>Percentage COSA’s  total compensation by business area</a:t>
            </a:r>
          </a:p>
        </p:txBody>
      </p:sp>
      <p:pic>
        <p:nvPicPr>
          <p:cNvPr id="5" name="Content Placeholder 4" descr="A screenshot of a computer&#10;&#10;Description automatically generated with low confidence">
            <a:extLst>
              <a:ext uri="{FF2B5EF4-FFF2-40B4-BE49-F238E27FC236}">
                <a16:creationId xmlns:a16="http://schemas.microsoft.com/office/drawing/2014/main" id="{1EDF630A-3C96-7128-C2EC-713622A7ED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7890" y="244907"/>
            <a:ext cx="2467670" cy="6368185"/>
          </a:xfrm>
          <a:prstGeom prst="rect">
            <a:avLst/>
          </a:prstGeom>
        </p:spPr>
      </p:pic>
    </p:spTree>
    <p:extLst>
      <p:ext uri="{BB962C8B-B14F-4D97-AF65-F5344CB8AC3E}">
        <p14:creationId xmlns:p14="http://schemas.microsoft.com/office/powerpoint/2010/main" val="2701120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B333B-8960-F09E-F041-FAA166788A23}"/>
              </a:ext>
            </a:extLst>
          </p:cNvPr>
          <p:cNvSpPr>
            <a:spLocks noGrp="1"/>
          </p:cNvSpPr>
          <p:nvPr>
            <p:ph type="title"/>
          </p:nvPr>
        </p:nvSpPr>
        <p:spPr/>
        <p:txBody>
          <a:bodyPr/>
          <a:lstStyle/>
          <a:p>
            <a:r>
              <a:rPr lang="en-US" dirty="0"/>
              <a:t>The twenty highest paid COSA employees</a:t>
            </a:r>
          </a:p>
        </p:txBody>
      </p:sp>
      <p:pic>
        <p:nvPicPr>
          <p:cNvPr id="9" name="Content Placeholder 8" descr="A screenshot of a table&#10;&#10;Description automatically generated with low confidence">
            <a:extLst>
              <a:ext uri="{FF2B5EF4-FFF2-40B4-BE49-F238E27FC236}">
                <a16:creationId xmlns:a16="http://schemas.microsoft.com/office/drawing/2014/main" id="{55CE8A2D-6885-32A7-1569-B235A271E9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88423" y="2160588"/>
            <a:ext cx="3975191" cy="3881437"/>
          </a:xfrm>
        </p:spPr>
      </p:pic>
    </p:spTree>
    <p:extLst>
      <p:ext uri="{BB962C8B-B14F-4D97-AF65-F5344CB8AC3E}">
        <p14:creationId xmlns:p14="http://schemas.microsoft.com/office/powerpoint/2010/main" val="3937755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 screenshot, colorfulness, graphic design&#10;&#10;Description automatically generated">
            <a:extLst>
              <a:ext uri="{FF2B5EF4-FFF2-40B4-BE49-F238E27FC236}">
                <a16:creationId xmlns:a16="http://schemas.microsoft.com/office/drawing/2014/main" id="{1C68F732-98F6-A0D6-DB6A-A23FE1BE3E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8051" y="110395"/>
            <a:ext cx="6662375" cy="6662375"/>
          </a:xfrm>
        </p:spPr>
      </p:pic>
    </p:spTree>
    <p:extLst>
      <p:ext uri="{BB962C8B-B14F-4D97-AF65-F5344CB8AC3E}">
        <p14:creationId xmlns:p14="http://schemas.microsoft.com/office/powerpoint/2010/main" val="2851379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B4CD5-8611-9CA3-EF69-9FCD4BC6DF0D}"/>
              </a:ext>
            </a:extLst>
          </p:cNvPr>
          <p:cNvSpPr>
            <a:spLocks noGrp="1"/>
          </p:cNvSpPr>
          <p:nvPr>
            <p:ph type="title"/>
          </p:nvPr>
        </p:nvSpPr>
        <p:spPr>
          <a:xfrm>
            <a:off x="677334" y="609599"/>
            <a:ext cx="1837266" cy="3743325"/>
          </a:xfrm>
        </p:spPr>
        <p:txBody>
          <a:bodyPr/>
          <a:lstStyle/>
          <a:p>
            <a:r>
              <a:rPr lang="en-US" dirty="0"/>
              <a:t>Highest</a:t>
            </a:r>
            <a:br>
              <a:rPr lang="en-US" dirty="0"/>
            </a:br>
            <a:r>
              <a:rPr lang="en-US" dirty="0"/>
              <a:t>Paying COSA</a:t>
            </a:r>
            <a:br>
              <a:rPr lang="en-US" dirty="0"/>
            </a:br>
            <a:r>
              <a:rPr lang="en-US" dirty="0"/>
              <a:t>Jobs</a:t>
            </a:r>
          </a:p>
        </p:txBody>
      </p:sp>
      <p:pic>
        <p:nvPicPr>
          <p:cNvPr id="5" name="Content Placeholder 4" descr="A picture containing text, screenshot, document, font&#10;&#10;Description automatically generated">
            <a:extLst>
              <a:ext uri="{FF2B5EF4-FFF2-40B4-BE49-F238E27FC236}">
                <a16:creationId xmlns:a16="http://schemas.microsoft.com/office/drawing/2014/main" id="{DFF98F74-5B9B-43B7-8C3C-7F257750D3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4247" y="76198"/>
            <a:ext cx="1945533" cy="6705604"/>
          </a:xfrm>
        </p:spPr>
      </p:pic>
      <p:pic>
        <p:nvPicPr>
          <p:cNvPr id="7" name="Picture 6" descr="A picture containing text, screenshot, font, document&#10;&#10;Description automatically generated">
            <a:extLst>
              <a:ext uri="{FF2B5EF4-FFF2-40B4-BE49-F238E27FC236}">
                <a16:creationId xmlns:a16="http://schemas.microsoft.com/office/drawing/2014/main" id="{3BFF95BE-BA2C-41F1-5035-E884431614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5533" y="76198"/>
            <a:ext cx="1902299" cy="6705604"/>
          </a:xfrm>
          <a:prstGeom prst="rect">
            <a:avLst/>
          </a:prstGeom>
        </p:spPr>
      </p:pic>
      <p:sp>
        <p:nvSpPr>
          <p:cNvPr id="8" name="Title 1">
            <a:extLst>
              <a:ext uri="{FF2B5EF4-FFF2-40B4-BE49-F238E27FC236}">
                <a16:creationId xmlns:a16="http://schemas.microsoft.com/office/drawing/2014/main" id="{D9E99CB7-41B4-94A5-2BA9-44087444424C}"/>
              </a:ext>
            </a:extLst>
          </p:cNvPr>
          <p:cNvSpPr txBox="1">
            <a:spLocks/>
          </p:cNvSpPr>
          <p:nvPr/>
        </p:nvSpPr>
        <p:spPr>
          <a:xfrm>
            <a:off x="4919023" y="609599"/>
            <a:ext cx="1837266" cy="374332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Lowest</a:t>
            </a:r>
            <a:br>
              <a:rPr lang="en-US" dirty="0"/>
            </a:br>
            <a:r>
              <a:rPr lang="en-US" dirty="0"/>
              <a:t>Paying COSA</a:t>
            </a:r>
            <a:br>
              <a:rPr lang="en-US" dirty="0"/>
            </a:br>
            <a:r>
              <a:rPr lang="en-US" dirty="0"/>
              <a:t>Jobs</a:t>
            </a:r>
          </a:p>
        </p:txBody>
      </p:sp>
    </p:spTree>
    <p:extLst>
      <p:ext uri="{BB962C8B-B14F-4D97-AF65-F5344CB8AC3E}">
        <p14:creationId xmlns:p14="http://schemas.microsoft.com/office/powerpoint/2010/main" val="1816241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4A4455EC-70DC-26AD-D95F-F08CB4191D63}"/>
              </a:ext>
            </a:extLst>
          </p:cNvPr>
          <p:cNvSpPr>
            <a:spLocks noGrp="1"/>
          </p:cNvSpPr>
          <p:nvPr>
            <p:ph idx="1"/>
          </p:nvPr>
        </p:nvSpPr>
        <p:spPr/>
        <p:txBody>
          <a:bodyPr/>
          <a:lstStyle/>
          <a:p>
            <a:endParaRPr lang="en-US"/>
          </a:p>
        </p:txBody>
      </p:sp>
      <p:pic>
        <p:nvPicPr>
          <p:cNvPr id="12" name="Content Placeholder 8">
            <a:extLst>
              <a:ext uri="{FF2B5EF4-FFF2-40B4-BE49-F238E27FC236}">
                <a16:creationId xmlns:a16="http://schemas.microsoft.com/office/drawing/2014/main" id="{9D85097F-167F-24CE-EBEB-B2BEB883E29F}"/>
              </a:ext>
            </a:extLst>
          </p:cNvPr>
          <p:cNvPicPr>
            <a:picLocks noChangeAspect="1"/>
          </p:cNvPicPr>
          <p:nvPr/>
        </p:nvPicPr>
        <p:blipFill>
          <a:blip r:embed="rId2"/>
          <a:stretch>
            <a:fillRect/>
          </a:stretch>
        </p:blipFill>
        <p:spPr>
          <a:xfrm>
            <a:off x="677334" y="1056503"/>
            <a:ext cx="8867692" cy="4744994"/>
          </a:xfrm>
          <a:prstGeom prst="rect">
            <a:avLst/>
          </a:prstGeom>
        </p:spPr>
      </p:pic>
    </p:spTree>
    <p:extLst>
      <p:ext uri="{BB962C8B-B14F-4D97-AF65-F5344CB8AC3E}">
        <p14:creationId xmlns:p14="http://schemas.microsoft.com/office/powerpoint/2010/main" val="377459788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187</TotalTime>
  <Words>130</Words>
  <Application>Microsoft Office PowerPoint</Application>
  <PresentationFormat>Widescreen</PresentationFormat>
  <Paragraphs>22</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Trebuchet MS</vt:lpstr>
      <vt:lpstr>Wingdings 3</vt:lpstr>
      <vt:lpstr>Facet</vt:lpstr>
      <vt:lpstr>City of San Antonio 2021 Employee Compensation</vt:lpstr>
      <vt:lpstr>Here is our what the COSA Employee Compensation data base looks like.  Rows are individual employees who work for the city  Columns are variables (name, ethnic origin, gender, types of compensation etc.)</vt:lpstr>
      <vt:lpstr>PowerPoint Presentation</vt:lpstr>
      <vt:lpstr>PowerPoint Presentation</vt:lpstr>
      <vt:lpstr>Percentage COSA’s  total compensation by business area</vt:lpstr>
      <vt:lpstr>The twenty highest paid COSA employees</vt:lpstr>
      <vt:lpstr>PowerPoint Presentation</vt:lpstr>
      <vt:lpstr>Highest Paying COSA Jobs</vt:lpstr>
      <vt:lpstr>PowerPoint Presentation</vt:lpstr>
      <vt:lpstr>Total number of COSA employee's ethnicity</vt:lpstr>
      <vt:lpstr>PowerPoint Presentation</vt:lpstr>
      <vt:lpstr>Top 20 highest paying library employees</vt:lpstr>
      <vt:lpstr>Reference Employees</vt:lpstr>
      <vt:lpstr>PowerPoint Presentation</vt:lpstr>
      <vt:lpstr>PowerPoint Presentation</vt:lpstr>
      <vt:lpstr>PowerPoint Presentation</vt:lpstr>
      <vt:lpstr>Correlations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City of San Antonio 2021 Employee Compensation</dc:title>
  <dc:creator>Dan Schumacher</dc:creator>
  <cp:lastModifiedBy>Dan Schumacher</cp:lastModifiedBy>
  <cp:revision>1</cp:revision>
  <dcterms:created xsi:type="dcterms:W3CDTF">2023-06-17T17:31:20Z</dcterms:created>
  <dcterms:modified xsi:type="dcterms:W3CDTF">2023-06-17T20:39:09Z</dcterms:modified>
</cp:coreProperties>
</file>