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8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2" r:id="rId27"/>
    <p:sldId id="283" r:id="rId28"/>
    <p:sldId id="284"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431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5456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4665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30403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6815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0408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82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1540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865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622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623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0742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587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8516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2676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5185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9/25/2017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89888554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fiddler2.com/Fiddler/dev/Inspectors.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fiddlercap.com/FiddlerCa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logs.msdn.com/b/fiddler/" TargetMode="External"/><Relationship Id="rId2" Type="http://schemas.openxmlformats.org/officeDocument/2006/relationships/hyperlink" Target="http://www.fiddler2.com/fiddler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287886"/>
            <a:ext cx="8911687" cy="656823"/>
          </a:xfrm>
        </p:spPr>
        <p:txBody>
          <a:bodyPr>
            <a:normAutofit fontScale="90000"/>
          </a:bodyPr>
          <a:lstStyle/>
          <a:p>
            <a:pPr algn="ctr"/>
            <a:r>
              <a:rPr lang="en-US" b="1" dirty="0" smtClean="0"/>
              <a:t>Presentation </a:t>
            </a:r>
            <a:br>
              <a:rPr lang="en-US" b="1" dirty="0" smtClean="0"/>
            </a:br>
            <a:endParaRPr lang="en-US" b="1" dirty="0"/>
          </a:p>
        </p:txBody>
      </p:sp>
      <p:sp>
        <p:nvSpPr>
          <p:cNvPr id="3" name="Content Placeholder 2"/>
          <p:cNvSpPr>
            <a:spLocks noGrp="1"/>
          </p:cNvSpPr>
          <p:nvPr>
            <p:ph idx="1"/>
          </p:nvPr>
        </p:nvSpPr>
        <p:spPr/>
        <p:txBody>
          <a:bodyPr>
            <a:normAutofit/>
          </a:bodyPr>
          <a:lstStyle/>
          <a:p>
            <a:pPr marL="0" indent="0" algn="ctr">
              <a:buNone/>
            </a:pPr>
            <a:r>
              <a:rPr lang="en-US" sz="2800" dirty="0" smtClean="0"/>
              <a:t>On </a:t>
            </a:r>
          </a:p>
          <a:p>
            <a:pPr marL="0" indent="0" algn="ctr">
              <a:buNone/>
            </a:pPr>
            <a:r>
              <a:rPr lang="en-US" sz="2800" dirty="0" smtClean="0"/>
              <a:t>HTTP and Fiddler</a:t>
            </a:r>
          </a:p>
          <a:p>
            <a:pPr marL="0" indent="0" algn="ctr">
              <a:buNone/>
            </a:pPr>
            <a:r>
              <a:rPr lang="en-US" sz="2800" dirty="0" smtClean="0"/>
              <a:t>By</a:t>
            </a:r>
          </a:p>
          <a:p>
            <a:pPr marL="0" indent="0" algn="ctr">
              <a:buNone/>
            </a:pPr>
            <a:r>
              <a:rPr lang="en-US" sz="2800" dirty="0" smtClean="0"/>
              <a:t>Danish </a:t>
            </a:r>
            <a:r>
              <a:rPr lang="en-US" sz="2800" dirty="0" err="1" smtClean="0"/>
              <a:t>Ahmadullah</a:t>
            </a:r>
            <a:r>
              <a:rPr lang="en-US" sz="2800" dirty="0" smtClean="0"/>
              <a:t> (#493774)</a:t>
            </a:r>
            <a:endParaRPr lang="en-US" sz="2800" dirty="0"/>
          </a:p>
        </p:txBody>
      </p:sp>
    </p:spTree>
    <p:extLst>
      <p:ext uri="{BB962C8B-B14F-4D97-AF65-F5344CB8AC3E}">
        <p14:creationId xmlns:p14="http://schemas.microsoft.com/office/powerpoint/2010/main" val="29235397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pPr algn="ctr"/>
            <a:r>
              <a:rPr lang="en-US" dirty="0" smtClean="0"/>
              <a:t>FIDDLER</a:t>
            </a:r>
            <a:endParaRPr lang="en-US" dirty="0"/>
          </a:p>
        </p:txBody>
      </p:sp>
      <p:sp>
        <p:nvSpPr>
          <p:cNvPr id="3" name="Content Placeholder 2"/>
          <p:cNvSpPr>
            <a:spLocks noGrp="1"/>
          </p:cNvSpPr>
          <p:nvPr>
            <p:ph idx="1"/>
          </p:nvPr>
        </p:nvSpPr>
        <p:spPr>
          <a:xfrm>
            <a:off x="231821" y="1094704"/>
            <a:ext cx="11578106" cy="5563673"/>
          </a:xfrm>
        </p:spPr>
        <p:txBody>
          <a:bodyPr>
            <a:normAutofit/>
          </a:bodyPr>
          <a:lstStyle/>
          <a:p>
            <a:r>
              <a:rPr lang="en-US" sz="2800" dirty="0"/>
              <a:t>Fiddler is a Web Debugging </a:t>
            </a:r>
            <a:r>
              <a:rPr lang="en-US" sz="2800" dirty="0" smtClean="0"/>
              <a:t>Proxy.</a:t>
            </a:r>
          </a:p>
          <a:p>
            <a:r>
              <a:rPr lang="en-US" sz="2800" dirty="0"/>
              <a:t>L</a:t>
            </a:r>
            <a:r>
              <a:rPr lang="en-US" sz="2800" dirty="0" smtClean="0"/>
              <a:t>ogs </a:t>
            </a:r>
            <a:r>
              <a:rPr lang="en-US" sz="2800" dirty="0"/>
              <a:t>all HTTP(S) traffic between your computer and the Internet</a:t>
            </a:r>
            <a:r>
              <a:rPr lang="en-US" sz="2800" dirty="0" smtClean="0"/>
              <a:t>. </a:t>
            </a:r>
          </a:p>
          <a:p>
            <a:r>
              <a:rPr lang="en-US" sz="2800" dirty="0"/>
              <a:t>A</a:t>
            </a:r>
            <a:r>
              <a:rPr lang="en-US" sz="2800" dirty="0" smtClean="0"/>
              <a:t>llows </a:t>
            </a:r>
            <a:r>
              <a:rPr lang="en-US" sz="2800" dirty="0"/>
              <a:t>you to inspect traffic, set breakpoints, and “fiddle” with incoming or outgoing data. </a:t>
            </a:r>
          </a:p>
        </p:txBody>
      </p:sp>
    </p:spTree>
    <p:extLst>
      <p:ext uri="{BB962C8B-B14F-4D97-AF65-F5344CB8AC3E}">
        <p14:creationId xmlns:p14="http://schemas.microsoft.com/office/powerpoint/2010/main" val="3827619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1"/>
            <a:ext cx="10515600" cy="656823"/>
          </a:xfrm>
        </p:spPr>
        <p:txBody>
          <a:bodyPr>
            <a:normAutofit/>
          </a:bodyPr>
          <a:lstStyle/>
          <a:p>
            <a:pPr algn="ctr"/>
            <a:r>
              <a:rPr lang="en-US" dirty="0"/>
              <a:t>How does it work</a:t>
            </a:r>
            <a:r>
              <a:rPr lang="en-US" dirty="0" smtClean="0"/>
              <a:t>?</a:t>
            </a:r>
            <a:endParaRPr lang="en-US" dirty="0"/>
          </a:p>
        </p:txBody>
      </p:sp>
      <p:pic>
        <p:nvPicPr>
          <p:cNvPr id="6" name="Content Placeholder 5"/>
          <p:cNvPicPr>
            <a:picLocks noGrp="1" noChangeAspect="1"/>
          </p:cNvPicPr>
          <p:nvPr>
            <p:ph idx="1"/>
          </p:nvPr>
        </p:nvPicPr>
        <p:blipFill>
          <a:blip r:embed="rId2"/>
          <a:stretch>
            <a:fillRect/>
          </a:stretch>
        </p:blipFill>
        <p:spPr>
          <a:xfrm>
            <a:off x="309093" y="875764"/>
            <a:ext cx="11655380" cy="5859888"/>
          </a:xfrm>
          <a:prstGeom prst="rect">
            <a:avLst/>
          </a:prstGeom>
        </p:spPr>
      </p:pic>
    </p:spTree>
    <p:extLst>
      <p:ext uri="{BB962C8B-B14F-4D97-AF65-F5344CB8AC3E}">
        <p14:creationId xmlns:p14="http://schemas.microsoft.com/office/powerpoint/2010/main" val="1774767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824247"/>
          </a:xfrm>
        </p:spPr>
        <p:txBody>
          <a:bodyPr>
            <a:normAutofit/>
          </a:bodyPr>
          <a:lstStyle/>
          <a:p>
            <a:r>
              <a:rPr lang="en-US" dirty="0"/>
              <a:t>Let’s get started with </a:t>
            </a:r>
            <a:r>
              <a:rPr lang="en-US" dirty="0" smtClean="0"/>
              <a:t>Fiddler</a:t>
            </a:r>
            <a:endParaRPr lang="en-US" dirty="0"/>
          </a:p>
        </p:txBody>
      </p:sp>
      <p:pic>
        <p:nvPicPr>
          <p:cNvPr id="6" name="Content Placeholder 5"/>
          <p:cNvPicPr>
            <a:picLocks noGrp="1" noChangeAspect="1"/>
          </p:cNvPicPr>
          <p:nvPr>
            <p:ph idx="1"/>
          </p:nvPr>
        </p:nvPicPr>
        <p:blipFill>
          <a:blip r:embed="rId2"/>
          <a:stretch>
            <a:fillRect/>
          </a:stretch>
        </p:blipFill>
        <p:spPr>
          <a:xfrm>
            <a:off x="0" y="695459"/>
            <a:ext cx="12192000" cy="6162541"/>
          </a:xfrm>
          <a:prstGeom prst="rect">
            <a:avLst/>
          </a:prstGeom>
        </p:spPr>
      </p:pic>
    </p:spTree>
    <p:extLst>
      <p:ext uri="{BB962C8B-B14F-4D97-AF65-F5344CB8AC3E}">
        <p14:creationId xmlns:p14="http://schemas.microsoft.com/office/powerpoint/2010/main" val="1307566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62884"/>
          </a:xfrm>
        </p:spPr>
        <p:txBody>
          <a:bodyPr>
            <a:normAutofit/>
          </a:bodyPr>
          <a:lstStyle/>
          <a:p>
            <a:pPr algn="ctr"/>
            <a:r>
              <a:rPr lang="en-US" dirty="0"/>
              <a:t>Web </a:t>
            </a:r>
            <a:r>
              <a:rPr lang="en-US" dirty="0" smtClean="0"/>
              <a:t>Sessions</a:t>
            </a:r>
            <a:endParaRPr lang="en-US" dirty="0"/>
          </a:p>
        </p:txBody>
      </p:sp>
      <p:pic>
        <p:nvPicPr>
          <p:cNvPr id="4" name="Content Placeholder 3"/>
          <p:cNvPicPr>
            <a:picLocks noGrp="1" noChangeAspect="1"/>
          </p:cNvPicPr>
          <p:nvPr>
            <p:ph idx="1"/>
          </p:nvPr>
        </p:nvPicPr>
        <p:blipFill>
          <a:blip r:embed="rId2"/>
          <a:stretch>
            <a:fillRect/>
          </a:stretch>
        </p:blipFill>
        <p:spPr>
          <a:xfrm>
            <a:off x="203916" y="862885"/>
            <a:ext cx="11784168" cy="4778061"/>
          </a:xfrm>
          <a:prstGeom prst="rect">
            <a:avLst/>
          </a:prstGeom>
        </p:spPr>
      </p:pic>
    </p:spTree>
    <p:extLst>
      <p:ext uri="{BB962C8B-B14F-4D97-AF65-F5344CB8AC3E}">
        <p14:creationId xmlns:p14="http://schemas.microsoft.com/office/powerpoint/2010/main" val="3375592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0334"/>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648496" y="1043190"/>
            <a:ext cx="9028089" cy="5615188"/>
          </a:xfrm>
          <a:prstGeom prst="rect">
            <a:avLst/>
          </a:prstGeom>
        </p:spPr>
      </p:pic>
    </p:spTree>
    <p:extLst>
      <p:ext uri="{BB962C8B-B14F-4D97-AF65-F5344CB8AC3E}">
        <p14:creationId xmlns:p14="http://schemas.microsoft.com/office/powerpoint/2010/main" val="3369178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3"/>
          </a:xfrm>
        </p:spPr>
        <p:txBody>
          <a:bodyPr>
            <a:normAutofit/>
          </a:bodyPr>
          <a:lstStyle/>
          <a:p>
            <a:pPr algn="ctr"/>
            <a:r>
              <a:rPr lang="en-US" dirty="0" smtClean="0"/>
              <a:t>Statistics</a:t>
            </a:r>
            <a:endParaRPr lang="en-US" dirty="0"/>
          </a:p>
        </p:txBody>
      </p:sp>
      <p:sp>
        <p:nvSpPr>
          <p:cNvPr id="3" name="Content Placeholder 2"/>
          <p:cNvSpPr>
            <a:spLocks noGrp="1"/>
          </p:cNvSpPr>
          <p:nvPr>
            <p:ph idx="1"/>
          </p:nvPr>
        </p:nvSpPr>
        <p:spPr>
          <a:xfrm>
            <a:off x="321972" y="1043189"/>
            <a:ext cx="11565228" cy="5602310"/>
          </a:xfrm>
        </p:spPr>
        <p:txBody>
          <a:bodyPr/>
          <a:lstStyle/>
          <a:p>
            <a:r>
              <a:rPr lang="en-US" sz="2400" dirty="0"/>
              <a:t>The first tab on the right pane is Statistics which shows you some info about the selected session. It is most useful when used on several sessions</a:t>
            </a:r>
            <a:r>
              <a:rPr lang="en-US" sz="2400"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502276" y="2086981"/>
            <a:ext cx="11204620" cy="4558518"/>
          </a:xfrm>
          <a:prstGeom prst="rect">
            <a:avLst/>
          </a:prstGeom>
        </p:spPr>
      </p:pic>
    </p:spTree>
    <p:extLst>
      <p:ext uri="{BB962C8B-B14F-4D97-AF65-F5344CB8AC3E}">
        <p14:creationId xmlns:p14="http://schemas.microsoft.com/office/powerpoint/2010/main" val="3325945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endParaRPr lang="en-US" dirty="0"/>
          </a:p>
        </p:txBody>
      </p:sp>
      <p:sp>
        <p:nvSpPr>
          <p:cNvPr id="3" name="Content Placeholder 2"/>
          <p:cNvSpPr>
            <a:spLocks noGrp="1"/>
          </p:cNvSpPr>
          <p:nvPr>
            <p:ph idx="1"/>
          </p:nvPr>
        </p:nvSpPr>
        <p:spPr>
          <a:xfrm>
            <a:off x="296214" y="1481070"/>
            <a:ext cx="11745532" cy="5190186"/>
          </a:xfrm>
        </p:spPr>
        <p:txBody>
          <a:bodyPr>
            <a:normAutofit/>
          </a:bodyPr>
          <a:lstStyle/>
          <a:p>
            <a:r>
              <a:rPr lang="en-US" sz="2800" dirty="0"/>
              <a:t>Is not that awesome?! So it is telling me that I have selected 26 requests, where total bytes sent and received are 166K and 197K (with more info about the header and body size), it provides a summary on received status codes and </a:t>
            </a:r>
            <a:r>
              <a:rPr lang="en-US" sz="2800" dirty="0" smtClean="0"/>
              <a:t>MIME(</a:t>
            </a:r>
            <a:r>
              <a:rPr lang="en-US" b="1" dirty="0"/>
              <a:t>Multipurpose Internet Mail Extensions</a:t>
            </a:r>
            <a:r>
              <a:rPr lang="en-US" sz="2800" dirty="0" smtClean="0"/>
              <a:t>) </a:t>
            </a:r>
            <a:r>
              <a:rPr lang="en-US" sz="2800" dirty="0"/>
              <a:t>types. And then there is the nice chart on the bottom.</a:t>
            </a:r>
          </a:p>
        </p:txBody>
      </p:sp>
    </p:spTree>
    <p:extLst>
      <p:ext uri="{BB962C8B-B14F-4D97-AF65-F5344CB8AC3E}">
        <p14:creationId xmlns:p14="http://schemas.microsoft.com/office/powerpoint/2010/main" val="1215785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pPr algn="ctr"/>
            <a:r>
              <a:rPr lang="en-US" dirty="0" smtClean="0"/>
              <a:t>Inspectors</a:t>
            </a:r>
            <a:endParaRPr lang="en-US" dirty="0"/>
          </a:p>
        </p:txBody>
      </p:sp>
      <p:sp>
        <p:nvSpPr>
          <p:cNvPr id="3" name="Content Placeholder 2"/>
          <p:cNvSpPr>
            <a:spLocks noGrp="1"/>
          </p:cNvSpPr>
          <p:nvPr>
            <p:ph idx="1"/>
          </p:nvPr>
        </p:nvSpPr>
        <p:spPr>
          <a:xfrm>
            <a:off x="425003" y="1068946"/>
            <a:ext cx="11346287" cy="5499279"/>
          </a:xfrm>
        </p:spPr>
        <p:txBody>
          <a:bodyPr/>
          <a:lstStyle/>
          <a:p>
            <a:pPr fontAlgn="base"/>
            <a:r>
              <a:rPr lang="en-US" sz="2400" dirty="0"/>
              <a:t>Inspectors allow you to visualize requests and responses in meaningful ways. There are heaps of out of the box inspectors and </a:t>
            </a:r>
            <a:r>
              <a:rPr lang="en-US" sz="2400" dirty="0">
                <a:hlinkClick r:id="rId2"/>
              </a:rPr>
              <a:t>you can write your own</a:t>
            </a:r>
            <a:r>
              <a:rPr lang="en-US" sz="2400" dirty="0"/>
              <a:t> if you need to.</a:t>
            </a:r>
          </a:p>
          <a:p>
            <a:pPr fontAlgn="base"/>
            <a:r>
              <a:rPr lang="en-US" sz="2400" dirty="0"/>
              <a:t>When you double click on a session fiddler takes you to the Inspectors tab for that session. It also detects what the most relevant request and response inspectors are and chooses that for you. For example if you double click on a JSON session, Fiddler takes you to the JSON tab.</a:t>
            </a:r>
          </a:p>
          <a:p>
            <a:pPr marL="0" indent="0">
              <a:buNone/>
            </a:pPr>
            <a:endParaRPr lang="en-US" dirty="0"/>
          </a:p>
        </p:txBody>
      </p:sp>
    </p:spTree>
    <p:extLst>
      <p:ext uri="{BB962C8B-B14F-4D97-AF65-F5344CB8AC3E}">
        <p14:creationId xmlns:p14="http://schemas.microsoft.com/office/powerpoint/2010/main" val="3008168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lstStyle/>
          <a:p>
            <a:pPr algn="ctr"/>
            <a:r>
              <a:rPr lang="en-US" dirty="0"/>
              <a:t>HTTPS Traffic </a:t>
            </a:r>
            <a:r>
              <a:rPr lang="en-US" dirty="0" smtClean="0"/>
              <a:t>Decryption</a:t>
            </a:r>
            <a:endParaRPr lang="en-US" dirty="0"/>
          </a:p>
        </p:txBody>
      </p:sp>
      <p:pic>
        <p:nvPicPr>
          <p:cNvPr id="4" name="Content Placeholder 3"/>
          <p:cNvPicPr>
            <a:picLocks noGrp="1" noChangeAspect="1"/>
          </p:cNvPicPr>
          <p:nvPr>
            <p:ph idx="1"/>
          </p:nvPr>
        </p:nvPicPr>
        <p:blipFill>
          <a:blip r:embed="rId2"/>
          <a:stretch>
            <a:fillRect/>
          </a:stretch>
        </p:blipFill>
        <p:spPr>
          <a:xfrm>
            <a:off x="838200" y="1146220"/>
            <a:ext cx="10186115" cy="5711780"/>
          </a:xfrm>
          <a:prstGeom prst="rect">
            <a:avLst/>
          </a:prstGeom>
        </p:spPr>
      </p:pic>
    </p:spTree>
    <p:extLst>
      <p:ext uri="{BB962C8B-B14F-4D97-AF65-F5344CB8AC3E}">
        <p14:creationId xmlns:p14="http://schemas.microsoft.com/office/powerpoint/2010/main" val="2728818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883"/>
          </a:xfrm>
        </p:spPr>
        <p:txBody>
          <a:bodyPr/>
          <a:lstStyle/>
          <a:p>
            <a:pPr algn="ctr"/>
            <a:r>
              <a:rPr lang="en-US" dirty="0" err="1" smtClean="0"/>
              <a:t>QuickExec</a:t>
            </a:r>
            <a:r>
              <a:rPr lang="en-US" dirty="0" smtClean="0"/>
              <a:t> (</a:t>
            </a:r>
            <a:r>
              <a:rPr lang="en-US" dirty="0" err="1" smtClean="0"/>
              <a:t>Alt+Q</a:t>
            </a:r>
            <a:r>
              <a:rPr lang="en-US" dirty="0" smtClean="0"/>
              <a:t>)</a:t>
            </a:r>
            <a:endParaRPr lang="en-US" dirty="0"/>
          </a:p>
        </p:txBody>
      </p:sp>
      <p:sp>
        <p:nvSpPr>
          <p:cNvPr id="3" name="Content Placeholder 2"/>
          <p:cNvSpPr>
            <a:spLocks noGrp="1"/>
          </p:cNvSpPr>
          <p:nvPr>
            <p:ph idx="1"/>
          </p:nvPr>
        </p:nvSpPr>
        <p:spPr>
          <a:xfrm>
            <a:off x="244699" y="1171977"/>
            <a:ext cx="11694016" cy="5512158"/>
          </a:xfrm>
        </p:spPr>
        <p:txBody>
          <a:bodyPr>
            <a:normAutofit/>
          </a:bodyPr>
          <a:lstStyle/>
          <a:p>
            <a:pPr fontAlgn="base"/>
            <a:r>
              <a:rPr lang="en-US" sz="2400" dirty="0"/>
              <a:t>?</a:t>
            </a:r>
            <a:r>
              <a:rPr lang="en-US" sz="2400" dirty="0" err="1"/>
              <a:t>sometext</a:t>
            </a:r>
            <a:r>
              <a:rPr lang="en-US" sz="2400" dirty="0"/>
              <a:t>: As you type </a:t>
            </a:r>
            <a:r>
              <a:rPr lang="en-US" sz="2400" dirty="0" smtClean="0"/>
              <a:t>some text</a:t>
            </a:r>
            <a:r>
              <a:rPr lang="en-US" sz="2400" dirty="0"/>
              <a:t>, Fiddler will highlight sessions where the URL contains </a:t>
            </a:r>
            <a:r>
              <a:rPr lang="en-US" sz="2400" dirty="0" smtClean="0"/>
              <a:t>some text</a:t>
            </a:r>
            <a:r>
              <a:rPr lang="en-US" sz="2400" dirty="0"/>
              <a:t>. Hit Enter to set focus to the selected matches.; e.g. ?google</a:t>
            </a:r>
          </a:p>
          <a:p>
            <a:pPr fontAlgn="base"/>
            <a:r>
              <a:rPr lang="en-US" sz="2400" dirty="0"/>
              <a:t>&gt;size: Select sessions where response size is greater than size bytes.; e.g. &gt;4000</a:t>
            </a:r>
          </a:p>
          <a:p>
            <a:pPr fontAlgn="base"/>
            <a:r>
              <a:rPr lang="en-US" sz="2400" dirty="0"/>
              <a:t>&lt;size: Select sessions where response size is less than size bytes</a:t>
            </a:r>
            <a:r>
              <a:rPr lang="en-US" sz="2400" dirty="0" smtClean="0"/>
              <a:t>. </a:t>
            </a:r>
            <a:r>
              <a:rPr lang="en-US" sz="2400" dirty="0" err="1" smtClean="0"/>
              <a:t>e.g</a:t>
            </a:r>
            <a:r>
              <a:rPr lang="en-US" sz="2400" dirty="0" smtClean="0"/>
              <a:t> </a:t>
            </a:r>
            <a:r>
              <a:rPr lang="en-US" sz="2400" dirty="0"/>
              <a:t>&lt;200</a:t>
            </a:r>
          </a:p>
          <a:p>
            <a:pPr fontAlgn="base"/>
            <a:r>
              <a:rPr lang="en-US" sz="2400" dirty="0"/>
              <a:t>=status: Select sessions where response status = status; e.g</a:t>
            </a:r>
            <a:r>
              <a:rPr lang="en-US" sz="2400" dirty="0" smtClean="0"/>
              <a:t>.=</a:t>
            </a:r>
            <a:r>
              <a:rPr lang="en-US" sz="2400" dirty="0"/>
              <a:t>304</a:t>
            </a:r>
          </a:p>
          <a:p>
            <a:pPr fontAlgn="base"/>
            <a:r>
              <a:rPr lang="en-US" sz="2400" dirty="0"/>
              <a:t>=method: Select sessions where request method = method.; e.g. =</a:t>
            </a:r>
            <a:r>
              <a:rPr lang="en-US" sz="2400" dirty="0" smtClean="0"/>
              <a:t>post.</a:t>
            </a:r>
            <a:endParaRPr lang="en-US" sz="2400" dirty="0"/>
          </a:p>
        </p:txBody>
      </p:sp>
    </p:spTree>
    <p:extLst>
      <p:ext uri="{BB962C8B-B14F-4D97-AF65-F5344CB8AC3E}">
        <p14:creationId xmlns:p14="http://schemas.microsoft.com/office/powerpoint/2010/main" val="3532569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21217"/>
            <a:ext cx="9144000" cy="940158"/>
          </a:xfrm>
        </p:spPr>
        <p:txBody>
          <a:bodyPr>
            <a:normAutofit fontScale="90000"/>
          </a:bodyPr>
          <a:lstStyle/>
          <a:p>
            <a:r>
              <a:rPr lang="en-US" sz="4900" dirty="0" smtClean="0"/>
              <a:t>HTTP(Hyper Text Transfer Protocol</a:t>
            </a:r>
            <a:r>
              <a:rPr lang="en-US" dirty="0" smtClean="0"/>
              <a:t>)</a:t>
            </a:r>
            <a:endParaRPr lang="en-US" dirty="0"/>
          </a:p>
        </p:txBody>
      </p:sp>
      <p:sp>
        <p:nvSpPr>
          <p:cNvPr id="3" name="Subtitle 2"/>
          <p:cNvSpPr>
            <a:spLocks noGrp="1"/>
          </p:cNvSpPr>
          <p:nvPr>
            <p:ph type="subTitle" idx="1"/>
          </p:nvPr>
        </p:nvSpPr>
        <p:spPr>
          <a:xfrm>
            <a:off x="927279" y="1790163"/>
            <a:ext cx="10431887" cy="4391696"/>
          </a:xfrm>
        </p:spPr>
        <p:txBody>
          <a:bodyPr/>
          <a:lstStyle/>
          <a:p>
            <a:pPr marL="342900" indent="-342900" algn="just">
              <a:buFont typeface="Arial" panose="020B0604020202020204" pitchFamily="34" charset="0"/>
              <a:buChar char="•"/>
            </a:pPr>
            <a:r>
              <a:rPr lang="en-US" dirty="0"/>
              <a:t>The Hypertext Transfer Protocol (HTTP) is an application-level protocol that is used to deliver data (HTML files, image files, query results, etc.) on the World Wide Web</a:t>
            </a:r>
            <a:r>
              <a:rPr lang="en-US" dirty="0" smtClean="0"/>
              <a:t>.</a:t>
            </a:r>
          </a:p>
          <a:p>
            <a:pPr marL="342900" indent="-342900" algn="just">
              <a:buFont typeface="Arial" panose="020B0604020202020204" pitchFamily="34" charset="0"/>
              <a:buChar char="•"/>
            </a:pPr>
            <a:r>
              <a:rPr lang="en-US" dirty="0" smtClean="0"/>
              <a:t>HTTP </a:t>
            </a:r>
            <a:r>
              <a:rPr lang="en-US" dirty="0"/>
              <a:t>is media </a:t>
            </a:r>
            <a:r>
              <a:rPr lang="en-US" dirty="0" smtClean="0"/>
              <a:t>independent.</a:t>
            </a:r>
          </a:p>
          <a:p>
            <a:pPr marL="342900" indent="-342900" algn="just">
              <a:buFont typeface="Arial" panose="020B0604020202020204" pitchFamily="34" charset="0"/>
              <a:buChar char="•"/>
            </a:pPr>
            <a:r>
              <a:rPr lang="en-US" dirty="0"/>
              <a:t>HTTP is </a:t>
            </a:r>
            <a:r>
              <a:rPr lang="en-US" dirty="0" smtClean="0"/>
              <a:t>stateless.</a:t>
            </a:r>
          </a:p>
          <a:p>
            <a:pPr marL="342900" indent="-342900" algn="just">
              <a:buFont typeface="Arial" panose="020B0604020202020204" pitchFamily="34" charset="0"/>
              <a:buChar char="•"/>
            </a:pPr>
            <a:endParaRPr lang="en-US" dirty="0"/>
          </a:p>
          <a:p>
            <a:pPr algn="just"/>
            <a:r>
              <a:rPr lang="en-US" dirty="0"/>
              <a:t> Note:- HTTP/1.0 uses a new connection for each request/response exchange, whereas HTTP/1.1 connection may be used for one or more request/response exchanges. </a:t>
            </a:r>
          </a:p>
        </p:txBody>
      </p:sp>
    </p:spTree>
    <p:extLst>
      <p:ext uri="{BB962C8B-B14F-4D97-AF65-F5344CB8AC3E}">
        <p14:creationId xmlns:p14="http://schemas.microsoft.com/office/powerpoint/2010/main" val="171797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71978" y="1184856"/>
            <a:ext cx="9440214" cy="5177307"/>
          </a:xfrm>
          <a:prstGeom prst="rect">
            <a:avLst/>
          </a:prstGeom>
        </p:spPr>
      </p:pic>
    </p:spTree>
    <p:extLst>
      <p:ext uri="{BB962C8B-B14F-4D97-AF65-F5344CB8AC3E}">
        <p14:creationId xmlns:p14="http://schemas.microsoft.com/office/powerpoint/2010/main" val="2846069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175"/>
          </a:xfrm>
        </p:spPr>
        <p:txBody>
          <a:bodyPr>
            <a:normAutofit/>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375814" y="695459"/>
            <a:ext cx="10914486" cy="5908541"/>
          </a:xfrm>
          <a:prstGeom prst="rect">
            <a:avLst/>
          </a:prstGeom>
        </p:spPr>
      </p:pic>
    </p:spTree>
    <p:extLst>
      <p:ext uri="{BB962C8B-B14F-4D97-AF65-F5344CB8AC3E}">
        <p14:creationId xmlns:p14="http://schemas.microsoft.com/office/powerpoint/2010/main" val="59587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37700" cy="981075"/>
          </a:xfrm>
        </p:spPr>
        <p:txBody>
          <a:bodyPr>
            <a:normAutofit/>
          </a:bodyPr>
          <a:lstStyle/>
          <a:p>
            <a:r>
              <a:rPr lang="en-US" dirty="0" smtClean="0"/>
              <a:t>Breakpoint </a:t>
            </a:r>
            <a:r>
              <a:rPr lang="en-US" dirty="0"/>
              <a:t>commands run on </a:t>
            </a:r>
            <a:r>
              <a:rPr lang="en-US" dirty="0" err="1"/>
              <a:t>QuickExec</a:t>
            </a:r>
            <a:endParaRPr lang="en-US" dirty="0"/>
          </a:p>
        </p:txBody>
      </p:sp>
      <p:sp>
        <p:nvSpPr>
          <p:cNvPr id="3" name="Content Placeholder 2"/>
          <p:cNvSpPr>
            <a:spLocks noGrp="1"/>
          </p:cNvSpPr>
          <p:nvPr>
            <p:ph idx="1"/>
          </p:nvPr>
        </p:nvSpPr>
        <p:spPr>
          <a:xfrm>
            <a:off x="304800" y="1244600"/>
            <a:ext cx="11620500" cy="5486400"/>
          </a:xfrm>
        </p:spPr>
        <p:txBody>
          <a:bodyPr/>
          <a:lstStyle/>
          <a:p>
            <a:pPr fontAlgn="base"/>
            <a:r>
              <a:rPr lang="en-US" sz="2400" dirty="0" err="1"/>
              <a:t>bpu</a:t>
            </a:r>
            <a:r>
              <a:rPr lang="en-US" sz="2400" dirty="0"/>
              <a:t> url: that sets breakpoint for the requests on the provided </a:t>
            </a:r>
            <a:r>
              <a:rPr lang="en-US" sz="2400" dirty="0" err="1"/>
              <a:t>url</a:t>
            </a:r>
            <a:r>
              <a:rPr lang="en-US" sz="2400" dirty="0"/>
              <a:t>; e.g. </a:t>
            </a:r>
            <a:r>
              <a:rPr lang="en-US" sz="2400" dirty="0" err="1"/>
              <a:t>bpu</a:t>
            </a:r>
            <a:r>
              <a:rPr lang="en-US" sz="2400" dirty="0"/>
              <a:t> </a:t>
            </a:r>
            <a:r>
              <a:rPr lang="en-US" sz="2400" dirty="0" smtClean="0"/>
              <a:t>google</a:t>
            </a:r>
            <a:endParaRPr lang="en-US" sz="2400" dirty="0"/>
          </a:p>
          <a:p>
            <a:pPr fontAlgn="base"/>
            <a:r>
              <a:rPr lang="en-US" sz="2400" dirty="0"/>
              <a:t>bpm method: that sets breakpoint on a method which is very handy; e.g. bpm post which breaks only on POST requests.</a:t>
            </a:r>
          </a:p>
          <a:p>
            <a:pPr fontAlgn="base"/>
            <a:r>
              <a:rPr lang="en-US" sz="2400" dirty="0"/>
              <a:t>bps status: that sets breakpoint on a response with the provided status; e.g. bps 304</a:t>
            </a:r>
          </a:p>
          <a:p>
            <a:pPr fontAlgn="base"/>
            <a:r>
              <a:rPr lang="en-US" sz="2400" dirty="0" err="1"/>
              <a:t>bpafter</a:t>
            </a:r>
            <a:r>
              <a:rPr lang="en-US" sz="2400" dirty="0"/>
              <a:t> url: that sets breakpoint for the responses from the provided </a:t>
            </a:r>
            <a:r>
              <a:rPr lang="en-US" sz="2400" dirty="0" err="1"/>
              <a:t>url</a:t>
            </a:r>
            <a:r>
              <a:rPr lang="en-US" sz="2400" dirty="0"/>
              <a:t>.</a:t>
            </a:r>
          </a:p>
          <a:p>
            <a:endParaRPr lang="en-US" dirty="0"/>
          </a:p>
        </p:txBody>
      </p:sp>
    </p:spTree>
    <p:extLst>
      <p:ext uri="{BB962C8B-B14F-4D97-AF65-F5344CB8AC3E}">
        <p14:creationId xmlns:p14="http://schemas.microsoft.com/office/powerpoint/2010/main" val="3127811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1075"/>
          </a:xfrm>
        </p:spPr>
        <p:txBody>
          <a:bodyPr/>
          <a:lstStyle/>
          <a:p>
            <a:r>
              <a:rPr lang="en-US" dirty="0"/>
              <a:t>Let’s change the traffic on the </a:t>
            </a:r>
            <a:r>
              <a:rPr lang="en-US" dirty="0" smtClean="0"/>
              <a:t>fly</a:t>
            </a:r>
            <a:endParaRPr lang="en-US" dirty="0"/>
          </a:p>
        </p:txBody>
      </p:sp>
      <p:sp>
        <p:nvSpPr>
          <p:cNvPr id="3" name="Content Placeholder 2"/>
          <p:cNvSpPr>
            <a:spLocks noGrp="1"/>
          </p:cNvSpPr>
          <p:nvPr>
            <p:ph idx="1"/>
          </p:nvPr>
        </p:nvSpPr>
        <p:spPr>
          <a:xfrm>
            <a:off x="457200" y="1168400"/>
            <a:ext cx="11379200" cy="5486400"/>
          </a:xfrm>
        </p:spPr>
        <p:txBody>
          <a:bodyPr/>
          <a:lstStyle/>
          <a:p>
            <a:r>
              <a:rPr lang="en-US" sz="2400" dirty="0"/>
              <a:t>When the breakpoint is set the next time you make a request or receive a response that fulfils the breakpoint’s requirements the breakpoint is hit and you get the opportunity to change the traffic</a:t>
            </a:r>
            <a:r>
              <a:rPr lang="en-US" sz="2400" dirty="0" smtClean="0"/>
              <a:t>.</a:t>
            </a:r>
          </a:p>
          <a:p>
            <a:pPr marL="0" indent="0">
              <a:buNone/>
            </a:pPr>
            <a:r>
              <a:rPr lang="en-US" sz="2400" b="1" dirty="0" smtClean="0"/>
              <a:t>   </a:t>
            </a:r>
            <a:r>
              <a:rPr lang="en-US" sz="2400" b="1" u="sng" dirty="0" smtClean="0"/>
              <a:t>Request </a:t>
            </a:r>
            <a:r>
              <a:rPr lang="en-US" sz="2400" b="1" u="sng" dirty="0"/>
              <a:t>breakpoint on Fiddler’s </a:t>
            </a:r>
            <a:r>
              <a:rPr lang="en-US" sz="2400" b="1" u="sng" dirty="0" smtClean="0"/>
              <a:t>sandbox</a:t>
            </a:r>
            <a:endParaRPr lang="en-US" sz="2400" dirty="0" smtClean="0"/>
          </a:p>
          <a:p>
            <a:pPr marL="0" indent="0">
              <a:buNone/>
            </a:pPr>
            <a:endParaRPr lang="en-US" b="1" u="sng" dirty="0"/>
          </a:p>
          <a:p>
            <a:endParaRPr lang="en-US" dirty="0"/>
          </a:p>
        </p:txBody>
      </p:sp>
      <p:pic>
        <p:nvPicPr>
          <p:cNvPr id="4" name="Picture 3"/>
          <p:cNvPicPr>
            <a:picLocks noChangeAspect="1"/>
          </p:cNvPicPr>
          <p:nvPr/>
        </p:nvPicPr>
        <p:blipFill>
          <a:blip r:embed="rId2"/>
          <a:stretch>
            <a:fillRect/>
          </a:stretch>
        </p:blipFill>
        <p:spPr>
          <a:xfrm>
            <a:off x="1270000" y="3162300"/>
            <a:ext cx="7721600" cy="3492500"/>
          </a:xfrm>
          <a:prstGeom prst="rect">
            <a:avLst/>
          </a:prstGeom>
        </p:spPr>
      </p:pic>
    </p:spTree>
    <p:extLst>
      <p:ext uri="{BB962C8B-B14F-4D97-AF65-F5344CB8AC3E}">
        <p14:creationId xmlns:p14="http://schemas.microsoft.com/office/powerpoint/2010/main" val="1006563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82575"/>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117600" y="1282700"/>
            <a:ext cx="9588500" cy="5372099"/>
          </a:xfrm>
          <a:prstGeom prst="rect">
            <a:avLst/>
          </a:prstGeom>
        </p:spPr>
      </p:pic>
    </p:spTree>
    <p:extLst>
      <p:ext uri="{BB962C8B-B14F-4D97-AF65-F5344CB8AC3E}">
        <p14:creationId xmlns:p14="http://schemas.microsoft.com/office/powerpoint/2010/main" val="5575726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Now double check the website again. Congratulations - you just added 100s of the same item to your cart for the price of one :o</a:t>
            </a:r>
            <a:r>
              <a:rPr lang="en-US" sz="2400" dirty="0" smtClean="0"/>
              <a:t>)</a:t>
            </a:r>
          </a:p>
          <a:p>
            <a:pPr marL="0" indent="0" algn="ctr">
              <a:buNone/>
            </a:pPr>
            <a:r>
              <a:rPr lang="en-US" sz="2400" b="1" u="sng" dirty="0"/>
              <a:t>Response breakpoint on Bing homepage</a:t>
            </a:r>
          </a:p>
          <a:p>
            <a:r>
              <a:rPr lang="en-US" sz="2400" dirty="0"/>
              <a:t>You could use the knowledge you learnt above to also change a response. For this example I am going to use Bing’s homepage</a:t>
            </a:r>
            <a:r>
              <a:rPr lang="en-US" sz="2400" dirty="0" smtClean="0"/>
              <a:t>:</a:t>
            </a:r>
          </a:p>
          <a:p>
            <a:r>
              <a:rPr lang="en-US" sz="2400" dirty="0" err="1" smtClean="0"/>
              <a:t>bpafter</a:t>
            </a:r>
            <a:r>
              <a:rPr lang="en-US" sz="2400" dirty="0" smtClean="0"/>
              <a:t> </a:t>
            </a:r>
            <a:r>
              <a:rPr lang="en-US" sz="2400" dirty="0" smtClean="0"/>
              <a:t>www.bing.com</a:t>
            </a:r>
            <a:endParaRPr lang="en-US" sz="2400" dirty="0"/>
          </a:p>
        </p:txBody>
      </p:sp>
    </p:spTree>
    <p:extLst>
      <p:ext uri="{BB962C8B-B14F-4D97-AF65-F5344CB8AC3E}">
        <p14:creationId xmlns:p14="http://schemas.microsoft.com/office/powerpoint/2010/main" val="3328271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47730" y="1690688"/>
            <a:ext cx="11006071" cy="5006326"/>
          </a:xfrm>
          <a:prstGeom prst="rect">
            <a:avLst/>
          </a:prstGeom>
        </p:spPr>
      </p:pic>
    </p:spTree>
    <p:extLst>
      <p:ext uri="{BB962C8B-B14F-4D97-AF65-F5344CB8AC3E}">
        <p14:creationId xmlns:p14="http://schemas.microsoft.com/office/powerpoint/2010/main" val="1722898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normAutofit/>
          </a:bodyPr>
          <a:lstStyle/>
          <a:p>
            <a:pPr algn="ctr"/>
            <a:r>
              <a:rPr lang="en-US" dirty="0" err="1" smtClean="0"/>
              <a:t>FidlerCap</a:t>
            </a:r>
            <a:endParaRPr lang="en-US" dirty="0"/>
          </a:p>
        </p:txBody>
      </p:sp>
      <p:sp>
        <p:nvSpPr>
          <p:cNvPr id="3" name="Content Placeholder 2"/>
          <p:cNvSpPr>
            <a:spLocks noGrp="1"/>
          </p:cNvSpPr>
          <p:nvPr>
            <p:ph idx="1"/>
          </p:nvPr>
        </p:nvSpPr>
        <p:spPr>
          <a:xfrm>
            <a:off x="412124" y="1120462"/>
            <a:ext cx="11281893" cy="5434884"/>
          </a:xfrm>
        </p:spPr>
        <p:txBody>
          <a:bodyPr>
            <a:normAutofit/>
          </a:bodyPr>
          <a:lstStyle/>
          <a:p>
            <a:r>
              <a:rPr lang="en-US" sz="2400" dirty="0" err="1">
                <a:hlinkClick r:id="rId2"/>
              </a:rPr>
              <a:t>FiddlerCap</a:t>
            </a:r>
            <a:r>
              <a:rPr lang="en-US" sz="2400" dirty="0"/>
              <a:t> is an amazing tool in terms of its ease of use for end users. I</a:t>
            </a:r>
            <a:r>
              <a:rPr lang="en-US" sz="2400" dirty="0" smtClean="0"/>
              <a:t>t </a:t>
            </a:r>
            <a:r>
              <a:rPr lang="en-US" sz="2400" dirty="0"/>
              <a:t>allows </a:t>
            </a:r>
            <a:r>
              <a:rPr lang="en-US" sz="2400" dirty="0" smtClean="0"/>
              <a:t>end </a:t>
            </a:r>
            <a:r>
              <a:rPr lang="en-US" sz="2400" dirty="0"/>
              <a:t>user with no technical knowledge to capture some useful information from the production for you to have a look at on your computer and troubleshoot the issue as if you were running the actual tool on the user’s computer. So in a way it bridges the gap between developers and production environment.</a:t>
            </a:r>
          </a:p>
        </p:txBody>
      </p:sp>
      <p:pic>
        <p:nvPicPr>
          <p:cNvPr id="4" name="Picture 3"/>
          <p:cNvPicPr>
            <a:picLocks noChangeAspect="1"/>
          </p:cNvPicPr>
          <p:nvPr/>
        </p:nvPicPr>
        <p:blipFill>
          <a:blip r:embed="rId3"/>
          <a:stretch>
            <a:fillRect/>
          </a:stretch>
        </p:blipFill>
        <p:spPr>
          <a:xfrm>
            <a:off x="838200" y="3503054"/>
            <a:ext cx="9477778" cy="3052292"/>
          </a:xfrm>
          <a:prstGeom prst="rect">
            <a:avLst/>
          </a:prstGeom>
        </p:spPr>
      </p:pic>
    </p:spTree>
    <p:extLst>
      <p:ext uri="{BB962C8B-B14F-4D97-AF65-F5344CB8AC3E}">
        <p14:creationId xmlns:p14="http://schemas.microsoft.com/office/powerpoint/2010/main" val="172637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I hope you found this </a:t>
            </a:r>
            <a:r>
              <a:rPr lang="en-US" sz="2400" dirty="0" smtClean="0"/>
              <a:t>PPT useful. </a:t>
            </a:r>
            <a:r>
              <a:rPr lang="en-US" sz="2400" dirty="0"/>
              <a:t>T</a:t>
            </a:r>
            <a:r>
              <a:rPr lang="en-US" sz="2400" dirty="0" smtClean="0"/>
              <a:t>his </a:t>
            </a:r>
            <a:r>
              <a:rPr lang="en-US" sz="2400" dirty="0"/>
              <a:t>in no way is an exhaustive reference to Fiddler; instead I tried to give you enough information for you to be able to more effectively use Fiddler. </a:t>
            </a:r>
            <a:endParaRPr lang="en-US" sz="2400" dirty="0" smtClean="0"/>
          </a:p>
          <a:p>
            <a:pPr marL="0" indent="0">
              <a:buNone/>
            </a:pPr>
            <a:r>
              <a:rPr lang="en-US" sz="2400" dirty="0" smtClean="0"/>
              <a:t>If </a:t>
            </a:r>
            <a:r>
              <a:rPr lang="en-US" sz="2400" dirty="0"/>
              <a:t>you want to dig deeper then </a:t>
            </a:r>
            <a:r>
              <a:rPr lang="en-US" sz="2400" dirty="0">
                <a:hlinkClick r:id="rId2"/>
              </a:rPr>
              <a:t>Fiddler website</a:t>
            </a:r>
            <a:r>
              <a:rPr lang="en-US" sz="2400" dirty="0"/>
              <a:t> and </a:t>
            </a:r>
            <a:r>
              <a:rPr lang="en-US" sz="2400" dirty="0">
                <a:hlinkClick r:id="rId3"/>
              </a:rPr>
              <a:t>Fiddler Blog</a:t>
            </a:r>
            <a:r>
              <a:rPr lang="en-US" sz="2400" dirty="0"/>
              <a:t> will be the place to look at</a:t>
            </a:r>
            <a:r>
              <a:rPr lang="en-US" sz="2400" dirty="0" smtClean="0"/>
              <a:t>.</a:t>
            </a:r>
          </a:p>
          <a:p>
            <a:pPr marL="0" indent="0">
              <a:buNone/>
            </a:pPr>
            <a:endParaRPr lang="en-US" sz="2400" dirty="0"/>
          </a:p>
          <a:p>
            <a:pPr marL="0" indent="0">
              <a:buNone/>
            </a:pPr>
            <a:r>
              <a:rPr lang="en-US" sz="2400" dirty="0"/>
              <a:t>Hope this helps.</a:t>
            </a:r>
          </a:p>
        </p:txBody>
      </p:sp>
    </p:spTree>
    <p:extLst>
      <p:ext uri="{BB962C8B-B14F-4D97-AF65-F5344CB8AC3E}">
        <p14:creationId xmlns:p14="http://schemas.microsoft.com/office/powerpoint/2010/main" val="2549067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Thank You </a:t>
            </a:r>
            <a:r>
              <a:rPr lang="en-US" sz="6000" dirty="0" smtClean="0">
                <a:sym typeface="Wingdings" panose="05000000000000000000" pitchFamily="2" charset="2"/>
              </a:rPr>
              <a:t></a:t>
            </a:r>
            <a:endParaRPr lang="en-US" sz="6000" dirty="0"/>
          </a:p>
        </p:txBody>
      </p:sp>
    </p:spTree>
    <p:extLst>
      <p:ext uri="{BB962C8B-B14F-4D97-AF65-F5344CB8AC3E}">
        <p14:creationId xmlns:p14="http://schemas.microsoft.com/office/powerpoint/2010/main" val="1835047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31855"/>
          </a:xfrm>
        </p:spPr>
        <p:txBody>
          <a:bodyPr/>
          <a:lstStyle/>
          <a:p>
            <a:pPr algn="ctr"/>
            <a:r>
              <a:rPr lang="en-US" dirty="0" smtClean="0"/>
              <a:t>Architecture of HTTP</a:t>
            </a:r>
            <a:endParaRPr lang="en-US" dirty="0"/>
          </a:p>
        </p:txBody>
      </p:sp>
      <p:pic>
        <p:nvPicPr>
          <p:cNvPr id="4" name="Content Placeholder 3"/>
          <p:cNvPicPr>
            <a:picLocks noGrp="1" noChangeAspect="1"/>
          </p:cNvPicPr>
          <p:nvPr>
            <p:ph idx="1"/>
          </p:nvPr>
        </p:nvPicPr>
        <p:blipFill>
          <a:blip r:embed="rId2"/>
          <a:stretch>
            <a:fillRect/>
          </a:stretch>
        </p:blipFill>
        <p:spPr>
          <a:xfrm>
            <a:off x="838201" y="1477895"/>
            <a:ext cx="9928538" cy="5077451"/>
          </a:xfrm>
          <a:prstGeom prst="rect">
            <a:avLst/>
          </a:prstGeom>
        </p:spPr>
      </p:pic>
    </p:spTree>
    <p:extLst>
      <p:ext uri="{BB962C8B-B14F-4D97-AF65-F5344CB8AC3E}">
        <p14:creationId xmlns:p14="http://schemas.microsoft.com/office/powerpoint/2010/main" val="238548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0036"/>
          </a:xfrm>
        </p:spPr>
        <p:txBody>
          <a:bodyPr/>
          <a:lstStyle/>
          <a:p>
            <a:pPr algn="ctr"/>
            <a:r>
              <a:rPr lang="en-US" dirty="0" smtClean="0"/>
              <a:t>HTTP Request</a:t>
            </a:r>
            <a:endParaRPr lang="en-US" dirty="0"/>
          </a:p>
        </p:txBody>
      </p:sp>
      <p:sp>
        <p:nvSpPr>
          <p:cNvPr id="3" name="Content Placeholder 2"/>
          <p:cNvSpPr>
            <a:spLocks noGrp="1"/>
          </p:cNvSpPr>
          <p:nvPr>
            <p:ph idx="1"/>
          </p:nvPr>
        </p:nvSpPr>
        <p:spPr>
          <a:xfrm>
            <a:off x="463639" y="1171976"/>
            <a:ext cx="11346287" cy="5434885"/>
          </a:xfrm>
        </p:spPr>
        <p:txBody>
          <a:bodyPr/>
          <a:lstStyle/>
          <a:p>
            <a:pPr marL="0" indent="0">
              <a:buNone/>
            </a:pPr>
            <a:r>
              <a:rPr lang="en-US" dirty="0" smtClean="0"/>
              <a:t>An </a:t>
            </a:r>
            <a:r>
              <a:rPr lang="en-US" dirty="0"/>
              <a:t>HTTP client sends an HTTP request to a server in the form of a request </a:t>
            </a:r>
            <a:r>
              <a:rPr lang="en-US" dirty="0" smtClean="0"/>
              <a:t>  message </a:t>
            </a:r>
            <a:r>
              <a:rPr lang="en-US" dirty="0"/>
              <a:t>which includes the following format: </a:t>
            </a:r>
            <a:endParaRPr lang="en-US" dirty="0" smtClean="0"/>
          </a:p>
          <a:p>
            <a:r>
              <a:rPr lang="en-US" b="1" dirty="0"/>
              <a:t>A </a:t>
            </a:r>
            <a:r>
              <a:rPr lang="en-US" b="1" dirty="0" smtClean="0"/>
              <a:t>Request-line. </a:t>
            </a:r>
          </a:p>
          <a:p>
            <a:r>
              <a:rPr lang="en-US" b="1" dirty="0" smtClean="0"/>
              <a:t>Zero </a:t>
            </a:r>
            <a:r>
              <a:rPr lang="en-US" b="1" dirty="0"/>
              <a:t>or more header (</a:t>
            </a:r>
            <a:r>
              <a:rPr lang="en-US" b="1" dirty="0" err="1"/>
              <a:t>General|Request|Entity</a:t>
            </a:r>
            <a:r>
              <a:rPr lang="en-US" b="1" dirty="0"/>
              <a:t>) </a:t>
            </a:r>
            <a:r>
              <a:rPr lang="en-US" b="1" dirty="0" smtClean="0"/>
              <a:t>fields. </a:t>
            </a:r>
          </a:p>
          <a:p>
            <a:r>
              <a:rPr lang="en-US" b="1" dirty="0" smtClean="0"/>
              <a:t>An </a:t>
            </a:r>
            <a:r>
              <a:rPr lang="en-US" b="1" dirty="0"/>
              <a:t>empty </a:t>
            </a:r>
            <a:r>
              <a:rPr lang="en-US" b="1" dirty="0" smtClean="0"/>
              <a:t>line </a:t>
            </a:r>
            <a:r>
              <a:rPr lang="en-US" b="1" dirty="0"/>
              <a:t>indicating the end of the header </a:t>
            </a:r>
            <a:r>
              <a:rPr lang="en-US" b="1" dirty="0" smtClean="0"/>
              <a:t>fields. </a:t>
            </a:r>
          </a:p>
          <a:p>
            <a:r>
              <a:rPr lang="en-US" b="1" dirty="0" smtClean="0"/>
              <a:t>Optionally </a:t>
            </a:r>
            <a:r>
              <a:rPr lang="en-US" b="1" dirty="0"/>
              <a:t>a </a:t>
            </a:r>
            <a:r>
              <a:rPr lang="en-US" b="1" dirty="0" smtClean="0"/>
              <a:t>message-body. </a:t>
            </a:r>
            <a:endParaRPr lang="en-US" b="1" dirty="0"/>
          </a:p>
        </p:txBody>
      </p:sp>
    </p:spTree>
    <p:extLst>
      <p:ext uri="{BB962C8B-B14F-4D97-AF65-F5344CB8AC3E}">
        <p14:creationId xmlns:p14="http://schemas.microsoft.com/office/powerpoint/2010/main" val="2023906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Line in HTTP Request</a:t>
            </a:r>
            <a:endParaRPr lang="en-US" dirty="0"/>
          </a:p>
        </p:txBody>
      </p:sp>
      <p:sp>
        <p:nvSpPr>
          <p:cNvPr id="3" name="Content Placeholder 2"/>
          <p:cNvSpPr>
            <a:spLocks noGrp="1"/>
          </p:cNvSpPr>
          <p:nvPr>
            <p:ph idx="1"/>
          </p:nvPr>
        </p:nvSpPr>
        <p:spPr>
          <a:xfrm>
            <a:off x="838200" y="1352282"/>
            <a:ext cx="10515600" cy="5293217"/>
          </a:xfrm>
        </p:spPr>
        <p:txBody>
          <a:bodyPr>
            <a:normAutofit/>
          </a:bodyPr>
          <a:lstStyle/>
          <a:p>
            <a:r>
              <a:rPr lang="en-US" sz="2400" dirty="0"/>
              <a:t>Request-Line = </a:t>
            </a:r>
            <a:r>
              <a:rPr lang="en-US" sz="2400" dirty="0" smtClean="0"/>
              <a:t>Method, Request-URI, HTTP-Version.</a:t>
            </a:r>
          </a:p>
          <a:p>
            <a:pPr marL="0" indent="0" algn="ctr">
              <a:buNone/>
            </a:pPr>
            <a:r>
              <a:rPr lang="en-US" sz="2400" b="1" u="sng" dirty="0"/>
              <a:t>Request </a:t>
            </a:r>
            <a:r>
              <a:rPr lang="en-US" sz="2400" b="1" u="sng" dirty="0" smtClean="0"/>
              <a:t>Method</a:t>
            </a:r>
          </a:p>
          <a:p>
            <a:pPr marL="0" indent="0" algn="just">
              <a:buNone/>
            </a:pPr>
            <a:r>
              <a:rPr lang="en-US" sz="2400" dirty="0"/>
              <a:t>The request method indicates the method to be performed on the resource identified by the given Request-URI</a:t>
            </a:r>
            <a:r>
              <a:rPr lang="en-US" sz="2400" dirty="0" smtClean="0"/>
              <a:t>.</a:t>
            </a:r>
          </a:p>
          <a:p>
            <a:pPr algn="just"/>
            <a:r>
              <a:rPr lang="en-US" sz="2400" dirty="0" smtClean="0"/>
              <a:t> GET</a:t>
            </a:r>
          </a:p>
          <a:p>
            <a:pPr algn="just"/>
            <a:r>
              <a:rPr lang="en-US" sz="2400" dirty="0"/>
              <a:t> </a:t>
            </a:r>
            <a:r>
              <a:rPr lang="en-US" sz="2400" dirty="0" smtClean="0"/>
              <a:t>POST</a:t>
            </a:r>
          </a:p>
          <a:p>
            <a:pPr algn="just"/>
            <a:r>
              <a:rPr lang="en-US" sz="2400" dirty="0"/>
              <a:t> </a:t>
            </a:r>
            <a:r>
              <a:rPr lang="en-US" sz="2400" dirty="0" smtClean="0"/>
              <a:t>PUT</a:t>
            </a:r>
          </a:p>
          <a:p>
            <a:pPr algn="just"/>
            <a:r>
              <a:rPr lang="en-US" sz="2400" dirty="0"/>
              <a:t> </a:t>
            </a:r>
            <a:r>
              <a:rPr lang="en-US" sz="2400" dirty="0" smtClean="0"/>
              <a:t>DELETE</a:t>
            </a:r>
          </a:p>
          <a:p>
            <a:pPr algn="just"/>
            <a:r>
              <a:rPr lang="en-US" sz="2400" dirty="0" smtClean="0"/>
              <a:t> CONNECT</a:t>
            </a:r>
          </a:p>
          <a:p>
            <a:pPr algn="just"/>
            <a:r>
              <a:rPr lang="en-US" sz="2400" dirty="0" smtClean="0"/>
              <a:t> TRACE</a:t>
            </a:r>
            <a:endParaRPr lang="en-US" sz="2400" dirty="0"/>
          </a:p>
          <a:p>
            <a:pPr marL="0" indent="0" algn="just">
              <a:buNone/>
            </a:pPr>
            <a:r>
              <a:rPr lang="en-US" dirty="0" smtClean="0"/>
              <a:t> </a:t>
            </a:r>
            <a:r>
              <a:rPr lang="en-US" b="1" dirty="0" smtClean="0"/>
              <a:t> </a:t>
            </a:r>
            <a:r>
              <a:rPr lang="en-US" dirty="0" smtClean="0"/>
              <a:t> </a:t>
            </a:r>
            <a:endParaRPr lang="en-US" dirty="0"/>
          </a:p>
        </p:txBody>
      </p:sp>
    </p:spTree>
    <p:extLst>
      <p:ext uri="{BB962C8B-B14F-4D97-AF65-F5344CB8AC3E}">
        <p14:creationId xmlns:p14="http://schemas.microsoft.com/office/powerpoint/2010/main" val="106531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pPr algn="ctr"/>
            <a:r>
              <a:rPr lang="en-US" dirty="0" smtClean="0"/>
              <a:t>REQUEST-URL </a:t>
            </a:r>
            <a:endParaRPr lang="en-US" dirty="0"/>
          </a:p>
        </p:txBody>
      </p:sp>
      <p:sp>
        <p:nvSpPr>
          <p:cNvPr id="3" name="Content Placeholder 2"/>
          <p:cNvSpPr>
            <a:spLocks noGrp="1"/>
          </p:cNvSpPr>
          <p:nvPr>
            <p:ph idx="1"/>
          </p:nvPr>
        </p:nvSpPr>
        <p:spPr>
          <a:xfrm>
            <a:off x="347729" y="1171977"/>
            <a:ext cx="11462197" cy="5512158"/>
          </a:xfrm>
        </p:spPr>
        <p:txBody>
          <a:bodyPr/>
          <a:lstStyle/>
          <a:p>
            <a:endParaRPr lang="en-US" dirty="0" smtClean="0"/>
          </a:p>
          <a:p>
            <a:r>
              <a:rPr lang="en-US" sz="2400" dirty="0" smtClean="0"/>
              <a:t>It is </a:t>
            </a:r>
            <a:r>
              <a:rPr lang="en-US" sz="2400" dirty="0"/>
              <a:t>used when an HTTP request is being made to a proxy. The proxy is requested to forward the request or service from a valid cache, and return the response. </a:t>
            </a:r>
            <a:endParaRPr lang="en-US" sz="2400" dirty="0" smtClean="0"/>
          </a:p>
          <a:p>
            <a:r>
              <a:rPr lang="en-US" sz="2400" dirty="0" smtClean="0"/>
              <a:t>For </a:t>
            </a:r>
            <a:r>
              <a:rPr lang="en-US" sz="2400" dirty="0"/>
              <a:t>example: GET http://www.w3.org/pub/WWW/TheProject.html HTTP/1.1</a:t>
            </a:r>
          </a:p>
        </p:txBody>
      </p:sp>
    </p:spTree>
    <p:extLst>
      <p:ext uri="{BB962C8B-B14F-4D97-AF65-F5344CB8AC3E}">
        <p14:creationId xmlns:p14="http://schemas.microsoft.com/office/powerpoint/2010/main" val="3279056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lstStyle/>
          <a:p>
            <a:pPr algn="ctr"/>
            <a:r>
              <a:rPr lang="en-US" dirty="0"/>
              <a:t>Request Header Fields </a:t>
            </a:r>
          </a:p>
        </p:txBody>
      </p:sp>
      <p:sp>
        <p:nvSpPr>
          <p:cNvPr id="3" name="Content Placeholder 2"/>
          <p:cNvSpPr>
            <a:spLocks noGrp="1"/>
          </p:cNvSpPr>
          <p:nvPr>
            <p:ph idx="1"/>
          </p:nvPr>
        </p:nvSpPr>
        <p:spPr>
          <a:xfrm>
            <a:off x="459346" y="1287888"/>
            <a:ext cx="10894454" cy="4889075"/>
          </a:xfrm>
        </p:spPr>
        <p:txBody>
          <a:bodyPr>
            <a:normAutofit/>
          </a:bodyPr>
          <a:lstStyle/>
          <a:p>
            <a:r>
              <a:rPr lang="en-US" sz="2400" dirty="0"/>
              <a:t>The request-header fields allow the client to pass additional information about the request, and about the client itself, to the server. These fields act as request modifiers. Here is a list of some important Request-header fields that can be used based on the requirement: </a:t>
            </a:r>
            <a:endParaRPr lang="en-US" sz="2400" dirty="0" smtClean="0"/>
          </a:p>
          <a:p>
            <a:r>
              <a:rPr lang="en-US" sz="2400" dirty="0"/>
              <a:t> Accept-Charset:  </a:t>
            </a:r>
            <a:r>
              <a:rPr lang="en-US" sz="2400" dirty="0" smtClean="0"/>
              <a:t>US-ASCII</a:t>
            </a:r>
            <a:r>
              <a:rPr lang="en-US" sz="2400" dirty="0"/>
              <a:t>, ISO-8859-1, </a:t>
            </a:r>
            <a:r>
              <a:rPr lang="en-US" sz="2400" dirty="0" smtClean="0"/>
              <a:t>ISO-8859-7. </a:t>
            </a:r>
          </a:p>
          <a:p>
            <a:r>
              <a:rPr lang="en-US" sz="2400" dirty="0"/>
              <a:t> Accept-Encoding: </a:t>
            </a:r>
            <a:r>
              <a:rPr lang="en-US" sz="2400" dirty="0" err="1" smtClean="0"/>
              <a:t>gzip</a:t>
            </a:r>
            <a:r>
              <a:rPr lang="en-US" sz="2400" dirty="0"/>
              <a:t>, compress , </a:t>
            </a:r>
            <a:r>
              <a:rPr lang="en-US" sz="2400" dirty="0" smtClean="0"/>
              <a:t>deflate.  </a:t>
            </a:r>
          </a:p>
          <a:p>
            <a:r>
              <a:rPr lang="en-US" sz="2400" dirty="0" smtClean="0"/>
              <a:t> Accept-Language: </a:t>
            </a:r>
            <a:r>
              <a:rPr lang="sv-SE" sz="2400" dirty="0"/>
              <a:t>en, en-US, en-cockney, i-cherokee, </a:t>
            </a:r>
            <a:r>
              <a:rPr lang="sv-SE" sz="2400" dirty="0" smtClean="0"/>
              <a:t>x-pig-latin.</a:t>
            </a:r>
            <a:endParaRPr lang="en-US" sz="2400" dirty="0"/>
          </a:p>
          <a:p>
            <a:r>
              <a:rPr lang="en-US" sz="2400" dirty="0"/>
              <a:t> Authorization: </a:t>
            </a:r>
            <a:r>
              <a:rPr lang="en-US" sz="2400" dirty="0" smtClean="0"/>
              <a:t>credentials.</a:t>
            </a:r>
            <a:endParaRPr lang="en-US" sz="2400" dirty="0"/>
          </a:p>
        </p:txBody>
      </p:sp>
    </p:spTree>
    <p:extLst>
      <p:ext uri="{BB962C8B-B14F-4D97-AF65-F5344CB8AC3E}">
        <p14:creationId xmlns:p14="http://schemas.microsoft.com/office/powerpoint/2010/main" val="2635835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pPr algn="ctr"/>
            <a:r>
              <a:rPr lang="en-US" dirty="0" smtClean="0"/>
              <a:t>HTTP RESPONSE</a:t>
            </a:r>
            <a:endParaRPr lang="en-US" dirty="0"/>
          </a:p>
        </p:txBody>
      </p:sp>
      <p:sp>
        <p:nvSpPr>
          <p:cNvPr id="3" name="Content Placeholder 2"/>
          <p:cNvSpPr>
            <a:spLocks noGrp="1"/>
          </p:cNvSpPr>
          <p:nvPr>
            <p:ph idx="1"/>
          </p:nvPr>
        </p:nvSpPr>
        <p:spPr>
          <a:xfrm>
            <a:off x="425003" y="1017431"/>
            <a:ext cx="11462197" cy="5666704"/>
          </a:xfrm>
        </p:spPr>
        <p:txBody>
          <a:bodyPr>
            <a:normAutofit/>
          </a:bodyPr>
          <a:lstStyle/>
          <a:p>
            <a:r>
              <a:rPr lang="en-US" sz="2400" dirty="0"/>
              <a:t>A </a:t>
            </a:r>
            <a:r>
              <a:rPr lang="en-US" sz="2400" dirty="0" smtClean="0"/>
              <a:t>Status-line. </a:t>
            </a:r>
          </a:p>
          <a:p>
            <a:r>
              <a:rPr lang="en-US" sz="2400" dirty="0" smtClean="0"/>
              <a:t>Zero </a:t>
            </a:r>
            <a:r>
              <a:rPr lang="en-US" sz="2400" dirty="0"/>
              <a:t>or more header (</a:t>
            </a:r>
            <a:r>
              <a:rPr lang="en-US" sz="2400" dirty="0" err="1"/>
              <a:t>General|Response|Entity</a:t>
            </a:r>
            <a:r>
              <a:rPr lang="en-US" sz="2400" dirty="0"/>
              <a:t>) </a:t>
            </a:r>
            <a:r>
              <a:rPr lang="en-US" sz="2400" dirty="0" smtClean="0"/>
              <a:t>fields.</a:t>
            </a:r>
            <a:endParaRPr lang="en-US" sz="2400" dirty="0" smtClean="0"/>
          </a:p>
          <a:p>
            <a:r>
              <a:rPr lang="en-US" sz="2400" dirty="0" smtClean="0"/>
              <a:t>An </a:t>
            </a:r>
            <a:r>
              <a:rPr lang="en-US" sz="2400" dirty="0"/>
              <a:t>empty </a:t>
            </a:r>
            <a:r>
              <a:rPr lang="en-US" sz="2400" dirty="0" smtClean="0"/>
              <a:t>line </a:t>
            </a:r>
            <a:r>
              <a:rPr lang="en-US" sz="2400" dirty="0"/>
              <a:t>indicating the end of the header </a:t>
            </a:r>
            <a:r>
              <a:rPr lang="en-US" sz="2400" dirty="0" smtClean="0"/>
              <a:t>fields.</a:t>
            </a:r>
          </a:p>
          <a:p>
            <a:r>
              <a:rPr lang="en-US" sz="2400" dirty="0" smtClean="0"/>
              <a:t>Optionally </a:t>
            </a:r>
            <a:r>
              <a:rPr lang="en-US" sz="2400" dirty="0"/>
              <a:t>a </a:t>
            </a:r>
            <a:r>
              <a:rPr lang="en-US" sz="2400" dirty="0" smtClean="0"/>
              <a:t>message-body. </a:t>
            </a:r>
            <a:endParaRPr lang="en-US" sz="2400" dirty="0"/>
          </a:p>
        </p:txBody>
      </p:sp>
    </p:spTree>
    <p:extLst>
      <p:ext uri="{BB962C8B-B14F-4D97-AF65-F5344CB8AC3E}">
        <p14:creationId xmlns:p14="http://schemas.microsoft.com/office/powerpoint/2010/main" val="2788055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668"/>
          </a:xfrm>
        </p:spPr>
        <p:txBody>
          <a:bodyPr>
            <a:normAutofit fontScale="90000"/>
          </a:bodyPr>
          <a:lstStyle/>
          <a:p>
            <a:pPr algn="ctr"/>
            <a:r>
              <a:rPr lang="en-US" dirty="0"/>
              <a:t>Message Status-Line</a:t>
            </a:r>
          </a:p>
        </p:txBody>
      </p:sp>
      <p:sp>
        <p:nvSpPr>
          <p:cNvPr id="3" name="Content Placeholder 2"/>
          <p:cNvSpPr>
            <a:spLocks noGrp="1"/>
          </p:cNvSpPr>
          <p:nvPr>
            <p:ph idx="1"/>
          </p:nvPr>
        </p:nvSpPr>
        <p:spPr>
          <a:xfrm>
            <a:off x="386366" y="978794"/>
            <a:ext cx="11565228" cy="5743978"/>
          </a:xfrm>
        </p:spPr>
        <p:txBody>
          <a:bodyPr>
            <a:normAutofit/>
          </a:bodyPr>
          <a:lstStyle/>
          <a:p>
            <a:pPr marL="0" indent="0" algn="ctr">
              <a:buNone/>
            </a:pPr>
            <a:r>
              <a:rPr lang="en-US" sz="2400" b="1" dirty="0"/>
              <a:t>Status-Line = </a:t>
            </a:r>
            <a:r>
              <a:rPr lang="en-US" sz="2400" b="1" dirty="0" smtClean="0"/>
              <a:t>HTTP-Version | Status-Code </a:t>
            </a:r>
          </a:p>
          <a:p>
            <a:pPr marL="0" indent="0">
              <a:buNone/>
            </a:pPr>
            <a:r>
              <a:rPr lang="en-US" sz="2400" dirty="0" smtClean="0"/>
              <a:t>1xx</a:t>
            </a:r>
            <a:r>
              <a:rPr lang="en-US" sz="2400" dirty="0"/>
              <a:t>: </a:t>
            </a:r>
            <a:r>
              <a:rPr lang="en-US" sz="2400" b="1" dirty="0" smtClean="0"/>
              <a:t>Informational</a:t>
            </a:r>
          </a:p>
          <a:p>
            <a:pPr marL="0" indent="0">
              <a:buNone/>
            </a:pPr>
            <a:r>
              <a:rPr lang="en-US" sz="2400" dirty="0" smtClean="0"/>
              <a:t> </a:t>
            </a:r>
            <a:r>
              <a:rPr lang="en-US" sz="2400" dirty="0"/>
              <a:t>It means the request was received and the process is continuing. </a:t>
            </a:r>
          </a:p>
          <a:p>
            <a:pPr marL="0" indent="0">
              <a:buNone/>
            </a:pPr>
            <a:r>
              <a:rPr lang="en-US" sz="2400" dirty="0" smtClean="0"/>
              <a:t>2xx</a:t>
            </a:r>
            <a:r>
              <a:rPr lang="en-US" sz="2400" dirty="0"/>
              <a:t>: </a:t>
            </a:r>
            <a:r>
              <a:rPr lang="en-US" sz="2400" b="1" dirty="0"/>
              <a:t>Success</a:t>
            </a:r>
            <a:r>
              <a:rPr lang="en-US" sz="2400" dirty="0"/>
              <a:t> </a:t>
            </a:r>
            <a:endParaRPr lang="en-US" sz="2400" dirty="0" smtClean="0"/>
          </a:p>
          <a:p>
            <a:pPr marL="0" indent="0">
              <a:buNone/>
            </a:pPr>
            <a:r>
              <a:rPr lang="en-US" sz="2400" dirty="0"/>
              <a:t> </a:t>
            </a:r>
            <a:r>
              <a:rPr lang="en-US" sz="2400" dirty="0" smtClean="0"/>
              <a:t>It </a:t>
            </a:r>
            <a:r>
              <a:rPr lang="en-US" sz="2400" dirty="0"/>
              <a:t>means the action was successfully received, understood, and accepted. </a:t>
            </a:r>
            <a:endParaRPr lang="en-US" sz="2400" dirty="0" smtClean="0"/>
          </a:p>
          <a:p>
            <a:pPr marL="0" indent="0">
              <a:buNone/>
            </a:pPr>
            <a:r>
              <a:rPr lang="en-US" sz="2400" dirty="0" smtClean="0"/>
              <a:t>3xx</a:t>
            </a:r>
            <a:r>
              <a:rPr lang="en-US" sz="2400" dirty="0"/>
              <a:t>: </a:t>
            </a:r>
            <a:r>
              <a:rPr lang="en-US" sz="2400" b="1" dirty="0"/>
              <a:t>Redirection</a:t>
            </a:r>
            <a:r>
              <a:rPr lang="en-US" sz="2400" dirty="0"/>
              <a:t> </a:t>
            </a:r>
            <a:endParaRPr lang="en-US" sz="2400" dirty="0" smtClean="0"/>
          </a:p>
          <a:p>
            <a:pPr marL="0" indent="0">
              <a:buNone/>
            </a:pPr>
            <a:r>
              <a:rPr lang="en-US" sz="2400" dirty="0" smtClean="0"/>
              <a:t>It </a:t>
            </a:r>
            <a:r>
              <a:rPr lang="en-US" sz="2400" dirty="0"/>
              <a:t>means further action must be taken in order to complete the request. </a:t>
            </a:r>
            <a:endParaRPr lang="en-US" sz="2400" dirty="0" smtClean="0"/>
          </a:p>
          <a:p>
            <a:pPr marL="0" indent="0">
              <a:buNone/>
            </a:pPr>
            <a:r>
              <a:rPr lang="en-US" sz="2400" dirty="0" smtClean="0"/>
              <a:t>4xx</a:t>
            </a:r>
            <a:r>
              <a:rPr lang="en-US" sz="2400" dirty="0"/>
              <a:t>: </a:t>
            </a:r>
            <a:r>
              <a:rPr lang="en-US" sz="2400" b="1" dirty="0"/>
              <a:t>Client Error</a:t>
            </a:r>
            <a:r>
              <a:rPr lang="en-US" sz="2400" dirty="0"/>
              <a:t> </a:t>
            </a:r>
            <a:endParaRPr lang="en-US" sz="2400" dirty="0" smtClean="0"/>
          </a:p>
          <a:p>
            <a:pPr marL="0" indent="0">
              <a:buNone/>
            </a:pPr>
            <a:r>
              <a:rPr lang="en-US" sz="2400" dirty="0" smtClean="0"/>
              <a:t>It </a:t>
            </a:r>
            <a:r>
              <a:rPr lang="en-US" sz="2400" dirty="0"/>
              <a:t>means the request contains incorrect syntax or cannot be fulfilled. </a:t>
            </a:r>
            <a:endParaRPr lang="en-US" sz="2400" dirty="0" smtClean="0"/>
          </a:p>
          <a:p>
            <a:pPr marL="0" indent="0">
              <a:buNone/>
            </a:pPr>
            <a:r>
              <a:rPr lang="en-US" sz="2400" dirty="0" smtClean="0"/>
              <a:t>5xx</a:t>
            </a:r>
            <a:r>
              <a:rPr lang="en-US" sz="2400" dirty="0"/>
              <a:t>: </a:t>
            </a:r>
            <a:r>
              <a:rPr lang="en-US" sz="2400" b="1" dirty="0"/>
              <a:t>Server Error</a:t>
            </a:r>
            <a:r>
              <a:rPr lang="en-US" sz="2400" dirty="0"/>
              <a:t> </a:t>
            </a:r>
            <a:endParaRPr lang="en-US" sz="2400" dirty="0" smtClean="0"/>
          </a:p>
          <a:p>
            <a:pPr marL="0" indent="0">
              <a:buNone/>
            </a:pPr>
            <a:r>
              <a:rPr lang="en-US" sz="2400" dirty="0" smtClean="0"/>
              <a:t>It </a:t>
            </a:r>
            <a:r>
              <a:rPr lang="en-US" sz="2400" dirty="0"/>
              <a:t>means the server failed to fulfill an apparently valid </a:t>
            </a:r>
            <a:r>
              <a:rPr lang="en-US" sz="2400" dirty="0" smtClean="0"/>
              <a:t>request. </a:t>
            </a:r>
            <a:endParaRPr lang="en-US" sz="2400" dirty="0"/>
          </a:p>
        </p:txBody>
      </p:sp>
    </p:spTree>
    <p:extLst>
      <p:ext uri="{BB962C8B-B14F-4D97-AF65-F5344CB8AC3E}">
        <p14:creationId xmlns:p14="http://schemas.microsoft.com/office/powerpoint/2010/main" val="4020224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611</TotalTime>
  <Words>853</Words>
  <Application>Microsoft Office PowerPoint</Application>
  <PresentationFormat>Widescreen</PresentationFormat>
  <Paragraphs>96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Century Gothic</vt:lpstr>
      <vt:lpstr>Wingdings</vt:lpstr>
      <vt:lpstr>Wingdings 3</vt:lpstr>
      <vt:lpstr>Wisp</vt:lpstr>
      <vt:lpstr>Presentation  </vt:lpstr>
      <vt:lpstr>HTTP(Hyper Text Transfer Protocol)</vt:lpstr>
      <vt:lpstr>Architecture of HTTP</vt:lpstr>
      <vt:lpstr>HTTP Request</vt:lpstr>
      <vt:lpstr>Request Line in HTTP Request</vt:lpstr>
      <vt:lpstr>REQUEST-URL </vt:lpstr>
      <vt:lpstr>Request Header Fields </vt:lpstr>
      <vt:lpstr>HTTP RESPONSE</vt:lpstr>
      <vt:lpstr>Message Status-Line</vt:lpstr>
      <vt:lpstr>FIDDLER</vt:lpstr>
      <vt:lpstr>How does it work?</vt:lpstr>
      <vt:lpstr>Let’s get started with Fiddler</vt:lpstr>
      <vt:lpstr>Web Sessions</vt:lpstr>
      <vt:lpstr>PowerPoint Presentation</vt:lpstr>
      <vt:lpstr>Statistics</vt:lpstr>
      <vt:lpstr>PowerPoint Presentation</vt:lpstr>
      <vt:lpstr>Inspectors</vt:lpstr>
      <vt:lpstr>HTTPS Traffic Decryption</vt:lpstr>
      <vt:lpstr>QuickExec (Alt+Q)</vt:lpstr>
      <vt:lpstr>PowerPoint Presentation</vt:lpstr>
      <vt:lpstr>PowerPoint Presentation</vt:lpstr>
      <vt:lpstr>Breakpoint commands run on QuickExec</vt:lpstr>
      <vt:lpstr>Let’s change the traffic on the fly</vt:lpstr>
      <vt:lpstr>PowerPoint Presentation</vt:lpstr>
      <vt:lpstr>PowerPoint Presentation</vt:lpstr>
      <vt:lpstr>PowerPoint Presentation</vt:lpstr>
      <vt:lpstr>FidlerCap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HTTP(Hyper Text Transfer Protocol)</dc:title>
  <dc:creator>Danish Ganaie</dc:creator>
  <cp:lastModifiedBy>Danish Ahmadullah</cp:lastModifiedBy>
  <cp:revision>53</cp:revision>
  <dcterms:created xsi:type="dcterms:W3CDTF">2017-09-24T05:10:24Z</dcterms:created>
  <dcterms:modified xsi:type="dcterms:W3CDTF">2017-09-25T09:09:41Z</dcterms:modified>
</cp:coreProperties>
</file>