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25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Libro1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Ejemplo 1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dPt>
            <c:idx val="3"/>
            <c:marker>
              <c:spPr>
                <a:solidFill>
                  <a:srgbClr val="7030A0"/>
                </a:solidFill>
                <a:ln w="3175" cap="sq">
                  <a:solidFill>
                    <a:srgbClr val="7030A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AA9-4D65-A033-7EBDB716B406}"/>
              </c:ext>
            </c:extLst>
          </c:dPt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Hoja1!$B$2:$B$21</c:f>
              <c:numCache>
                <c:formatCode>General</c:formatCode>
                <c:ptCount val="20"/>
                <c:pt idx="0">
                  <c:v>0</c:v>
                </c:pt>
                <c:pt idx="1">
                  <c:v>3.13</c:v>
                </c:pt>
                <c:pt idx="2">
                  <c:v>4.93</c:v>
                </c:pt>
                <c:pt idx="3">
                  <c:v>5.86</c:v>
                </c:pt>
                <c:pt idx="4">
                  <c:v>6.25</c:v>
                </c:pt>
                <c:pt idx="5">
                  <c:v>6.28</c:v>
                </c:pt>
                <c:pt idx="6">
                  <c:v>6.11</c:v>
                </c:pt>
                <c:pt idx="7">
                  <c:v>5.81</c:v>
                </c:pt>
                <c:pt idx="8">
                  <c:v>5.45</c:v>
                </c:pt>
                <c:pt idx="9">
                  <c:v>5.0599999999999996</c:v>
                </c:pt>
                <c:pt idx="10">
                  <c:v>4.66</c:v>
                </c:pt>
                <c:pt idx="11">
                  <c:v>3.9</c:v>
                </c:pt>
                <c:pt idx="12">
                  <c:v>3.24</c:v>
                </c:pt>
                <c:pt idx="13">
                  <c:v>2.67</c:v>
                </c:pt>
                <c:pt idx="14">
                  <c:v>2.19</c:v>
                </c:pt>
                <c:pt idx="15">
                  <c:v>1.2</c:v>
                </c:pt>
                <c:pt idx="16">
                  <c:v>0.81</c:v>
                </c:pt>
                <c:pt idx="17">
                  <c:v>0.54</c:v>
                </c:pt>
                <c:pt idx="18">
                  <c:v>0.36</c:v>
                </c:pt>
                <c:pt idx="19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AA9-4D65-A033-7EBDB716B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Concentración (µg/mL)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0.000</c:formatCode>
                <c:ptCount val="20"/>
                <c:pt idx="0" formatCode="General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0.000</c:formatCode>
                <c:ptCount val="20"/>
                <c:pt idx="0" formatCode="General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F4-4547-9903-38029F8A1719}"/>
            </c:ext>
          </c:extLst>
        </c:ser>
        <c:ser>
          <c:idx val="1"/>
          <c:order val="1"/>
          <c:tx>
            <c:v>Extrapolados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Hoja1!$D$2:$D$21</c:f>
              <c:numCache>
                <c:formatCode>0.0000</c:formatCode>
                <c:ptCount val="20"/>
                <c:pt idx="0">
                  <c:v>2.6218729582828066</c:v>
                </c:pt>
                <c:pt idx="1">
                  <c:v>2.5200106792333195</c:v>
                </c:pt>
                <c:pt idx="2">
                  <c:v>2.4181484001838327</c:v>
                </c:pt>
                <c:pt idx="3">
                  <c:v>2.3162861211343455</c:v>
                </c:pt>
                <c:pt idx="4">
                  <c:v>2.2144238420848588</c:v>
                </c:pt>
                <c:pt idx="5">
                  <c:v>2.1125615630353716</c:v>
                </c:pt>
                <c:pt idx="6">
                  <c:v>2.0106992839858848</c:v>
                </c:pt>
                <c:pt idx="7">
                  <c:v>1.9088370049363976</c:v>
                </c:pt>
                <c:pt idx="8">
                  <c:v>1.8069747258869109</c:v>
                </c:pt>
                <c:pt idx="9">
                  <c:v>1.7051124468374237</c:v>
                </c:pt>
                <c:pt idx="10">
                  <c:v>1.6032501677879367</c:v>
                </c:pt>
                <c:pt idx="11">
                  <c:v>1.3995256096889628</c:v>
                </c:pt>
                <c:pt idx="12">
                  <c:v>1.1958010515899888</c:v>
                </c:pt>
                <c:pt idx="13">
                  <c:v>0.9920764934910149</c:v>
                </c:pt>
                <c:pt idx="14">
                  <c:v>0.78835193539204096</c:v>
                </c:pt>
                <c:pt idx="15">
                  <c:v>0.17717826109511892</c:v>
                </c:pt>
                <c:pt idx="16">
                  <c:v>-0.23027085510282896</c:v>
                </c:pt>
                <c:pt idx="17">
                  <c:v>-0.63771997130077684</c:v>
                </c:pt>
                <c:pt idx="18">
                  <c:v>-1.0451690874987247</c:v>
                </c:pt>
                <c:pt idx="19">
                  <c:v>-2.2675164360925688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F4-4547-9903-38029F8A1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0.000</c:formatCode>
                <c:ptCount val="20"/>
                <c:pt idx="0" formatCode="General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88-4D65-AADE-3F74F5F8071A}"/>
            </c:ext>
          </c:extLst>
        </c:ser>
        <c:ser>
          <c:idx val="1"/>
          <c:order val="1"/>
          <c:tx>
            <c:v>Extrapolados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Hoja1!$D$2:$D$21</c:f>
              <c:numCache>
                <c:formatCode>0.0000</c:formatCode>
                <c:ptCount val="20"/>
                <c:pt idx="0">
                  <c:v>2.6218729582828066</c:v>
                </c:pt>
                <c:pt idx="1">
                  <c:v>2.5200106792333195</c:v>
                </c:pt>
                <c:pt idx="2">
                  <c:v>2.4181484001838327</c:v>
                </c:pt>
                <c:pt idx="3">
                  <c:v>2.3162861211343455</c:v>
                </c:pt>
                <c:pt idx="4">
                  <c:v>2.2144238420848588</c:v>
                </c:pt>
                <c:pt idx="5">
                  <c:v>2.1125615630353716</c:v>
                </c:pt>
                <c:pt idx="6">
                  <c:v>2.0106992839858848</c:v>
                </c:pt>
                <c:pt idx="7">
                  <c:v>1.9088370049363976</c:v>
                </c:pt>
                <c:pt idx="8">
                  <c:v>1.8069747258869109</c:v>
                </c:pt>
                <c:pt idx="9">
                  <c:v>1.7051124468374237</c:v>
                </c:pt>
                <c:pt idx="10">
                  <c:v>1.6032501677879367</c:v>
                </c:pt>
                <c:pt idx="11">
                  <c:v>1.3995256096889628</c:v>
                </c:pt>
                <c:pt idx="12">
                  <c:v>1.1958010515899888</c:v>
                </c:pt>
                <c:pt idx="13">
                  <c:v>0.9920764934910149</c:v>
                </c:pt>
                <c:pt idx="14">
                  <c:v>0.78835193539204096</c:v>
                </c:pt>
                <c:pt idx="15">
                  <c:v>0.17717826109511892</c:v>
                </c:pt>
                <c:pt idx="16">
                  <c:v>-0.23027085510282896</c:v>
                </c:pt>
                <c:pt idx="17">
                  <c:v>-0.63771997130077684</c:v>
                </c:pt>
                <c:pt idx="18">
                  <c:v>-1.0451690874987247</c:v>
                </c:pt>
                <c:pt idx="19">
                  <c:v>-2.2675164360925688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88-4D65-AADE-3F74F5F8071A}"/>
            </c:ext>
          </c:extLst>
        </c:ser>
        <c:ser>
          <c:idx val="2"/>
          <c:order val="2"/>
          <c:tx>
            <c:strRef>
              <c:f>Hoja1!$E$1</c:f>
              <c:strCache>
                <c:ptCount val="1"/>
                <c:pt idx="0">
                  <c:v>ΔCp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7"/>
          </c:marker>
          <c:xVal>
            <c:numRef>
              <c:f>Hoja1!$A$2:$A$13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</c:numCache>
            </c:numRef>
          </c:xVal>
          <c:yVal>
            <c:numRef>
              <c:f>Hoja1!$E$2:$E$13</c:f>
              <c:numCache>
                <c:formatCode>0.0000</c:formatCode>
                <c:ptCount val="12"/>
                <c:pt idx="0">
                  <c:v>0</c:v>
                </c:pt>
                <c:pt idx="1">
                  <c:v>1.3789776746812576</c:v>
                </c:pt>
                <c:pt idx="2">
                  <c:v>0.82280941212923397</c:v>
                </c:pt>
                <c:pt idx="3">
                  <c:v>0.54813651754542425</c:v>
                </c:pt>
                <c:pt idx="4">
                  <c:v>0.38184237833654855</c:v>
                </c:pt>
                <c:pt idx="5">
                  <c:v>0.27519158255526421</c:v>
                </c:pt>
                <c:pt idx="6">
                  <c:v>0.20077251080238079</c:v>
                </c:pt>
                <c:pt idx="7">
                  <c:v>0.14925643407257794</c:v>
                </c:pt>
                <c:pt idx="8">
                  <c:v>0.11135911721175806</c:v>
                </c:pt>
                <c:pt idx="9">
                  <c:v>8.3745963538049528E-2</c:v>
                </c:pt>
                <c:pt idx="10">
                  <c:v>6.4234719650382077E-2</c:v>
                </c:pt>
                <c:pt idx="11">
                  <c:v>3.854905655336216E-2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88-4D65-AADE-3F74F5F80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0.000</c:formatCode>
                <c:ptCount val="20"/>
                <c:pt idx="0" formatCode="General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88-4D65-AADE-3F74F5F8071A}"/>
            </c:ext>
          </c:extLst>
        </c:ser>
        <c:ser>
          <c:idx val="1"/>
          <c:order val="1"/>
          <c:tx>
            <c:v>Extrapolados</c:v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Hoja1!$D$2:$D$21</c:f>
              <c:numCache>
                <c:formatCode>0.0000</c:formatCode>
                <c:ptCount val="20"/>
                <c:pt idx="0">
                  <c:v>2.6218729582828066</c:v>
                </c:pt>
                <c:pt idx="1">
                  <c:v>2.5200106792333195</c:v>
                </c:pt>
                <c:pt idx="2">
                  <c:v>2.4181484001838327</c:v>
                </c:pt>
                <c:pt idx="3">
                  <c:v>2.3162861211343455</c:v>
                </c:pt>
                <c:pt idx="4">
                  <c:v>2.2144238420848588</c:v>
                </c:pt>
                <c:pt idx="5">
                  <c:v>2.1125615630353716</c:v>
                </c:pt>
                <c:pt idx="6">
                  <c:v>2.0106992839858848</c:v>
                </c:pt>
                <c:pt idx="7">
                  <c:v>1.9088370049363976</c:v>
                </c:pt>
                <c:pt idx="8">
                  <c:v>1.8069747258869109</c:v>
                </c:pt>
                <c:pt idx="9">
                  <c:v>1.7051124468374237</c:v>
                </c:pt>
                <c:pt idx="10">
                  <c:v>1.6032501677879367</c:v>
                </c:pt>
                <c:pt idx="11">
                  <c:v>1.3995256096889628</c:v>
                </c:pt>
                <c:pt idx="12">
                  <c:v>1.1958010515899888</c:v>
                </c:pt>
                <c:pt idx="13">
                  <c:v>0.9920764934910149</c:v>
                </c:pt>
                <c:pt idx="14">
                  <c:v>0.78835193539204096</c:v>
                </c:pt>
                <c:pt idx="15">
                  <c:v>0.17717826109511892</c:v>
                </c:pt>
                <c:pt idx="16">
                  <c:v>-0.23027085510282896</c:v>
                </c:pt>
                <c:pt idx="17">
                  <c:v>-0.63771997130077684</c:v>
                </c:pt>
                <c:pt idx="18">
                  <c:v>-1.0451690874987247</c:v>
                </c:pt>
                <c:pt idx="19">
                  <c:v>-2.2675164360925688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88-4D65-AADE-3F74F5F8071A}"/>
            </c:ext>
          </c:extLst>
        </c:ser>
        <c:ser>
          <c:idx val="2"/>
          <c:order val="2"/>
          <c:tx>
            <c:strRef>
              <c:f>Hoja1!$E$1</c:f>
              <c:strCache>
                <c:ptCount val="1"/>
                <c:pt idx="0">
                  <c:v>ΔCp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7"/>
          </c:marker>
          <c:xVal>
            <c:numRef>
              <c:f>Hoja1!$A$2:$A$13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</c:numCache>
            </c:numRef>
          </c:xVal>
          <c:yVal>
            <c:numRef>
              <c:f>Hoja1!$E$2:$E$13</c:f>
              <c:numCache>
                <c:formatCode>0.0000</c:formatCode>
                <c:ptCount val="12"/>
                <c:pt idx="0">
                  <c:v>0</c:v>
                </c:pt>
                <c:pt idx="1">
                  <c:v>1.3789776746812576</c:v>
                </c:pt>
                <c:pt idx="2">
                  <c:v>0.82280941212923397</c:v>
                </c:pt>
                <c:pt idx="3">
                  <c:v>0.54813651754542425</c:v>
                </c:pt>
                <c:pt idx="4">
                  <c:v>0.38184237833654855</c:v>
                </c:pt>
                <c:pt idx="5">
                  <c:v>0.27519158255526421</c:v>
                </c:pt>
                <c:pt idx="6">
                  <c:v>0.20077251080238079</c:v>
                </c:pt>
                <c:pt idx="7">
                  <c:v>0.14925643407257794</c:v>
                </c:pt>
                <c:pt idx="8">
                  <c:v>0.11135911721175806</c:v>
                </c:pt>
                <c:pt idx="9">
                  <c:v>8.3745963538049528E-2</c:v>
                </c:pt>
                <c:pt idx="10">
                  <c:v>6.4234719650382077E-2</c:v>
                </c:pt>
                <c:pt idx="11">
                  <c:v>3.854905655336216E-2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88-4D65-AADE-3F74F5F80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square"/>
            <c:size val="5"/>
            <c:spPr>
              <a:solidFill>
                <a:srgbClr val="7030A0"/>
              </a:solidFill>
              <a:ln w="3175">
                <a:solidFill>
                  <a:srgbClr val="7030A0"/>
                </a:solidFill>
              </a:ln>
            </c:spPr>
          </c:marker>
          <c:xVal>
            <c:numRef>
              <c:f>Hoja1!$A$2:$A$21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14</c:v>
                </c:pt>
                <c:pt idx="13">
                  <c:v>16</c:v>
                </c:pt>
                <c:pt idx="14">
                  <c:v>18</c:v>
                </c:pt>
                <c:pt idx="15">
                  <c:v>24</c:v>
                </c:pt>
                <c:pt idx="16">
                  <c:v>28</c:v>
                </c:pt>
                <c:pt idx="17">
                  <c:v>32</c:v>
                </c:pt>
                <c:pt idx="18">
                  <c:v>36</c:v>
                </c:pt>
                <c:pt idx="19">
                  <c:v>48</c:v>
                </c:pt>
              </c:numCache>
            </c:numRef>
          </c:xVal>
          <c:yVal>
            <c:numRef>
              <c:f>Hoja1!$C$2:$C$21</c:f>
              <c:numCache>
                <c:formatCode>General</c:formatCode>
                <c:ptCount val="20"/>
                <c:pt idx="0">
                  <c:v>0</c:v>
                </c:pt>
                <c:pt idx="1">
                  <c:v>1.1410330045520618</c:v>
                </c:pt>
                <c:pt idx="2">
                  <c:v>1.5953389880545987</c:v>
                </c:pt>
                <c:pt idx="3">
                  <c:v>1.7681496035889213</c:v>
                </c:pt>
                <c:pt idx="4">
                  <c:v>1.8325814637483102</c:v>
                </c:pt>
                <c:pt idx="5">
                  <c:v>1.8373699804801074</c:v>
                </c:pt>
                <c:pt idx="6">
                  <c:v>1.809926773183504</c:v>
                </c:pt>
                <c:pt idx="7">
                  <c:v>1.7595805708638197</c:v>
                </c:pt>
                <c:pt idx="8">
                  <c:v>1.6956156086751528</c:v>
                </c:pt>
                <c:pt idx="9">
                  <c:v>1.6213664832993742</c:v>
                </c:pt>
                <c:pt idx="10">
                  <c:v>1.5390154481375546</c:v>
                </c:pt>
                <c:pt idx="11">
                  <c:v>1.3609765531356006</c:v>
                </c:pt>
                <c:pt idx="12">
                  <c:v>1.1755733298042381</c:v>
                </c:pt>
                <c:pt idx="13">
                  <c:v>0.98207847241215818</c:v>
                </c:pt>
                <c:pt idx="14">
                  <c:v>0.78390154382840938</c:v>
                </c:pt>
                <c:pt idx="15">
                  <c:v>0.18232155679395459</c:v>
                </c:pt>
                <c:pt idx="16">
                  <c:v>-0.21072103131565253</c:v>
                </c:pt>
                <c:pt idx="17">
                  <c:v>-0.61618613942381695</c:v>
                </c:pt>
                <c:pt idx="18">
                  <c:v>-1.0216512475319814</c:v>
                </c:pt>
                <c:pt idx="19">
                  <c:v>-2.3025850929940455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7E-4E9F-B6AF-1398F2656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2720"/>
        <c:axId val="53908992"/>
      </c:scatterChart>
      <c:valAx>
        <c:axId val="53902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Tiempo (horas)</a:t>
                </a:r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8992"/>
        <c:crosses val="autoZero"/>
        <c:crossBetween val="midCat"/>
      </c:valAx>
      <c:valAx>
        <c:axId val="539089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Ln (Conc.)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39027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400"/>
      </a:pPr>
      <a:endParaRPr lang="es-CO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390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7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8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7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9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611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4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1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57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36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4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1C09-2837-4BBF-AE5A-B55207D6F551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EE72-D66F-4CA4-8085-4CD7EDAC0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2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Modelo de Administración Oral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6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246489" y="2020711"/>
            <a:ext cx="2808111" cy="314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44210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0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223911" y="1914082"/>
            <a:ext cx="2830689" cy="325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83942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4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111022" y="1879736"/>
            <a:ext cx="2943578" cy="3289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56741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3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020711" y="1783644"/>
            <a:ext cx="3033889" cy="338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25286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1930401" y="1682045"/>
            <a:ext cx="3138310" cy="344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70685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0.97694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1840090" y="1625600"/>
            <a:ext cx="3206043" cy="347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12539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0.97694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1772356" y="1557868"/>
            <a:ext cx="3285066" cy="353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87935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0.97694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2.384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0.98969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1693333" y="1501422"/>
            <a:ext cx="3364089" cy="357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71073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0.97694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2.384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0.98969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2.533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0.99889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0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1614312" y="1501422"/>
            <a:ext cx="3454399" cy="340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04238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0.97694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2.384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0.98969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2.533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0.99889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2.438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0.99482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1524000" y="1546578"/>
            <a:ext cx="3530600" cy="362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59982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0.97694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2.384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0.98969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2.533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0.99889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2.438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0.99482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0.99829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531289"/>
              </p:ext>
            </p:extLst>
          </p:nvPr>
        </p:nvGraphicFramePr>
        <p:xfrm>
          <a:off x="297656" y="740568"/>
          <a:ext cx="5938044" cy="5291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76157" y="1137566"/>
                <a:ext cx="3027318" cy="10037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endParaRPr lang="es-ES" sz="1600" b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  <a:p>
                <a:endParaRPr lang="es-CO" sz="160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157" y="1137566"/>
                <a:ext cx="3027318" cy="1003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2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1495253" y="1547146"/>
            <a:ext cx="3550880" cy="3442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62962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0.97694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2.384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0.98969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2.533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0.99889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2.438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0.99482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0.99829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2.477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0.99714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7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415822" y="2156178"/>
            <a:ext cx="2638778" cy="301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57527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0.97694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2.384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0.98969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2.533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0.99889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2.438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0.99482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0.99829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2.477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0.99714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/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415822" y="2156178"/>
            <a:ext cx="2638778" cy="301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2.588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11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-0.086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2.177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0.93537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2.571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0.99941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0.97694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2.553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2.384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0.98969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2.533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0.99889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2.438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0.99482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2.508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0.99829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</a:t>
                      </a:r>
                      <a:r>
                        <a:rPr lang="es-CO" sz="1200" u="none" strike="noStrike" smtClean="0">
                          <a:effectLst/>
                        </a:rPr>
                        <a:t>19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-0.097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2.477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0.99714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1588777" y="4148536"/>
                <a:ext cx="1432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= 0.102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ES" sz="160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CO" sz="160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77" y="4148536"/>
                <a:ext cx="1432828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1588777" y="4574753"/>
                <a:ext cx="2062937" cy="6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=2.622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77" y="4574753"/>
                <a:ext cx="2062937" cy="603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20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/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429691" y="2246673"/>
            <a:ext cx="2624909" cy="2922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744521" y="2745769"/>
                <a:ext cx="1432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= 0.102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ES" sz="160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CO" sz="160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21" y="2745769"/>
                <a:ext cx="1432828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744521" y="3084323"/>
                <a:ext cx="2062937" cy="6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=2.622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21" y="3084323"/>
                <a:ext cx="2062937" cy="603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/>
          <p:cNvCxnSpPr/>
          <p:nvPr/>
        </p:nvCxnSpPr>
        <p:spPr>
          <a:xfrm flipH="1" flipV="1">
            <a:off x="1308645" y="1052513"/>
            <a:ext cx="1121047" cy="119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 flipV="1">
            <a:off x="1308645" y="1069332"/>
            <a:ext cx="0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 flipV="1">
            <a:off x="1371600" y="1126489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 flipV="1">
            <a:off x="1471749" y="1214554"/>
            <a:ext cx="0" cy="6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 flipV="1">
            <a:off x="1533798" y="130208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 flipV="1">
            <a:off x="1617618" y="1394554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1703343" y="1482082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 flipV="1">
            <a:off x="1779543" y="1574554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2129246" y="1302082"/>
            <a:ext cx="180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Extrapolación de </a:t>
            </a:r>
          </a:p>
          <a:p>
            <a:r>
              <a:rPr lang="es-ES"/>
              <a:t>	</a:t>
            </a:r>
            <a:r>
              <a:rPr lang="es-ES" smtClean="0"/>
              <a:t>Cp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9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áfico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807491"/>
              </p:ext>
            </p:extLst>
          </p:nvPr>
        </p:nvGraphicFramePr>
        <p:xfrm>
          <a:off x="361156" y="880267"/>
          <a:ext cx="5940000" cy="527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69344"/>
                <a:ext cx="3027318" cy="4218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absorción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69344"/>
                <a:ext cx="3027318" cy="421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744521" y="2745769"/>
                <a:ext cx="1432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= 0.102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ES" sz="160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CO" sz="160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21" y="2745769"/>
                <a:ext cx="1432828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744521" y="3084323"/>
                <a:ext cx="2062937" cy="6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=2.622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21" y="3084323"/>
                <a:ext cx="2062937" cy="603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/>
          <p:cNvSpPr txBox="1"/>
          <p:nvPr/>
        </p:nvSpPr>
        <p:spPr>
          <a:xfrm>
            <a:off x="2129246" y="1302082"/>
            <a:ext cx="180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Extrapolación de </a:t>
            </a:r>
          </a:p>
          <a:p>
            <a:r>
              <a:rPr lang="es-ES"/>
              <a:t>	</a:t>
            </a:r>
            <a:r>
              <a:rPr lang="es-ES" smtClean="0"/>
              <a:t>Cp</a:t>
            </a:r>
            <a:endParaRPr lang="es-CO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07693"/>
              </p:ext>
            </p:extLst>
          </p:nvPr>
        </p:nvGraphicFramePr>
        <p:xfrm>
          <a:off x="5924234" y="3981693"/>
          <a:ext cx="3073401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214">
                  <a:extLst>
                    <a:ext uri="{9D8B030D-6E8A-4147-A177-3AD203B41FA5}">
                      <a16:colId xmlns:a16="http://schemas.microsoft.com/office/drawing/2014/main" val="133971283"/>
                    </a:ext>
                  </a:extLst>
                </a:gridCol>
                <a:gridCol w="761214">
                  <a:extLst>
                    <a:ext uri="{9D8B030D-6E8A-4147-A177-3AD203B41FA5}">
                      <a16:colId xmlns:a16="http://schemas.microsoft.com/office/drawing/2014/main" val="1145719759"/>
                    </a:ext>
                  </a:extLst>
                </a:gridCol>
                <a:gridCol w="761214">
                  <a:extLst>
                    <a:ext uri="{9D8B030D-6E8A-4147-A177-3AD203B41FA5}">
                      <a16:colId xmlns:a16="http://schemas.microsoft.com/office/drawing/2014/main" val="1204523334"/>
                    </a:ext>
                  </a:extLst>
                </a:gridCol>
                <a:gridCol w="789759">
                  <a:extLst>
                    <a:ext uri="{9D8B030D-6E8A-4147-A177-3AD203B41FA5}">
                      <a16:colId xmlns:a16="http://schemas.microsoft.com/office/drawing/2014/main" val="38306488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Time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Cp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Ln Cp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Cp'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42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#¡NUM!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2.6219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100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3.13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1.141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2.5200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8960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4.93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1.595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2.4181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6762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5.86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1.768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2.3163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2699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6.25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1.833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2.2144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4094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6.28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1.837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2.1126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35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6.11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2.0107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967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5.81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1.760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1.9088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475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5.45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1.696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1.8070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31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5.06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1.621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1.7051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8192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4.66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1.539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1.6033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051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1.361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1.3995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2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1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777688"/>
              </p:ext>
            </p:extLst>
          </p:nvPr>
        </p:nvGraphicFramePr>
        <p:xfrm>
          <a:off x="361156" y="880267"/>
          <a:ext cx="5940000" cy="527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69344"/>
                <a:ext cx="3027318" cy="4218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absorción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69344"/>
                <a:ext cx="3027318" cy="421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744521" y="2745769"/>
                <a:ext cx="1432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= 0.102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ES" sz="160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CO" sz="160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21" y="2745769"/>
                <a:ext cx="1432828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744521" y="3084323"/>
                <a:ext cx="2062937" cy="6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=2.622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21" y="3084323"/>
                <a:ext cx="2062937" cy="603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01181"/>
              </p:ext>
            </p:extLst>
          </p:nvPr>
        </p:nvGraphicFramePr>
        <p:xfrm>
          <a:off x="5733427" y="4112896"/>
          <a:ext cx="3074031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370">
                  <a:extLst>
                    <a:ext uri="{9D8B030D-6E8A-4147-A177-3AD203B41FA5}">
                      <a16:colId xmlns:a16="http://schemas.microsoft.com/office/drawing/2014/main" val="3636986439"/>
                    </a:ext>
                  </a:extLst>
                </a:gridCol>
                <a:gridCol w="761370">
                  <a:extLst>
                    <a:ext uri="{9D8B030D-6E8A-4147-A177-3AD203B41FA5}">
                      <a16:colId xmlns:a16="http://schemas.microsoft.com/office/drawing/2014/main" val="1642792752"/>
                    </a:ext>
                  </a:extLst>
                </a:gridCol>
                <a:gridCol w="789921">
                  <a:extLst>
                    <a:ext uri="{9D8B030D-6E8A-4147-A177-3AD203B41FA5}">
                      <a16:colId xmlns:a16="http://schemas.microsoft.com/office/drawing/2014/main" val="2241448572"/>
                    </a:ext>
                  </a:extLst>
                </a:gridCol>
                <a:gridCol w="761370">
                  <a:extLst>
                    <a:ext uri="{9D8B030D-6E8A-4147-A177-3AD203B41FA5}">
                      <a16:colId xmlns:a16="http://schemas.microsoft.com/office/drawing/2014/main" val="12499088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Time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Ln Cp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smtClean="0">
                          <a:effectLst/>
                        </a:rPr>
                        <a:t>Ln Cp</a:t>
                      </a:r>
                      <a:r>
                        <a:rPr lang="es-CO" sz="1100" u="none" strike="noStrike">
                          <a:effectLst/>
                        </a:rPr>
                        <a:t>'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Δ</a:t>
                      </a:r>
                      <a:r>
                        <a:rPr lang="es-CO" sz="1100" u="none" strike="noStrike">
                          <a:effectLst/>
                        </a:rPr>
                        <a:t>Cp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05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#¡NUM!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2.6219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-2.6219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569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1.141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2.5200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0.6100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0287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1.595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2.4181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2.5119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6771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1.768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2.3163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3.5437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834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1.833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2.2144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4.0356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102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1.837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2.1126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4.1674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456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2.0107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4.0993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75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1.760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1.9088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3.9012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668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1.696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1.8070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3.6430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124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1.621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1.7051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3.3549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20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1.539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1.6033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3.0567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082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1.361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1.3995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2.5005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60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790426"/>
              </p:ext>
            </p:extLst>
          </p:nvPr>
        </p:nvGraphicFramePr>
        <p:xfrm>
          <a:off x="361156" y="880267"/>
          <a:ext cx="5940000" cy="527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69344"/>
                <a:ext cx="3027318" cy="42184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absorción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69344"/>
                <a:ext cx="3027318" cy="421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6744521" y="2745769"/>
                <a:ext cx="1432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= 0.102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ES" sz="160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CO" sz="160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21" y="2745769"/>
                <a:ext cx="1432828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744521" y="3084323"/>
                <a:ext cx="2281778" cy="6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=2.622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521" y="3084323"/>
                <a:ext cx="2281778" cy="603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01181"/>
              </p:ext>
            </p:extLst>
          </p:nvPr>
        </p:nvGraphicFramePr>
        <p:xfrm>
          <a:off x="5733427" y="4112896"/>
          <a:ext cx="3074031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370">
                  <a:extLst>
                    <a:ext uri="{9D8B030D-6E8A-4147-A177-3AD203B41FA5}">
                      <a16:colId xmlns:a16="http://schemas.microsoft.com/office/drawing/2014/main" val="3636986439"/>
                    </a:ext>
                  </a:extLst>
                </a:gridCol>
                <a:gridCol w="761370">
                  <a:extLst>
                    <a:ext uri="{9D8B030D-6E8A-4147-A177-3AD203B41FA5}">
                      <a16:colId xmlns:a16="http://schemas.microsoft.com/office/drawing/2014/main" val="1642792752"/>
                    </a:ext>
                  </a:extLst>
                </a:gridCol>
                <a:gridCol w="789921">
                  <a:extLst>
                    <a:ext uri="{9D8B030D-6E8A-4147-A177-3AD203B41FA5}">
                      <a16:colId xmlns:a16="http://schemas.microsoft.com/office/drawing/2014/main" val="2241448572"/>
                    </a:ext>
                  </a:extLst>
                </a:gridCol>
                <a:gridCol w="761370">
                  <a:extLst>
                    <a:ext uri="{9D8B030D-6E8A-4147-A177-3AD203B41FA5}">
                      <a16:colId xmlns:a16="http://schemas.microsoft.com/office/drawing/2014/main" val="12499088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Time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Ln Cp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smtClean="0">
                          <a:effectLst/>
                        </a:rPr>
                        <a:t>Ln Cp</a:t>
                      </a:r>
                      <a:r>
                        <a:rPr lang="es-CO" sz="1100" u="none" strike="noStrike">
                          <a:effectLst/>
                        </a:rPr>
                        <a:t>'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Δ</a:t>
                      </a:r>
                      <a:r>
                        <a:rPr lang="es-CO" sz="1100" u="none" strike="noStrike">
                          <a:effectLst/>
                        </a:rPr>
                        <a:t>Cp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05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#¡NUM!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2.6219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-2.6219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569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1.141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2.5200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0.6100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0287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1.595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2.4181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2.5119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6771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1.768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2.3163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3.5437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834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1.833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2.2144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4.0356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1024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1.837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2.1126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4.1674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456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2.0107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4.0993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75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1.760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1.9088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3.9012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668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8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1.696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1.8070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3.6430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6124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1.621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1.7051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3.3549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20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10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1.539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1.6033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3.0567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8082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12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1.361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1.3995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2.5005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600612"/>
                  </a:ext>
                </a:extLst>
              </a:tr>
            </a:tbl>
          </a:graphicData>
        </a:graphic>
      </p:graphicFrame>
      <p:cxnSp>
        <p:nvCxnSpPr>
          <p:cNvPr id="7" name="Conector recto 6"/>
          <p:cNvCxnSpPr/>
          <p:nvPr/>
        </p:nvCxnSpPr>
        <p:spPr>
          <a:xfrm>
            <a:off x="1293223" y="1879736"/>
            <a:ext cx="339634" cy="1638587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26193"/>
              </p:ext>
            </p:extLst>
          </p:nvPr>
        </p:nvGraphicFramePr>
        <p:xfrm>
          <a:off x="1463040" y="4327292"/>
          <a:ext cx="2286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957718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969940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798998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Pendiente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Intersección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r2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9867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-0.415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1.747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>
                          <a:effectLst/>
                        </a:rPr>
                        <a:t>0.96315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17496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1463040" y="4909548"/>
                <a:ext cx="14664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s-ES" sz="1600" smtClean="0"/>
                  <a:t> =  0.415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ES" sz="160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CO" sz="1600"/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0" y="4909548"/>
                <a:ext cx="1466492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2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1571630" y="850574"/>
                <a:ext cx="2062937" cy="603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=2.622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30" y="850574"/>
                <a:ext cx="2062937" cy="603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571630" y="1661551"/>
                <a:ext cx="14328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= 0.102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ES" sz="160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CO" sz="160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30" y="1661551"/>
                <a:ext cx="1432828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571630" y="2000105"/>
                <a:ext cx="14664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s-ES" sz="1600" smtClean="0"/>
                  <a:t> =  0.415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ES" sz="160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CO" sz="160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30" y="2000105"/>
                <a:ext cx="1466492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1571630" y="2338659"/>
                <a:ext cx="1276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s-E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1600" smtClean="0"/>
                  <a:t> =  100 mg</a:t>
                </a:r>
                <a:endParaRPr lang="es-CO" sz="160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30" y="2338659"/>
                <a:ext cx="1276824" cy="338554"/>
              </a:xfrm>
              <a:prstGeom prst="rect">
                <a:avLst/>
              </a:prstGeom>
              <a:blipFill>
                <a:blip r:embed="rId5"/>
                <a:stretch>
                  <a:fillRect t="-5455" r="-1914" b="-2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1571630" y="2884563"/>
                <a:ext cx="2618281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600" smtClean="0"/>
                        <m:t>Ln</m:t>
                      </m:r>
                      <m:r>
                        <m:rPr>
                          <m:nor/>
                        </m:rPr>
                        <a:rPr lang="es-ES" sz="1600" b="0" i="0" smtClean="0"/>
                        <m:t> 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ES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s-ES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16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16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  <m: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160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160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=2.622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30" y="2884563"/>
                <a:ext cx="2618281" cy="645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1539313" y="3737474"/>
                <a:ext cx="3902287" cy="650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600" smtClean="0"/>
                        <m:t>Ln</m:t>
                      </m:r>
                      <m:r>
                        <m:rPr>
                          <m:nor/>
                        </m:rPr>
                        <a:rPr lang="es-ES" sz="1600" b="0" i="0" smtClean="0"/>
                        <m:t> 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s-ES" sz="1600" smtClean="0"/>
                                <m:t>0.415 </m:t>
                              </m:r>
                              <m:sSup>
                                <m:sSupPr>
                                  <m:ctrlPr>
                                    <a:rPr lang="es-E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s-ES" sz="160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s-CO" sz="1600"/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·100</m:t>
                              </m:r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mg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s-ES" sz="1600" smtClean="0"/>
                                    <m:t>0.415 </m:t>
                                  </m:r>
                                  <m:sSup>
                                    <m:sSupPr>
                                      <m:ctrlPr>
                                        <a:rPr lang="es-E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160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s-ES" sz="160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s-CO" sz="1600"/>
                                    <m:t> </m:t>
                                  </m:r>
                                  <m:r>
                                    <a:rPr lang="es-ES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s-ES" sz="1600" smtClean="0"/>
                                    <m:t>0.102 </m:t>
                                  </m:r>
                                  <m:sSup>
                                    <m:sSupPr>
                                      <m:ctrlPr>
                                        <a:rPr lang="es-E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1600" i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s-ES" sz="160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=2.622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313" y="3737474"/>
                <a:ext cx="3902287" cy="650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1571630" y="4606034"/>
                <a:ext cx="15333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=9.6333 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30" y="4606034"/>
                <a:ext cx="153336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3634567" y="4606034"/>
                <a:ext cx="443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mtClean="0"/>
                  <a:t>F se obtiene con AUC pero se debe ajustar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s-CO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67" y="4606034"/>
                <a:ext cx="4438459" cy="369332"/>
              </a:xfrm>
              <a:prstGeom prst="rect">
                <a:avLst/>
              </a:prstGeom>
              <a:blipFill>
                <a:blip r:embed="rId9"/>
                <a:stretch>
                  <a:fillRect l="-1099" t="-10000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10611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4114800" y="4064000"/>
            <a:ext cx="9398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35684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5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3801291" y="3709851"/>
            <a:ext cx="1253309" cy="145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6951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3487783" y="3357154"/>
            <a:ext cx="1566817" cy="181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33122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3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3187337" y="3030583"/>
            <a:ext cx="1867263" cy="213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51145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714625" y="2505075"/>
            <a:ext cx="2339976" cy="266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49940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1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562578" y="2348089"/>
            <a:ext cx="2492022" cy="2820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27443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9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88407"/>
              </p:ext>
            </p:extLst>
          </p:nvPr>
        </p:nvGraphicFramePr>
        <p:xfrm>
          <a:off x="361156" y="880268"/>
          <a:ext cx="5940000" cy="5276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Conector recto 3"/>
          <p:cNvCxnSpPr/>
          <p:nvPr/>
        </p:nvCxnSpPr>
        <p:spPr>
          <a:xfrm flipH="1" flipV="1">
            <a:off x="2427111" y="2167467"/>
            <a:ext cx="2627489" cy="300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214554"/>
                <a:ext cx="3027318" cy="665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600" smtClean="0"/>
                  <a:t>  En la fase de eliminación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s-ES" sz="1600" smtClean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60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s-ES" sz="1600" b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634046"/>
                <a:ext cx="302731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144000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s-ES" sz="16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E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s-ES" sz="1600" b="0" smtClean="0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31" y="1914082"/>
                <a:ext cx="3027318" cy="66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9386"/>
              </p:ext>
            </p:extLst>
          </p:nvPr>
        </p:nvGraphicFramePr>
        <p:xfrm>
          <a:off x="5590374" y="2746906"/>
          <a:ext cx="3297757" cy="3655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782">
                  <a:extLst>
                    <a:ext uri="{9D8B030D-6E8A-4147-A177-3AD203B41FA5}">
                      <a16:colId xmlns:a16="http://schemas.microsoft.com/office/drawing/2014/main" val="3256359139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1762148238"/>
                    </a:ext>
                  </a:extLst>
                </a:gridCol>
                <a:gridCol w="816782">
                  <a:extLst>
                    <a:ext uri="{9D8B030D-6E8A-4147-A177-3AD203B41FA5}">
                      <a16:colId xmlns:a16="http://schemas.microsoft.com/office/drawing/2014/main" val="3626118686"/>
                    </a:ext>
                  </a:extLst>
                </a:gridCol>
                <a:gridCol w="847411">
                  <a:extLst>
                    <a:ext uri="{9D8B030D-6E8A-4147-A177-3AD203B41FA5}">
                      <a16:colId xmlns:a16="http://schemas.microsoft.com/office/drawing/2014/main" val="374352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u="none" strike="noStrike">
                          <a:effectLst/>
                        </a:rPr>
                        <a:t>No. Puntos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Pendiente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Intersección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u="none" strike="noStrike">
                          <a:effectLst/>
                        </a:rPr>
                        <a:t>r2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2.821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1.00000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47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2.774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0.99990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1845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2.736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0.99982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548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2.692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362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2.655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23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2.637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225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Puntos 08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-0.102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2.622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</a:rPr>
                        <a:t>0.99967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9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408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621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19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40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16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083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339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43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6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64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0544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1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1928</Words>
  <Application>Microsoft Office PowerPoint</Application>
  <PresentationFormat>Presentación en pantalla (4:3)</PresentationFormat>
  <Paragraphs>1215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Modelo de Administración Oral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Administración Oral</dc:title>
  <dc:creator>Daniel S. Parra G.</dc:creator>
  <cp:lastModifiedBy>Daniel S. Parra G.</cp:lastModifiedBy>
  <cp:revision>10</cp:revision>
  <dcterms:created xsi:type="dcterms:W3CDTF">2018-09-20T21:49:25Z</dcterms:created>
  <dcterms:modified xsi:type="dcterms:W3CDTF">2018-09-20T23:39:47Z</dcterms:modified>
</cp:coreProperties>
</file>