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Estilo medio 1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18" autoAdjust="0"/>
    <p:restoredTop sz="94660"/>
  </p:normalViewPr>
  <p:slideViewPr>
    <p:cSldViewPr snapToGrid="0">
      <p:cViewPr>
        <p:scale>
          <a:sx n="66" d="100"/>
          <a:sy n="66" d="100"/>
        </p:scale>
        <p:origin x="1140" y="2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CO"/>
          </a:p>
        </p:txBody>
      </p:sp>
      <p:sp>
        <p:nvSpPr>
          <p:cNvPr id="4" name="Marcador de fecha 3"/>
          <p:cNvSpPr>
            <a:spLocks noGrp="1"/>
          </p:cNvSpPr>
          <p:nvPr>
            <p:ph type="dt" sz="half" idx="10"/>
          </p:nvPr>
        </p:nvSpPr>
        <p:spPr/>
        <p:txBody>
          <a:bodyPr/>
          <a:lstStyle/>
          <a:p>
            <a:fld id="{74D36646-61A3-4979-AC79-82535024FCB5}" type="datetimeFigureOut">
              <a:rPr lang="es-CO" smtClean="0"/>
              <a:t>07/10/2018</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77CCA78A-3A55-470C-BB4D-95705BACB3ED}" type="slidenum">
              <a:rPr lang="es-CO" smtClean="0"/>
              <a:t>‹Nº›</a:t>
            </a:fld>
            <a:endParaRPr lang="es-CO"/>
          </a:p>
        </p:txBody>
      </p:sp>
    </p:spTree>
    <p:extLst>
      <p:ext uri="{BB962C8B-B14F-4D97-AF65-F5344CB8AC3E}">
        <p14:creationId xmlns:p14="http://schemas.microsoft.com/office/powerpoint/2010/main" val="2531929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74D36646-61A3-4979-AC79-82535024FCB5}" type="datetimeFigureOut">
              <a:rPr lang="es-CO" smtClean="0"/>
              <a:t>07/10/2018</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77CCA78A-3A55-470C-BB4D-95705BACB3ED}" type="slidenum">
              <a:rPr lang="es-CO" smtClean="0"/>
              <a:t>‹Nº›</a:t>
            </a:fld>
            <a:endParaRPr lang="es-CO"/>
          </a:p>
        </p:txBody>
      </p:sp>
    </p:spTree>
    <p:extLst>
      <p:ext uri="{BB962C8B-B14F-4D97-AF65-F5344CB8AC3E}">
        <p14:creationId xmlns:p14="http://schemas.microsoft.com/office/powerpoint/2010/main" val="3291861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74D36646-61A3-4979-AC79-82535024FCB5}" type="datetimeFigureOut">
              <a:rPr lang="es-CO" smtClean="0"/>
              <a:t>07/10/2018</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77CCA78A-3A55-470C-BB4D-95705BACB3ED}" type="slidenum">
              <a:rPr lang="es-CO" smtClean="0"/>
              <a:t>‹Nº›</a:t>
            </a:fld>
            <a:endParaRPr lang="es-CO"/>
          </a:p>
        </p:txBody>
      </p:sp>
    </p:spTree>
    <p:extLst>
      <p:ext uri="{BB962C8B-B14F-4D97-AF65-F5344CB8AC3E}">
        <p14:creationId xmlns:p14="http://schemas.microsoft.com/office/powerpoint/2010/main" val="2177316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74D36646-61A3-4979-AC79-82535024FCB5}" type="datetimeFigureOut">
              <a:rPr lang="es-CO" smtClean="0"/>
              <a:t>07/10/2018</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77CCA78A-3A55-470C-BB4D-95705BACB3ED}" type="slidenum">
              <a:rPr lang="es-CO" smtClean="0"/>
              <a:t>‹Nº›</a:t>
            </a:fld>
            <a:endParaRPr lang="es-CO"/>
          </a:p>
        </p:txBody>
      </p:sp>
    </p:spTree>
    <p:extLst>
      <p:ext uri="{BB962C8B-B14F-4D97-AF65-F5344CB8AC3E}">
        <p14:creationId xmlns:p14="http://schemas.microsoft.com/office/powerpoint/2010/main" val="3120334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74D36646-61A3-4979-AC79-82535024FCB5}" type="datetimeFigureOut">
              <a:rPr lang="es-CO" smtClean="0"/>
              <a:t>07/10/2018</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77CCA78A-3A55-470C-BB4D-95705BACB3ED}" type="slidenum">
              <a:rPr lang="es-CO" smtClean="0"/>
              <a:t>‹Nº›</a:t>
            </a:fld>
            <a:endParaRPr lang="es-CO"/>
          </a:p>
        </p:txBody>
      </p:sp>
    </p:spTree>
    <p:extLst>
      <p:ext uri="{BB962C8B-B14F-4D97-AF65-F5344CB8AC3E}">
        <p14:creationId xmlns:p14="http://schemas.microsoft.com/office/powerpoint/2010/main" val="3586238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fecha 4"/>
          <p:cNvSpPr>
            <a:spLocks noGrp="1"/>
          </p:cNvSpPr>
          <p:nvPr>
            <p:ph type="dt" sz="half" idx="10"/>
          </p:nvPr>
        </p:nvSpPr>
        <p:spPr/>
        <p:txBody>
          <a:bodyPr/>
          <a:lstStyle/>
          <a:p>
            <a:fld id="{74D36646-61A3-4979-AC79-82535024FCB5}" type="datetimeFigureOut">
              <a:rPr lang="es-CO" smtClean="0"/>
              <a:t>07/10/2018</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77CCA78A-3A55-470C-BB4D-95705BACB3ED}" type="slidenum">
              <a:rPr lang="es-CO" smtClean="0"/>
              <a:t>‹Nº›</a:t>
            </a:fld>
            <a:endParaRPr lang="es-CO"/>
          </a:p>
        </p:txBody>
      </p:sp>
    </p:spTree>
    <p:extLst>
      <p:ext uri="{BB962C8B-B14F-4D97-AF65-F5344CB8AC3E}">
        <p14:creationId xmlns:p14="http://schemas.microsoft.com/office/powerpoint/2010/main" val="695123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Marcador de fecha 6"/>
          <p:cNvSpPr>
            <a:spLocks noGrp="1"/>
          </p:cNvSpPr>
          <p:nvPr>
            <p:ph type="dt" sz="half" idx="10"/>
          </p:nvPr>
        </p:nvSpPr>
        <p:spPr/>
        <p:txBody>
          <a:bodyPr/>
          <a:lstStyle/>
          <a:p>
            <a:fld id="{74D36646-61A3-4979-AC79-82535024FCB5}" type="datetimeFigureOut">
              <a:rPr lang="es-CO" smtClean="0"/>
              <a:t>07/10/2018</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77CCA78A-3A55-470C-BB4D-95705BACB3ED}" type="slidenum">
              <a:rPr lang="es-CO" smtClean="0"/>
              <a:t>‹Nº›</a:t>
            </a:fld>
            <a:endParaRPr lang="es-CO"/>
          </a:p>
        </p:txBody>
      </p:sp>
    </p:spTree>
    <p:extLst>
      <p:ext uri="{BB962C8B-B14F-4D97-AF65-F5344CB8AC3E}">
        <p14:creationId xmlns:p14="http://schemas.microsoft.com/office/powerpoint/2010/main" val="132617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fecha 2"/>
          <p:cNvSpPr>
            <a:spLocks noGrp="1"/>
          </p:cNvSpPr>
          <p:nvPr>
            <p:ph type="dt" sz="half" idx="10"/>
          </p:nvPr>
        </p:nvSpPr>
        <p:spPr/>
        <p:txBody>
          <a:bodyPr/>
          <a:lstStyle/>
          <a:p>
            <a:fld id="{74D36646-61A3-4979-AC79-82535024FCB5}" type="datetimeFigureOut">
              <a:rPr lang="es-CO" smtClean="0"/>
              <a:t>07/10/2018</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77CCA78A-3A55-470C-BB4D-95705BACB3ED}" type="slidenum">
              <a:rPr lang="es-CO" smtClean="0"/>
              <a:t>‹Nº›</a:t>
            </a:fld>
            <a:endParaRPr lang="es-CO"/>
          </a:p>
        </p:txBody>
      </p:sp>
    </p:spTree>
    <p:extLst>
      <p:ext uri="{BB962C8B-B14F-4D97-AF65-F5344CB8AC3E}">
        <p14:creationId xmlns:p14="http://schemas.microsoft.com/office/powerpoint/2010/main" val="1725868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74D36646-61A3-4979-AC79-82535024FCB5}" type="datetimeFigureOut">
              <a:rPr lang="es-CO" smtClean="0"/>
              <a:t>07/10/2018</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77CCA78A-3A55-470C-BB4D-95705BACB3ED}" type="slidenum">
              <a:rPr lang="es-CO" smtClean="0"/>
              <a:t>‹Nº›</a:t>
            </a:fld>
            <a:endParaRPr lang="es-CO"/>
          </a:p>
        </p:txBody>
      </p:sp>
    </p:spTree>
    <p:extLst>
      <p:ext uri="{BB962C8B-B14F-4D97-AF65-F5344CB8AC3E}">
        <p14:creationId xmlns:p14="http://schemas.microsoft.com/office/powerpoint/2010/main" val="3447022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74D36646-61A3-4979-AC79-82535024FCB5}" type="datetimeFigureOut">
              <a:rPr lang="es-CO" smtClean="0"/>
              <a:t>07/10/2018</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77CCA78A-3A55-470C-BB4D-95705BACB3ED}" type="slidenum">
              <a:rPr lang="es-CO" smtClean="0"/>
              <a:t>‹Nº›</a:t>
            </a:fld>
            <a:endParaRPr lang="es-CO"/>
          </a:p>
        </p:txBody>
      </p:sp>
    </p:spTree>
    <p:extLst>
      <p:ext uri="{BB962C8B-B14F-4D97-AF65-F5344CB8AC3E}">
        <p14:creationId xmlns:p14="http://schemas.microsoft.com/office/powerpoint/2010/main" val="284624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74D36646-61A3-4979-AC79-82535024FCB5}" type="datetimeFigureOut">
              <a:rPr lang="es-CO" smtClean="0"/>
              <a:t>07/10/2018</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77CCA78A-3A55-470C-BB4D-95705BACB3ED}" type="slidenum">
              <a:rPr lang="es-CO" smtClean="0"/>
              <a:t>‹Nº›</a:t>
            </a:fld>
            <a:endParaRPr lang="es-CO"/>
          </a:p>
        </p:txBody>
      </p:sp>
    </p:spTree>
    <p:extLst>
      <p:ext uri="{BB962C8B-B14F-4D97-AF65-F5344CB8AC3E}">
        <p14:creationId xmlns:p14="http://schemas.microsoft.com/office/powerpoint/2010/main" val="1223222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D36646-61A3-4979-AC79-82535024FCB5}" type="datetimeFigureOut">
              <a:rPr lang="es-CO" smtClean="0"/>
              <a:t>07/10/2018</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CCA78A-3A55-470C-BB4D-95705BACB3ED}" type="slidenum">
              <a:rPr lang="es-CO" smtClean="0"/>
              <a:t>‹Nº›</a:t>
            </a:fld>
            <a:endParaRPr lang="es-CO"/>
          </a:p>
        </p:txBody>
      </p:sp>
    </p:spTree>
    <p:extLst>
      <p:ext uri="{BB962C8B-B14F-4D97-AF65-F5344CB8AC3E}">
        <p14:creationId xmlns:p14="http://schemas.microsoft.com/office/powerpoint/2010/main" val="39315197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p:cNvGraphicFramePr>
            <a:graphicFrameLocks noGrp="1"/>
          </p:cNvGraphicFramePr>
          <p:nvPr>
            <p:extLst>
              <p:ext uri="{D42A27DB-BD31-4B8C-83A1-F6EECF244321}">
                <p14:modId xmlns:p14="http://schemas.microsoft.com/office/powerpoint/2010/main" val="3808439071"/>
              </p:ext>
            </p:extLst>
          </p:nvPr>
        </p:nvGraphicFramePr>
        <p:xfrm>
          <a:off x="2" y="0"/>
          <a:ext cx="12192000" cy="6858001"/>
        </p:xfrm>
        <a:graphic>
          <a:graphicData uri="http://schemas.openxmlformats.org/drawingml/2006/table">
            <a:tbl>
              <a:tblPr firstRow="1" bandRow="1">
                <a:tableStyleId>{9DCAF9ED-07DC-4A11-8D7F-57B35C25682E}</a:tableStyleId>
              </a:tblPr>
              <a:tblGrid>
                <a:gridCol w="2743198">
                  <a:extLst>
                    <a:ext uri="{9D8B030D-6E8A-4147-A177-3AD203B41FA5}">
                      <a16:colId xmlns:a16="http://schemas.microsoft.com/office/drawing/2014/main" val="3557079099"/>
                    </a:ext>
                  </a:extLst>
                </a:gridCol>
                <a:gridCol w="2394857">
                  <a:extLst>
                    <a:ext uri="{9D8B030D-6E8A-4147-A177-3AD203B41FA5}">
                      <a16:colId xmlns:a16="http://schemas.microsoft.com/office/drawing/2014/main" val="2105166732"/>
                    </a:ext>
                  </a:extLst>
                </a:gridCol>
                <a:gridCol w="3599543">
                  <a:extLst>
                    <a:ext uri="{9D8B030D-6E8A-4147-A177-3AD203B41FA5}">
                      <a16:colId xmlns:a16="http://schemas.microsoft.com/office/drawing/2014/main" val="447273481"/>
                    </a:ext>
                  </a:extLst>
                </a:gridCol>
                <a:gridCol w="1625600">
                  <a:extLst>
                    <a:ext uri="{9D8B030D-6E8A-4147-A177-3AD203B41FA5}">
                      <a16:colId xmlns:a16="http://schemas.microsoft.com/office/drawing/2014/main" val="2134526842"/>
                    </a:ext>
                  </a:extLst>
                </a:gridCol>
                <a:gridCol w="986971">
                  <a:extLst>
                    <a:ext uri="{9D8B030D-6E8A-4147-A177-3AD203B41FA5}">
                      <a16:colId xmlns:a16="http://schemas.microsoft.com/office/drawing/2014/main" val="173943849"/>
                    </a:ext>
                  </a:extLst>
                </a:gridCol>
                <a:gridCol w="841831">
                  <a:extLst>
                    <a:ext uri="{9D8B030D-6E8A-4147-A177-3AD203B41FA5}">
                      <a16:colId xmlns:a16="http://schemas.microsoft.com/office/drawing/2014/main" val="1006073382"/>
                    </a:ext>
                  </a:extLst>
                </a:gridCol>
              </a:tblGrid>
              <a:tr h="516555">
                <a:tc gridSpan="6">
                  <a:txBody>
                    <a:bodyPr/>
                    <a:lstStyle/>
                    <a:p>
                      <a:pPr algn="ctr"/>
                      <a:r>
                        <a:rPr lang="es-ES" sz="1400" smtClean="0">
                          <a:latin typeface="Arial" panose="020B0604020202020204" pitchFamily="34" charset="0"/>
                          <a:cs typeface="Arial" panose="020B0604020202020204" pitchFamily="34" charset="0"/>
                        </a:rPr>
                        <a:t>Métodos</a:t>
                      </a:r>
                      <a:r>
                        <a:rPr lang="es-ES" sz="1400" baseline="0" smtClean="0">
                          <a:latin typeface="Arial" panose="020B0604020202020204" pitchFamily="34" charset="0"/>
                          <a:cs typeface="Arial" panose="020B0604020202020204" pitchFamily="34" charset="0"/>
                        </a:rPr>
                        <a:t> Cromatográficos RP-HPLC para Fármacos</a:t>
                      </a:r>
                      <a:endParaRPr lang="es-CO" sz="1400">
                        <a:latin typeface="Arial" panose="020B0604020202020204" pitchFamily="34" charset="0"/>
                        <a:cs typeface="Arial" panose="020B0604020202020204" pitchFamily="34" charset="0"/>
                      </a:endParaRPr>
                    </a:p>
                  </a:txBody>
                  <a:tcPr marL="137160" marR="137160" marT="137160" marB="137160"/>
                </a:tc>
                <a:tc hMerge="1">
                  <a:txBody>
                    <a:bodyPr/>
                    <a:lstStyle/>
                    <a:p>
                      <a:endParaRPr lang="es-CO" sz="1400">
                        <a:latin typeface="Arial" panose="020B0604020202020204" pitchFamily="34" charset="0"/>
                        <a:cs typeface="Arial" panose="020B0604020202020204" pitchFamily="34" charset="0"/>
                      </a:endParaRPr>
                    </a:p>
                  </a:txBody>
                  <a:tcPr/>
                </a:tc>
                <a:tc hMerge="1">
                  <a:txBody>
                    <a:bodyPr/>
                    <a:lstStyle/>
                    <a:p>
                      <a:endParaRPr lang="es-CO" sz="1400">
                        <a:latin typeface="Arial" panose="020B0604020202020204" pitchFamily="34" charset="0"/>
                        <a:cs typeface="Arial" panose="020B0604020202020204" pitchFamily="34" charset="0"/>
                      </a:endParaRPr>
                    </a:p>
                  </a:txBody>
                  <a:tcPr/>
                </a:tc>
                <a:tc hMerge="1">
                  <a:txBody>
                    <a:bodyPr/>
                    <a:lstStyle/>
                    <a:p>
                      <a:endParaRPr lang="es-CO" sz="1400">
                        <a:latin typeface="Arial" panose="020B0604020202020204" pitchFamily="34" charset="0"/>
                        <a:cs typeface="Arial" panose="020B0604020202020204" pitchFamily="34" charset="0"/>
                      </a:endParaRPr>
                    </a:p>
                  </a:txBody>
                  <a:tcPr/>
                </a:tc>
                <a:tc hMerge="1">
                  <a:txBody>
                    <a:bodyPr/>
                    <a:lstStyle/>
                    <a:p>
                      <a:endParaRPr lang="es-CO" sz="1400">
                        <a:latin typeface="Arial" panose="020B0604020202020204" pitchFamily="34" charset="0"/>
                        <a:cs typeface="Arial" panose="020B0604020202020204" pitchFamily="34" charset="0"/>
                      </a:endParaRPr>
                    </a:p>
                  </a:txBody>
                  <a:tcPr/>
                </a:tc>
                <a:tc hMerge="1">
                  <a:txBody>
                    <a:bodyPr/>
                    <a:lstStyle/>
                    <a:p>
                      <a:endParaRPr lang="es-CO" sz="14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63043437"/>
                  </a:ext>
                </a:extLst>
              </a:tr>
              <a:tr h="329347">
                <a:tc>
                  <a:txBody>
                    <a:bodyPr/>
                    <a:lstStyle/>
                    <a:p>
                      <a:r>
                        <a:rPr lang="es-ES" sz="1400" b="1" smtClean="0">
                          <a:latin typeface="Arial" panose="020B0604020202020204" pitchFamily="34" charset="0"/>
                          <a:cs typeface="Arial" panose="020B0604020202020204" pitchFamily="34" charset="0"/>
                        </a:rPr>
                        <a:t>Fármaco</a:t>
                      </a:r>
                      <a:endParaRPr lang="es-CO" sz="1400" b="1">
                        <a:latin typeface="Arial" panose="020B0604020202020204" pitchFamily="34" charset="0"/>
                        <a:cs typeface="Arial" panose="020B0604020202020204" pitchFamily="34" charset="0"/>
                      </a:endParaRPr>
                    </a:p>
                  </a:txBody>
                  <a:tcPr>
                    <a:solidFill>
                      <a:schemeClr val="bg1">
                        <a:lumMod val="95000"/>
                      </a:schemeClr>
                    </a:solidFill>
                  </a:tcPr>
                </a:tc>
                <a:tc>
                  <a:txBody>
                    <a:bodyPr/>
                    <a:lstStyle/>
                    <a:p>
                      <a:r>
                        <a:rPr lang="es-ES" sz="1400" b="1" smtClean="0">
                          <a:latin typeface="Arial" panose="020B0604020202020204" pitchFamily="34" charset="0"/>
                          <a:cs typeface="Arial" panose="020B0604020202020204" pitchFamily="34" charset="0"/>
                        </a:rPr>
                        <a:t>Columna (dimensiones)</a:t>
                      </a:r>
                      <a:endParaRPr lang="es-CO" sz="1400" b="1">
                        <a:latin typeface="Arial" panose="020B0604020202020204" pitchFamily="34" charset="0"/>
                        <a:cs typeface="Arial" panose="020B0604020202020204" pitchFamily="34" charset="0"/>
                      </a:endParaRPr>
                    </a:p>
                  </a:txBody>
                  <a:tcPr>
                    <a:solidFill>
                      <a:schemeClr val="bg1">
                        <a:lumMod val="95000"/>
                      </a:schemeClr>
                    </a:solidFill>
                  </a:tcPr>
                </a:tc>
                <a:tc>
                  <a:txBody>
                    <a:bodyPr/>
                    <a:lstStyle/>
                    <a:p>
                      <a:r>
                        <a:rPr lang="es-ES" sz="1400" b="1" smtClean="0">
                          <a:latin typeface="Arial" panose="020B0604020202020204" pitchFamily="34" charset="0"/>
                          <a:cs typeface="Arial" panose="020B0604020202020204" pitchFamily="34" charset="0"/>
                        </a:rPr>
                        <a:t>Fase Móvil</a:t>
                      </a:r>
                      <a:endParaRPr lang="es-CO" sz="1400" b="1">
                        <a:latin typeface="Arial" panose="020B0604020202020204" pitchFamily="34" charset="0"/>
                        <a:cs typeface="Arial" panose="020B0604020202020204" pitchFamily="34" charset="0"/>
                      </a:endParaRPr>
                    </a:p>
                  </a:txBody>
                  <a:tcPr marL="216000">
                    <a:solidFill>
                      <a:schemeClr val="bg1">
                        <a:lumMod val="95000"/>
                      </a:schemeClr>
                    </a:solidFill>
                  </a:tcPr>
                </a:tc>
                <a:tc>
                  <a:txBody>
                    <a:bodyPr/>
                    <a:lstStyle/>
                    <a:p>
                      <a:pPr algn="ctr"/>
                      <a:r>
                        <a:rPr lang="es-ES" sz="1400" b="1" smtClean="0">
                          <a:latin typeface="Arial" panose="020B0604020202020204" pitchFamily="34" charset="0"/>
                          <a:cs typeface="Arial" panose="020B0604020202020204" pitchFamily="34" charset="0"/>
                        </a:rPr>
                        <a:t>Flujo (mL/min)</a:t>
                      </a:r>
                      <a:endParaRPr lang="es-CO" sz="1400" b="1">
                        <a:latin typeface="Arial" panose="020B0604020202020204" pitchFamily="34" charset="0"/>
                        <a:cs typeface="Arial" panose="020B0604020202020204" pitchFamily="34" charset="0"/>
                      </a:endParaRPr>
                    </a:p>
                  </a:txBody>
                  <a:tcPr>
                    <a:solidFill>
                      <a:schemeClr val="bg1">
                        <a:lumMod val="95000"/>
                      </a:schemeClr>
                    </a:solidFill>
                  </a:tcPr>
                </a:tc>
                <a:tc>
                  <a:txBody>
                    <a:bodyPr/>
                    <a:lstStyle/>
                    <a:p>
                      <a:pPr algn="ctr"/>
                      <a:r>
                        <a:rPr lang="es-ES" sz="1400" b="1" smtClean="0">
                          <a:latin typeface="Arial" panose="020B0604020202020204" pitchFamily="34" charset="0"/>
                          <a:cs typeface="Arial" panose="020B0604020202020204" pitchFamily="34" charset="0"/>
                        </a:rPr>
                        <a:t>T (ºC)</a:t>
                      </a:r>
                      <a:endParaRPr lang="es-CO" sz="1400" b="1">
                        <a:latin typeface="Arial" panose="020B0604020202020204" pitchFamily="34" charset="0"/>
                        <a:cs typeface="Arial" panose="020B0604020202020204" pitchFamily="34" charset="0"/>
                      </a:endParaRPr>
                    </a:p>
                  </a:txBody>
                  <a:tcPr>
                    <a:solidFill>
                      <a:schemeClr val="bg1">
                        <a:lumMod val="95000"/>
                      </a:schemeClr>
                    </a:solidFill>
                  </a:tcPr>
                </a:tc>
                <a:tc>
                  <a:txBody>
                    <a:bodyPr/>
                    <a:lstStyle/>
                    <a:p>
                      <a:pPr algn="ctr"/>
                      <a:r>
                        <a:rPr lang="el-GR" sz="1400" b="1" smtClean="0">
                          <a:latin typeface="Arial" panose="020B0604020202020204" pitchFamily="34" charset="0"/>
                          <a:cs typeface="Arial" panose="020B0604020202020204" pitchFamily="34" charset="0"/>
                        </a:rPr>
                        <a:t>λ</a:t>
                      </a:r>
                      <a:r>
                        <a:rPr lang="es-ES" sz="1400" b="1" smtClean="0">
                          <a:latin typeface="Arial" panose="020B0604020202020204" pitchFamily="34" charset="0"/>
                          <a:cs typeface="Arial" panose="020B0604020202020204" pitchFamily="34" charset="0"/>
                        </a:rPr>
                        <a:t> (nm)</a:t>
                      </a:r>
                      <a:endParaRPr lang="es-CO" sz="1400" b="1">
                        <a:latin typeface="Arial" panose="020B0604020202020204" pitchFamily="34" charset="0"/>
                        <a:cs typeface="Arial" panose="020B0604020202020204" pitchFamily="34" charset="0"/>
                      </a:endParaRPr>
                    </a:p>
                  </a:txBody>
                  <a:tcPr>
                    <a:solidFill>
                      <a:schemeClr val="bg1">
                        <a:lumMod val="95000"/>
                      </a:schemeClr>
                    </a:solidFill>
                  </a:tcPr>
                </a:tc>
                <a:extLst>
                  <a:ext uri="{0D108BD9-81ED-4DB2-BD59-A6C34878D82A}">
                    <a16:rowId xmlns:a16="http://schemas.microsoft.com/office/drawing/2014/main" val="1503730844"/>
                  </a:ext>
                </a:extLst>
              </a:tr>
              <a:tr h="329347">
                <a:tc>
                  <a:txBody>
                    <a:bodyPr/>
                    <a:lstStyle/>
                    <a:p>
                      <a:pPr algn="l" fontAlgn="ctr"/>
                      <a:r>
                        <a:rPr lang="en-US" sz="1400" b="0" i="0" u="none" strike="noStrike">
                          <a:solidFill>
                            <a:srgbClr val="000000"/>
                          </a:solidFill>
                          <a:effectLst/>
                          <a:latin typeface="Arial" panose="020B0604020202020204" pitchFamily="34" charset="0"/>
                          <a:cs typeface="Arial" panose="020B0604020202020204" pitchFamily="34" charset="0"/>
                        </a:rPr>
                        <a:t>Amiodarona HCl</a:t>
                      </a:r>
                      <a:endParaRPr lang="es-CO" sz="1400" b="0" i="0" u="none" strike="noStrike">
                        <a:solidFill>
                          <a:srgbClr val="000000"/>
                        </a:solidFill>
                        <a:effectLst/>
                        <a:latin typeface="Arial" panose="020B0604020202020204" pitchFamily="34" charset="0"/>
                        <a:cs typeface="Arial" panose="020B0604020202020204" pitchFamily="34" charset="0"/>
                      </a:endParaRPr>
                    </a:p>
                  </a:txBody>
                  <a:tcPr marL="108000" marR="9525" marT="9525" marB="0" anchor="ctr"/>
                </a:tc>
                <a:tc>
                  <a:txBody>
                    <a:bodyPr/>
                    <a:lstStyle/>
                    <a:p>
                      <a:pPr algn="l" fontAlgn="ctr"/>
                      <a:r>
                        <a:rPr lang="es-CO" sz="1400" b="0" i="0" u="none" strike="noStrike">
                          <a:solidFill>
                            <a:srgbClr val="000000"/>
                          </a:solidFill>
                          <a:effectLst/>
                          <a:latin typeface="Arial" panose="020B0604020202020204" pitchFamily="34" charset="0"/>
                          <a:cs typeface="Arial" panose="020B0604020202020204" pitchFamily="34" charset="0"/>
                        </a:rPr>
                        <a:t> RP-18 (5mm) 125 x 4 mm </a:t>
                      </a:r>
                    </a:p>
                  </a:txBody>
                  <a:tcPr marL="9525" marR="9525" marT="9525" marB="0" anchor="ctr"/>
                </a:tc>
                <a:tc>
                  <a:txBody>
                    <a:bodyPr/>
                    <a:lstStyle/>
                    <a:p>
                      <a:pPr algn="l" fontAlgn="ctr"/>
                      <a:r>
                        <a:rPr lang="es-CO" sz="1400" b="0" i="0" u="none" strike="noStrike">
                          <a:solidFill>
                            <a:srgbClr val="000000"/>
                          </a:solidFill>
                          <a:effectLst/>
                          <a:latin typeface="Arial" panose="020B0604020202020204" pitchFamily="34" charset="0"/>
                          <a:cs typeface="Arial" panose="020B0604020202020204" pitchFamily="34" charset="0"/>
                        </a:rPr>
                        <a:t>Fosfatos pH 3.0 / ACN (1:4)</a:t>
                      </a:r>
                    </a:p>
                  </a:txBody>
                  <a:tcPr marL="216000" marR="9525" marT="9525" marB="0" anchor="ctr"/>
                </a:tc>
                <a:tc>
                  <a:txBody>
                    <a:bodyPr/>
                    <a:lstStyle/>
                    <a:p>
                      <a:pPr algn="ctr" fontAlgn="ctr"/>
                      <a:r>
                        <a:rPr lang="es-CO" sz="1400" b="0" i="0" u="none" strike="noStrike" smtClean="0">
                          <a:solidFill>
                            <a:srgbClr val="000000"/>
                          </a:solidFill>
                          <a:effectLst/>
                          <a:latin typeface="Arial" panose="020B0604020202020204" pitchFamily="34" charset="0"/>
                          <a:cs typeface="Arial" panose="020B0604020202020204" pitchFamily="34" charset="0"/>
                        </a:rPr>
                        <a:t>2.0</a:t>
                      </a:r>
                      <a:endParaRPr lang="es-CO"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400" b="0" i="0" u="none" strike="noStrike">
                          <a:solidFill>
                            <a:srgbClr val="000000"/>
                          </a:solidFill>
                          <a:effectLst/>
                          <a:latin typeface="Arial" panose="020B0604020202020204" pitchFamily="34" charset="0"/>
                          <a:cs typeface="Arial" panose="020B0604020202020204" pitchFamily="34" charset="0"/>
                        </a:rPr>
                        <a:t>40</a:t>
                      </a:r>
                    </a:p>
                  </a:txBody>
                  <a:tcPr marL="9525" marR="9525" marT="9525" marB="0" anchor="ctr"/>
                </a:tc>
                <a:tc>
                  <a:txBody>
                    <a:bodyPr/>
                    <a:lstStyle/>
                    <a:p>
                      <a:pPr algn="ctr" fontAlgn="ctr"/>
                      <a:r>
                        <a:rPr lang="es-CO" sz="1400" b="0" i="0" u="none" strike="noStrike">
                          <a:solidFill>
                            <a:srgbClr val="000000"/>
                          </a:solidFill>
                          <a:effectLst/>
                          <a:latin typeface="Arial" panose="020B0604020202020204" pitchFamily="34" charset="0"/>
                          <a:cs typeface="Arial" panose="020B0604020202020204" pitchFamily="34" charset="0"/>
                        </a:rPr>
                        <a:t>240</a:t>
                      </a:r>
                    </a:p>
                  </a:txBody>
                  <a:tcPr marL="9525" marR="9525" marT="9525" marB="0" anchor="ctr"/>
                </a:tc>
                <a:extLst>
                  <a:ext uri="{0D108BD9-81ED-4DB2-BD59-A6C34878D82A}">
                    <a16:rowId xmlns:a16="http://schemas.microsoft.com/office/drawing/2014/main" val="1540786168"/>
                  </a:ext>
                </a:extLst>
              </a:tr>
              <a:tr h="329347">
                <a:tc>
                  <a:txBody>
                    <a:bodyPr/>
                    <a:lstStyle/>
                    <a:p>
                      <a:pPr algn="l" fontAlgn="ctr"/>
                      <a:r>
                        <a:rPr lang="en-US" sz="1400" b="0" i="0" u="none" strike="noStrike">
                          <a:solidFill>
                            <a:srgbClr val="000000"/>
                          </a:solidFill>
                          <a:effectLst/>
                          <a:latin typeface="Arial" panose="020B0604020202020204" pitchFamily="34" charset="0"/>
                          <a:cs typeface="Arial" panose="020B0604020202020204" pitchFamily="34" charset="0"/>
                        </a:rPr>
                        <a:t>Atazanavir sulf.</a:t>
                      </a:r>
                      <a:endParaRPr lang="es-CO" sz="1400" b="0" i="0" u="none" strike="noStrike">
                        <a:solidFill>
                          <a:srgbClr val="000000"/>
                        </a:solidFill>
                        <a:effectLst/>
                        <a:latin typeface="Arial" panose="020B0604020202020204" pitchFamily="34" charset="0"/>
                        <a:cs typeface="Arial" panose="020B0604020202020204" pitchFamily="34" charset="0"/>
                      </a:endParaRPr>
                    </a:p>
                  </a:txBody>
                  <a:tcPr marL="108000" marR="9525" marT="9525" marB="0" anchor="ctr"/>
                </a:tc>
                <a:tc>
                  <a:txBody>
                    <a:bodyPr/>
                    <a:lstStyle/>
                    <a:p>
                      <a:pPr algn="l" fontAlgn="ctr"/>
                      <a:r>
                        <a:rPr lang="es-CO" sz="1400" b="0" i="0" u="none" strike="noStrike">
                          <a:solidFill>
                            <a:srgbClr val="000000"/>
                          </a:solidFill>
                          <a:effectLst/>
                          <a:latin typeface="Arial" panose="020B0604020202020204" pitchFamily="34" charset="0"/>
                          <a:cs typeface="Arial" panose="020B0604020202020204" pitchFamily="34" charset="0"/>
                        </a:rPr>
                        <a:t> RP-18e (5mm) 250 x 4 mm </a:t>
                      </a:r>
                    </a:p>
                  </a:txBody>
                  <a:tcPr marL="9525" marR="9525" marT="9525" marB="0" anchor="ctr"/>
                </a:tc>
                <a:tc>
                  <a:txBody>
                    <a:bodyPr/>
                    <a:lstStyle/>
                    <a:p>
                      <a:pPr algn="l" fontAlgn="ctr"/>
                      <a:r>
                        <a:rPr lang="es-CO" sz="1400" b="0" i="0" u="none" strike="noStrike">
                          <a:solidFill>
                            <a:srgbClr val="000000"/>
                          </a:solidFill>
                          <a:effectLst/>
                          <a:latin typeface="Arial" panose="020B0604020202020204" pitchFamily="34" charset="0"/>
                          <a:cs typeface="Arial" panose="020B0604020202020204" pitchFamily="34" charset="0"/>
                        </a:rPr>
                        <a:t>ACN/fosfato amonio pH 2.5 (1:1)</a:t>
                      </a:r>
                    </a:p>
                  </a:txBody>
                  <a:tcPr marL="216000" marR="9525" marT="9525" marB="0" anchor="ctr"/>
                </a:tc>
                <a:tc>
                  <a:txBody>
                    <a:bodyPr/>
                    <a:lstStyle/>
                    <a:p>
                      <a:pPr algn="ctr" fontAlgn="ctr"/>
                      <a:r>
                        <a:rPr lang="es-CO" sz="1400" b="0" i="0" u="none" strike="noStrike">
                          <a:solidFill>
                            <a:srgbClr val="000000"/>
                          </a:solidFill>
                          <a:effectLst/>
                          <a:latin typeface="Arial" panose="020B0604020202020204" pitchFamily="34" charset="0"/>
                          <a:cs typeface="Arial" panose="020B0604020202020204" pitchFamily="34" charset="0"/>
                        </a:rPr>
                        <a:t>1.5</a:t>
                      </a:r>
                    </a:p>
                  </a:txBody>
                  <a:tcPr marL="9525" marR="9525" marT="9525" marB="0" anchor="ctr"/>
                </a:tc>
                <a:tc>
                  <a:txBody>
                    <a:bodyPr/>
                    <a:lstStyle/>
                    <a:p>
                      <a:pPr algn="ctr" fontAlgn="ctr"/>
                      <a:r>
                        <a:rPr lang="es-CO" sz="1400" b="0" i="0" u="none" strike="noStrike">
                          <a:solidFill>
                            <a:srgbClr val="000000"/>
                          </a:solidFill>
                          <a:effectLst/>
                          <a:latin typeface="Arial" panose="020B0604020202020204" pitchFamily="34" charset="0"/>
                          <a:cs typeface="Arial" panose="020B0604020202020204" pitchFamily="34" charset="0"/>
                        </a:rPr>
                        <a:t>25</a:t>
                      </a:r>
                    </a:p>
                  </a:txBody>
                  <a:tcPr marL="9525" marR="9525" marT="9525" marB="0" anchor="ctr"/>
                </a:tc>
                <a:tc>
                  <a:txBody>
                    <a:bodyPr/>
                    <a:lstStyle/>
                    <a:p>
                      <a:pPr algn="ctr" fontAlgn="ctr"/>
                      <a:r>
                        <a:rPr lang="es-CO" sz="1400" b="0" i="0" u="none" strike="noStrike">
                          <a:solidFill>
                            <a:srgbClr val="000000"/>
                          </a:solidFill>
                          <a:effectLst/>
                          <a:latin typeface="Arial" panose="020B0604020202020204" pitchFamily="34" charset="0"/>
                          <a:cs typeface="Arial" panose="020B0604020202020204" pitchFamily="34" charset="0"/>
                        </a:rPr>
                        <a:t>288</a:t>
                      </a:r>
                    </a:p>
                  </a:txBody>
                  <a:tcPr marL="9525" marR="9525" marT="9525" marB="0" anchor="ctr"/>
                </a:tc>
                <a:extLst>
                  <a:ext uri="{0D108BD9-81ED-4DB2-BD59-A6C34878D82A}">
                    <a16:rowId xmlns:a16="http://schemas.microsoft.com/office/drawing/2014/main" val="3782206834"/>
                  </a:ext>
                </a:extLst>
              </a:tr>
              <a:tr h="329347">
                <a:tc>
                  <a:txBody>
                    <a:bodyPr/>
                    <a:lstStyle/>
                    <a:p>
                      <a:pPr algn="l" fontAlgn="ctr"/>
                      <a:r>
                        <a:rPr lang="en-US" sz="1400" b="0" i="0" u="none" strike="noStrike">
                          <a:solidFill>
                            <a:srgbClr val="000000"/>
                          </a:solidFill>
                          <a:effectLst/>
                          <a:latin typeface="Arial" panose="020B0604020202020204" pitchFamily="34" charset="0"/>
                          <a:cs typeface="Arial" panose="020B0604020202020204" pitchFamily="34" charset="0"/>
                        </a:rPr>
                        <a:t>Ciclizina HCl</a:t>
                      </a:r>
                      <a:endParaRPr lang="es-CO" sz="1400" b="0" i="0" u="none" strike="noStrike">
                        <a:solidFill>
                          <a:srgbClr val="000000"/>
                        </a:solidFill>
                        <a:effectLst/>
                        <a:latin typeface="Arial" panose="020B0604020202020204" pitchFamily="34" charset="0"/>
                        <a:cs typeface="Arial" panose="020B0604020202020204" pitchFamily="34" charset="0"/>
                      </a:endParaRPr>
                    </a:p>
                  </a:txBody>
                  <a:tcPr marL="108000" marR="9525" marT="9525" marB="0" anchor="ctr"/>
                </a:tc>
                <a:tc>
                  <a:txBody>
                    <a:bodyPr/>
                    <a:lstStyle/>
                    <a:p>
                      <a:pPr algn="l" fontAlgn="ctr"/>
                      <a:r>
                        <a:rPr lang="es-CO" sz="1400" b="0" i="0" u="none" strike="noStrike">
                          <a:solidFill>
                            <a:srgbClr val="000000"/>
                          </a:solidFill>
                          <a:effectLst/>
                          <a:latin typeface="Arial" panose="020B0604020202020204" pitchFamily="34" charset="0"/>
                          <a:cs typeface="Arial" panose="020B0604020202020204" pitchFamily="34" charset="0"/>
                        </a:rPr>
                        <a:t> RP-18 (5mm) 125 x 4 mm </a:t>
                      </a:r>
                    </a:p>
                  </a:txBody>
                  <a:tcPr marL="9525" marR="9525" marT="9525" marB="0" anchor="ctr"/>
                </a:tc>
                <a:tc>
                  <a:txBody>
                    <a:bodyPr/>
                    <a:lstStyle/>
                    <a:p>
                      <a:pPr algn="l" fontAlgn="ctr"/>
                      <a:r>
                        <a:rPr lang="es-CO" sz="1400" b="0" i="0" u="none" strike="noStrike">
                          <a:solidFill>
                            <a:srgbClr val="000000"/>
                          </a:solidFill>
                          <a:effectLst/>
                          <a:latin typeface="Arial" panose="020B0604020202020204" pitchFamily="34" charset="0"/>
                          <a:cs typeface="Arial" panose="020B0604020202020204" pitchFamily="34" charset="0"/>
                        </a:rPr>
                        <a:t>ACN/KH</a:t>
                      </a:r>
                      <a:r>
                        <a:rPr lang="es-CO" sz="1400" b="0" i="0" u="none" strike="noStrike" baseline="-25000">
                          <a:solidFill>
                            <a:srgbClr val="000000"/>
                          </a:solidFill>
                          <a:effectLst/>
                          <a:latin typeface="Arial" panose="020B0604020202020204" pitchFamily="34" charset="0"/>
                          <a:cs typeface="Arial" panose="020B0604020202020204" pitchFamily="34" charset="0"/>
                        </a:rPr>
                        <a:t>2</a:t>
                      </a:r>
                      <a:r>
                        <a:rPr lang="es-CO" sz="1400" b="0" i="0" u="none" strike="noStrike">
                          <a:solidFill>
                            <a:srgbClr val="000000"/>
                          </a:solidFill>
                          <a:effectLst/>
                          <a:latin typeface="Arial" panose="020B0604020202020204" pitchFamily="34" charset="0"/>
                          <a:cs typeface="Arial" panose="020B0604020202020204" pitchFamily="34" charset="0"/>
                        </a:rPr>
                        <a:t>PO</a:t>
                      </a:r>
                      <a:r>
                        <a:rPr lang="es-CO" sz="1400" b="0" i="0" u="none" strike="noStrike" baseline="-25000">
                          <a:solidFill>
                            <a:srgbClr val="000000"/>
                          </a:solidFill>
                          <a:effectLst/>
                          <a:latin typeface="Arial" panose="020B0604020202020204" pitchFamily="34" charset="0"/>
                          <a:cs typeface="Arial" panose="020B0604020202020204" pitchFamily="34" charset="0"/>
                        </a:rPr>
                        <a:t>4</a:t>
                      </a:r>
                      <a:r>
                        <a:rPr lang="es-CO" sz="1400" b="0" i="0" u="none" strike="noStrike">
                          <a:solidFill>
                            <a:srgbClr val="000000"/>
                          </a:solidFill>
                          <a:effectLst/>
                          <a:latin typeface="Arial" panose="020B0604020202020204" pitchFamily="34" charset="0"/>
                          <a:cs typeface="Arial" panose="020B0604020202020204" pitchFamily="34" charset="0"/>
                        </a:rPr>
                        <a:t> 0.05 M pH 4 (1:1) </a:t>
                      </a:r>
                    </a:p>
                  </a:txBody>
                  <a:tcPr marL="216000" marR="9525" marT="9525" marB="0" anchor="ctr"/>
                </a:tc>
                <a:tc>
                  <a:txBody>
                    <a:bodyPr/>
                    <a:lstStyle/>
                    <a:p>
                      <a:pPr algn="ctr" fontAlgn="ctr"/>
                      <a:r>
                        <a:rPr lang="es-CO" sz="1400" b="0" i="0" u="none" strike="noStrike">
                          <a:solidFill>
                            <a:srgbClr val="000000"/>
                          </a:solidFill>
                          <a:effectLst/>
                          <a:latin typeface="Arial" panose="020B0604020202020204" pitchFamily="34" charset="0"/>
                          <a:cs typeface="Arial" panose="020B0604020202020204" pitchFamily="34" charset="0"/>
                        </a:rPr>
                        <a:t>1.5</a:t>
                      </a:r>
                    </a:p>
                  </a:txBody>
                  <a:tcPr marL="9525" marR="9525" marT="9525" marB="0" anchor="ctr"/>
                </a:tc>
                <a:tc>
                  <a:txBody>
                    <a:bodyPr/>
                    <a:lstStyle/>
                    <a:p>
                      <a:pPr algn="ctr" fontAlgn="ctr"/>
                      <a:r>
                        <a:rPr lang="es-CO" sz="1400" b="0" i="0" u="none" strike="noStrike">
                          <a:solidFill>
                            <a:srgbClr val="000000"/>
                          </a:solidFill>
                          <a:effectLst/>
                          <a:latin typeface="Arial" panose="020B0604020202020204" pitchFamily="34" charset="0"/>
                          <a:cs typeface="Arial" panose="020B0604020202020204" pitchFamily="34" charset="0"/>
                        </a:rPr>
                        <a:t>50</a:t>
                      </a:r>
                    </a:p>
                  </a:txBody>
                  <a:tcPr marL="9525" marR="9525" marT="9525" marB="0" anchor="ctr"/>
                </a:tc>
                <a:tc>
                  <a:txBody>
                    <a:bodyPr/>
                    <a:lstStyle/>
                    <a:p>
                      <a:pPr algn="ctr" fontAlgn="ctr"/>
                      <a:r>
                        <a:rPr lang="es-CO" sz="1400" b="0" i="0" u="none" strike="noStrike">
                          <a:solidFill>
                            <a:srgbClr val="000000"/>
                          </a:solidFill>
                          <a:effectLst/>
                          <a:latin typeface="Arial" panose="020B0604020202020204" pitchFamily="34" charset="0"/>
                          <a:cs typeface="Arial" panose="020B0604020202020204" pitchFamily="34" charset="0"/>
                        </a:rPr>
                        <a:t>225</a:t>
                      </a:r>
                    </a:p>
                  </a:txBody>
                  <a:tcPr marL="9525" marR="9525" marT="9525" marB="0" anchor="ctr"/>
                </a:tc>
                <a:extLst>
                  <a:ext uri="{0D108BD9-81ED-4DB2-BD59-A6C34878D82A}">
                    <a16:rowId xmlns:a16="http://schemas.microsoft.com/office/drawing/2014/main" val="1323741691"/>
                  </a:ext>
                </a:extLst>
              </a:tr>
              <a:tr h="329347">
                <a:tc>
                  <a:txBody>
                    <a:bodyPr/>
                    <a:lstStyle/>
                    <a:p>
                      <a:pPr algn="l" fontAlgn="ctr"/>
                      <a:r>
                        <a:rPr lang="en-US" sz="1400" b="0" i="0" u="none" strike="noStrike">
                          <a:solidFill>
                            <a:srgbClr val="000000"/>
                          </a:solidFill>
                          <a:effectLst/>
                          <a:latin typeface="Arial" panose="020B0604020202020204" pitchFamily="34" charset="0"/>
                          <a:cs typeface="Arial" panose="020B0604020202020204" pitchFamily="34" charset="0"/>
                        </a:rPr>
                        <a:t>Dexametasona</a:t>
                      </a:r>
                      <a:endParaRPr lang="es-CO" sz="1400" b="0" i="0" u="none" strike="noStrike">
                        <a:solidFill>
                          <a:srgbClr val="000000"/>
                        </a:solidFill>
                        <a:effectLst/>
                        <a:latin typeface="Arial" panose="020B0604020202020204" pitchFamily="34" charset="0"/>
                        <a:cs typeface="Arial" panose="020B0604020202020204" pitchFamily="34" charset="0"/>
                      </a:endParaRPr>
                    </a:p>
                  </a:txBody>
                  <a:tcPr marL="108000" marR="9525" marT="9525" marB="0" anchor="ctr"/>
                </a:tc>
                <a:tc>
                  <a:txBody>
                    <a:bodyPr/>
                    <a:lstStyle/>
                    <a:p>
                      <a:pPr algn="l" fontAlgn="ctr"/>
                      <a:r>
                        <a:rPr lang="es-CO" sz="1400" b="0" i="0" u="none" strike="noStrike">
                          <a:solidFill>
                            <a:srgbClr val="000000"/>
                          </a:solidFill>
                          <a:effectLst/>
                          <a:latin typeface="Arial" panose="020B0604020202020204" pitchFamily="34" charset="0"/>
                          <a:cs typeface="Arial" panose="020B0604020202020204" pitchFamily="34" charset="0"/>
                        </a:rPr>
                        <a:t> RP-18 (5mm) 125 x 4 mm </a:t>
                      </a:r>
                    </a:p>
                  </a:txBody>
                  <a:tcPr marL="9525" marR="9525" marT="9525" marB="0" anchor="ctr"/>
                </a:tc>
                <a:tc>
                  <a:txBody>
                    <a:bodyPr/>
                    <a:lstStyle/>
                    <a:p>
                      <a:pPr algn="l" fontAlgn="ctr"/>
                      <a:r>
                        <a:rPr lang="es-CO" sz="1400" b="0" i="0" u="none" strike="noStrike">
                          <a:solidFill>
                            <a:srgbClr val="000000"/>
                          </a:solidFill>
                          <a:effectLst/>
                          <a:latin typeface="Arial" panose="020B0604020202020204" pitchFamily="34" charset="0"/>
                          <a:cs typeface="Arial" panose="020B0604020202020204" pitchFamily="34" charset="0"/>
                        </a:rPr>
                        <a:t>H</a:t>
                      </a:r>
                      <a:r>
                        <a:rPr lang="es-CO" sz="1400" b="0" i="0" u="none" strike="noStrike" baseline="-25000">
                          <a:solidFill>
                            <a:srgbClr val="000000"/>
                          </a:solidFill>
                          <a:effectLst/>
                          <a:latin typeface="Arial" panose="020B0604020202020204" pitchFamily="34" charset="0"/>
                          <a:cs typeface="Arial" panose="020B0604020202020204" pitchFamily="34" charset="0"/>
                        </a:rPr>
                        <a:t>2</a:t>
                      </a:r>
                      <a:r>
                        <a:rPr lang="es-CO" sz="1400" b="0" i="0" u="none" strike="noStrike">
                          <a:solidFill>
                            <a:srgbClr val="000000"/>
                          </a:solidFill>
                          <a:effectLst/>
                          <a:latin typeface="Arial" panose="020B0604020202020204" pitchFamily="34" charset="0"/>
                          <a:cs typeface="Arial" panose="020B0604020202020204" pitchFamily="34" charset="0"/>
                        </a:rPr>
                        <a:t>O/ACN (1:4) </a:t>
                      </a:r>
                    </a:p>
                  </a:txBody>
                  <a:tcPr marL="216000" marR="9525" marT="9525" marB="0" anchor="ctr"/>
                </a:tc>
                <a:tc>
                  <a:txBody>
                    <a:bodyPr/>
                    <a:lstStyle/>
                    <a:p>
                      <a:pPr algn="ctr" fontAlgn="ctr"/>
                      <a:r>
                        <a:rPr lang="es-CO" sz="1400" b="0" i="0" u="none" strike="noStrike" smtClean="0">
                          <a:solidFill>
                            <a:srgbClr val="000000"/>
                          </a:solidFill>
                          <a:effectLst/>
                          <a:latin typeface="Arial" panose="020B0604020202020204" pitchFamily="34" charset="0"/>
                          <a:cs typeface="Arial" panose="020B0604020202020204" pitchFamily="34" charset="0"/>
                        </a:rPr>
                        <a:t>1.0</a:t>
                      </a:r>
                      <a:endParaRPr lang="es-CO"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400" b="0" i="0" u="none" strike="noStrike">
                          <a:solidFill>
                            <a:srgbClr val="000000"/>
                          </a:solidFill>
                          <a:effectLst/>
                          <a:latin typeface="Arial" panose="020B0604020202020204" pitchFamily="34" charset="0"/>
                          <a:cs typeface="Arial" panose="020B0604020202020204" pitchFamily="34" charset="0"/>
                        </a:rPr>
                        <a:t>25</a:t>
                      </a:r>
                    </a:p>
                  </a:txBody>
                  <a:tcPr marL="9525" marR="9525" marT="9525" marB="0" anchor="ctr"/>
                </a:tc>
                <a:tc>
                  <a:txBody>
                    <a:bodyPr/>
                    <a:lstStyle/>
                    <a:p>
                      <a:pPr algn="ctr" fontAlgn="ctr"/>
                      <a:r>
                        <a:rPr lang="es-CO" sz="1400" b="0" i="0" u="none" strike="noStrike">
                          <a:solidFill>
                            <a:srgbClr val="000000"/>
                          </a:solidFill>
                          <a:effectLst/>
                          <a:latin typeface="Arial" panose="020B0604020202020204" pitchFamily="34" charset="0"/>
                          <a:cs typeface="Arial" panose="020B0604020202020204" pitchFamily="34" charset="0"/>
                        </a:rPr>
                        <a:t>241</a:t>
                      </a:r>
                    </a:p>
                  </a:txBody>
                  <a:tcPr marL="9525" marR="9525" marT="9525" marB="0" anchor="ctr"/>
                </a:tc>
                <a:extLst>
                  <a:ext uri="{0D108BD9-81ED-4DB2-BD59-A6C34878D82A}">
                    <a16:rowId xmlns:a16="http://schemas.microsoft.com/office/drawing/2014/main" val="3479750412"/>
                  </a:ext>
                </a:extLst>
              </a:tr>
              <a:tr h="329347">
                <a:tc>
                  <a:txBody>
                    <a:bodyPr/>
                    <a:lstStyle/>
                    <a:p>
                      <a:pPr algn="l" fontAlgn="ctr"/>
                      <a:r>
                        <a:rPr lang="en-US" sz="1400" b="0" i="0" u="none" strike="noStrike">
                          <a:solidFill>
                            <a:srgbClr val="000000"/>
                          </a:solidFill>
                          <a:effectLst/>
                          <a:latin typeface="Arial" panose="020B0604020202020204" pitchFamily="34" charset="0"/>
                          <a:cs typeface="Arial" panose="020B0604020202020204" pitchFamily="34" charset="0"/>
                        </a:rPr>
                        <a:t>Emtricitabina</a:t>
                      </a:r>
                      <a:endParaRPr lang="es-CO" sz="1400" b="0" i="0" u="none" strike="noStrike">
                        <a:solidFill>
                          <a:srgbClr val="000000"/>
                        </a:solidFill>
                        <a:effectLst/>
                        <a:latin typeface="Arial" panose="020B0604020202020204" pitchFamily="34" charset="0"/>
                        <a:cs typeface="Arial" panose="020B0604020202020204" pitchFamily="34" charset="0"/>
                      </a:endParaRPr>
                    </a:p>
                  </a:txBody>
                  <a:tcPr marL="108000" marR="9525" marT="9525" marB="0" anchor="ctr"/>
                </a:tc>
                <a:tc>
                  <a:txBody>
                    <a:bodyPr/>
                    <a:lstStyle/>
                    <a:p>
                      <a:pPr algn="l" fontAlgn="ctr"/>
                      <a:r>
                        <a:rPr lang="es-CO" sz="1400" b="0" i="0" u="none" strike="noStrike">
                          <a:solidFill>
                            <a:srgbClr val="000000"/>
                          </a:solidFill>
                          <a:effectLst/>
                          <a:latin typeface="Arial" panose="020B0604020202020204" pitchFamily="34" charset="0"/>
                          <a:cs typeface="Arial" panose="020B0604020202020204" pitchFamily="34" charset="0"/>
                        </a:rPr>
                        <a:t> RP-18 (5mm) 125 x 4 mm </a:t>
                      </a:r>
                    </a:p>
                  </a:txBody>
                  <a:tcPr marL="9525" marR="9525" marT="9525" marB="0" anchor="ctr"/>
                </a:tc>
                <a:tc>
                  <a:txBody>
                    <a:bodyPr/>
                    <a:lstStyle/>
                    <a:p>
                      <a:pPr algn="l" fontAlgn="ctr"/>
                      <a:r>
                        <a:rPr lang="es-CO" sz="1400" b="0" i="0" u="none" strike="noStrike">
                          <a:solidFill>
                            <a:srgbClr val="000000"/>
                          </a:solidFill>
                          <a:effectLst/>
                          <a:latin typeface="Arial" panose="020B0604020202020204" pitchFamily="34" charset="0"/>
                          <a:cs typeface="Arial" panose="020B0604020202020204" pitchFamily="34" charset="0"/>
                        </a:rPr>
                        <a:t>H</a:t>
                      </a:r>
                      <a:r>
                        <a:rPr lang="es-CO" sz="1400" b="0" i="0" u="none" strike="noStrike" baseline="-25000">
                          <a:solidFill>
                            <a:srgbClr val="000000"/>
                          </a:solidFill>
                          <a:effectLst/>
                          <a:latin typeface="Arial" panose="020B0604020202020204" pitchFamily="34" charset="0"/>
                          <a:cs typeface="Arial" panose="020B0604020202020204" pitchFamily="34" charset="0"/>
                        </a:rPr>
                        <a:t>2</a:t>
                      </a:r>
                      <a:r>
                        <a:rPr lang="es-CO" sz="1400" b="0" i="0" u="none" strike="noStrike">
                          <a:solidFill>
                            <a:srgbClr val="000000"/>
                          </a:solidFill>
                          <a:effectLst/>
                          <a:latin typeface="Arial" panose="020B0604020202020204" pitchFamily="34" charset="0"/>
                          <a:cs typeface="Arial" panose="020B0604020202020204" pitchFamily="34" charset="0"/>
                        </a:rPr>
                        <a:t>O/ACN (1:4) </a:t>
                      </a:r>
                    </a:p>
                  </a:txBody>
                  <a:tcPr marL="216000" marR="9525" marT="9525" marB="0" anchor="ctr"/>
                </a:tc>
                <a:tc>
                  <a:txBody>
                    <a:bodyPr/>
                    <a:lstStyle/>
                    <a:p>
                      <a:pPr algn="ctr" fontAlgn="ctr"/>
                      <a:r>
                        <a:rPr lang="es-CO" sz="1400" b="0" i="0" u="none" strike="noStrike">
                          <a:solidFill>
                            <a:srgbClr val="000000"/>
                          </a:solidFill>
                          <a:effectLst/>
                          <a:latin typeface="Arial" panose="020B0604020202020204" pitchFamily="34" charset="0"/>
                          <a:cs typeface="Arial" panose="020B0604020202020204" pitchFamily="34" charset="0"/>
                        </a:rPr>
                        <a:t>0.75</a:t>
                      </a:r>
                    </a:p>
                  </a:txBody>
                  <a:tcPr marL="9525" marR="9525" marT="9525" marB="0" anchor="ctr"/>
                </a:tc>
                <a:tc>
                  <a:txBody>
                    <a:bodyPr/>
                    <a:lstStyle/>
                    <a:p>
                      <a:pPr algn="ctr" fontAlgn="ctr"/>
                      <a:r>
                        <a:rPr lang="es-CO" sz="1400" b="0" i="0" u="none" strike="noStrike">
                          <a:solidFill>
                            <a:srgbClr val="000000"/>
                          </a:solidFill>
                          <a:effectLst/>
                          <a:latin typeface="Arial" panose="020B0604020202020204" pitchFamily="34" charset="0"/>
                          <a:cs typeface="Arial" panose="020B0604020202020204" pitchFamily="34" charset="0"/>
                        </a:rPr>
                        <a:t>30</a:t>
                      </a:r>
                    </a:p>
                  </a:txBody>
                  <a:tcPr marL="9525" marR="9525" marT="9525" marB="0" anchor="ctr"/>
                </a:tc>
                <a:tc>
                  <a:txBody>
                    <a:bodyPr/>
                    <a:lstStyle/>
                    <a:p>
                      <a:pPr algn="ctr" fontAlgn="ctr"/>
                      <a:r>
                        <a:rPr lang="es-CO" sz="1400" b="0" i="0" u="none" strike="noStrike">
                          <a:solidFill>
                            <a:srgbClr val="000000"/>
                          </a:solidFill>
                          <a:effectLst/>
                          <a:latin typeface="Arial" panose="020B0604020202020204" pitchFamily="34" charset="0"/>
                          <a:cs typeface="Arial" panose="020B0604020202020204" pitchFamily="34" charset="0"/>
                        </a:rPr>
                        <a:t>280</a:t>
                      </a:r>
                    </a:p>
                  </a:txBody>
                  <a:tcPr marL="9525" marR="9525" marT="9525" marB="0" anchor="ctr"/>
                </a:tc>
                <a:extLst>
                  <a:ext uri="{0D108BD9-81ED-4DB2-BD59-A6C34878D82A}">
                    <a16:rowId xmlns:a16="http://schemas.microsoft.com/office/drawing/2014/main" val="2479346667"/>
                  </a:ext>
                </a:extLst>
              </a:tr>
              <a:tr h="329347">
                <a:tc>
                  <a:txBody>
                    <a:bodyPr/>
                    <a:lstStyle/>
                    <a:p>
                      <a:pPr algn="l" fontAlgn="ctr"/>
                      <a:r>
                        <a:rPr lang="en-US" sz="1400" b="0" i="0" u="none" strike="noStrike">
                          <a:solidFill>
                            <a:srgbClr val="000000"/>
                          </a:solidFill>
                          <a:effectLst/>
                          <a:latin typeface="Arial" panose="020B0604020202020204" pitchFamily="34" charset="0"/>
                          <a:cs typeface="Arial" panose="020B0604020202020204" pitchFamily="34" charset="0"/>
                        </a:rPr>
                        <a:t>Enalapril maleato</a:t>
                      </a:r>
                      <a:endParaRPr lang="es-CO" sz="1400" b="0" i="0" u="none" strike="noStrike">
                        <a:solidFill>
                          <a:srgbClr val="000000"/>
                        </a:solidFill>
                        <a:effectLst/>
                        <a:latin typeface="Arial" panose="020B0604020202020204" pitchFamily="34" charset="0"/>
                        <a:cs typeface="Arial" panose="020B0604020202020204" pitchFamily="34" charset="0"/>
                      </a:endParaRPr>
                    </a:p>
                  </a:txBody>
                  <a:tcPr marL="108000" marR="9525" marT="9525" marB="0" anchor="ctr"/>
                </a:tc>
                <a:tc>
                  <a:txBody>
                    <a:bodyPr/>
                    <a:lstStyle/>
                    <a:p>
                      <a:pPr algn="l" fontAlgn="ctr"/>
                      <a:r>
                        <a:rPr lang="es-CO" sz="1400" b="0" i="0" u="none" strike="noStrike">
                          <a:solidFill>
                            <a:srgbClr val="000000"/>
                          </a:solidFill>
                          <a:effectLst/>
                          <a:latin typeface="Arial" panose="020B0604020202020204" pitchFamily="34" charset="0"/>
                          <a:cs typeface="Arial" panose="020B0604020202020204" pitchFamily="34" charset="0"/>
                        </a:rPr>
                        <a:t> RP-18 (5mm) 125  4 mm </a:t>
                      </a:r>
                    </a:p>
                  </a:txBody>
                  <a:tcPr marL="9525" marR="9525" marT="9525" marB="0" anchor="ctr"/>
                </a:tc>
                <a:tc>
                  <a:txBody>
                    <a:bodyPr/>
                    <a:lstStyle/>
                    <a:p>
                      <a:pPr algn="l" fontAlgn="ctr"/>
                      <a:r>
                        <a:rPr lang="es-CO" sz="1400" b="0" i="0" u="none" strike="noStrike">
                          <a:solidFill>
                            <a:srgbClr val="000000"/>
                          </a:solidFill>
                          <a:effectLst/>
                          <a:latin typeface="Arial" panose="020B0604020202020204" pitchFamily="34" charset="0"/>
                          <a:cs typeface="Arial" panose="020B0604020202020204" pitchFamily="34" charset="0"/>
                        </a:rPr>
                        <a:t>ACN/fosfato amonio pH 3.5 0.2% (1:2)</a:t>
                      </a:r>
                    </a:p>
                  </a:txBody>
                  <a:tcPr marL="216000" marR="9525" marT="9525" marB="0" anchor="ctr"/>
                </a:tc>
                <a:tc>
                  <a:txBody>
                    <a:bodyPr/>
                    <a:lstStyle/>
                    <a:p>
                      <a:pPr algn="ctr" fontAlgn="ctr"/>
                      <a:r>
                        <a:rPr lang="es-CO" sz="1400" b="0" i="0" u="none" strike="noStrike">
                          <a:solidFill>
                            <a:srgbClr val="000000"/>
                          </a:solidFill>
                          <a:effectLst/>
                          <a:latin typeface="Arial" panose="020B0604020202020204" pitchFamily="34" charset="0"/>
                          <a:cs typeface="Arial" panose="020B0604020202020204" pitchFamily="34" charset="0"/>
                        </a:rPr>
                        <a:t>0.75</a:t>
                      </a:r>
                    </a:p>
                  </a:txBody>
                  <a:tcPr marL="9525" marR="9525" marT="9525" marB="0" anchor="ctr"/>
                </a:tc>
                <a:tc>
                  <a:txBody>
                    <a:bodyPr/>
                    <a:lstStyle/>
                    <a:p>
                      <a:pPr algn="ctr" fontAlgn="ctr"/>
                      <a:r>
                        <a:rPr lang="es-CO" sz="1400" b="0" i="0" u="none" strike="noStrike">
                          <a:solidFill>
                            <a:srgbClr val="000000"/>
                          </a:solidFill>
                          <a:effectLst/>
                          <a:latin typeface="Arial" panose="020B0604020202020204" pitchFamily="34" charset="0"/>
                          <a:cs typeface="Arial" panose="020B0604020202020204" pitchFamily="34" charset="0"/>
                        </a:rPr>
                        <a:t>25</a:t>
                      </a:r>
                    </a:p>
                  </a:txBody>
                  <a:tcPr marL="9525" marR="9525" marT="9525" marB="0" anchor="ctr"/>
                </a:tc>
                <a:tc>
                  <a:txBody>
                    <a:bodyPr/>
                    <a:lstStyle/>
                    <a:p>
                      <a:pPr algn="ctr" fontAlgn="ctr"/>
                      <a:r>
                        <a:rPr lang="es-CO" sz="1400" b="0" i="0" u="none" strike="noStrike">
                          <a:solidFill>
                            <a:srgbClr val="000000"/>
                          </a:solidFill>
                          <a:effectLst/>
                          <a:latin typeface="Arial" panose="020B0604020202020204" pitchFamily="34" charset="0"/>
                          <a:cs typeface="Arial" panose="020B0604020202020204" pitchFamily="34" charset="0"/>
                        </a:rPr>
                        <a:t>255</a:t>
                      </a:r>
                    </a:p>
                  </a:txBody>
                  <a:tcPr marL="9525" marR="9525" marT="9525" marB="0" anchor="ctr"/>
                </a:tc>
                <a:extLst>
                  <a:ext uri="{0D108BD9-81ED-4DB2-BD59-A6C34878D82A}">
                    <a16:rowId xmlns:a16="http://schemas.microsoft.com/office/drawing/2014/main" val="4171104139"/>
                  </a:ext>
                </a:extLst>
              </a:tr>
              <a:tr h="329347">
                <a:tc>
                  <a:txBody>
                    <a:bodyPr/>
                    <a:lstStyle/>
                    <a:p>
                      <a:pPr algn="l" fontAlgn="ctr"/>
                      <a:r>
                        <a:rPr lang="en-US" sz="1400" b="0" i="0" u="none" strike="noStrike">
                          <a:solidFill>
                            <a:srgbClr val="000000"/>
                          </a:solidFill>
                          <a:effectLst/>
                          <a:latin typeface="Arial" panose="020B0604020202020204" pitchFamily="34" charset="0"/>
                          <a:cs typeface="Arial" panose="020B0604020202020204" pitchFamily="34" charset="0"/>
                        </a:rPr>
                        <a:t>Fólico, ácido</a:t>
                      </a:r>
                      <a:endParaRPr lang="es-CO" sz="1400" b="0" i="0" u="none" strike="noStrike">
                        <a:solidFill>
                          <a:srgbClr val="000000"/>
                        </a:solidFill>
                        <a:effectLst/>
                        <a:latin typeface="Arial" panose="020B0604020202020204" pitchFamily="34" charset="0"/>
                        <a:cs typeface="Arial" panose="020B0604020202020204" pitchFamily="34" charset="0"/>
                      </a:endParaRPr>
                    </a:p>
                  </a:txBody>
                  <a:tcPr marL="108000" marR="9525" marT="9525" marB="0" anchor="ctr"/>
                </a:tc>
                <a:tc>
                  <a:txBody>
                    <a:bodyPr/>
                    <a:lstStyle/>
                    <a:p>
                      <a:pPr algn="l" fontAlgn="ctr"/>
                      <a:r>
                        <a:rPr lang="es-CO" sz="1400" b="0" i="0" u="none" strike="noStrike">
                          <a:solidFill>
                            <a:srgbClr val="000000"/>
                          </a:solidFill>
                          <a:effectLst/>
                          <a:latin typeface="Arial" panose="020B0604020202020204" pitchFamily="34" charset="0"/>
                          <a:cs typeface="Arial" panose="020B0604020202020204" pitchFamily="34" charset="0"/>
                        </a:rPr>
                        <a:t> RP-8e (5mm) 250  4 mm </a:t>
                      </a:r>
                    </a:p>
                  </a:txBody>
                  <a:tcPr marL="9525" marR="9525" marT="9525" marB="0" anchor="ctr"/>
                </a:tc>
                <a:tc>
                  <a:txBody>
                    <a:bodyPr/>
                    <a:lstStyle/>
                    <a:p>
                      <a:pPr algn="l" fontAlgn="ctr"/>
                      <a:r>
                        <a:rPr lang="es-CO" sz="1400" b="0" i="0" u="none" strike="noStrike">
                          <a:solidFill>
                            <a:srgbClr val="000000"/>
                          </a:solidFill>
                          <a:effectLst/>
                          <a:latin typeface="Arial" panose="020B0604020202020204" pitchFamily="34" charset="0"/>
                          <a:cs typeface="Arial" panose="020B0604020202020204" pitchFamily="34" charset="0"/>
                        </a:rPr>
                        <a:t>MeOH/fosfatos pH 6.3 (12:88) </a:t>
                      </a:r>
                    </a:p>
                  </a:txBody>
                  <a:tcPr marL="216000" marR="9525" marT="9525" marB="0" anchor="ctr"/>
                </a:tc>
                <a:tc>
                  <a:txBody>
                    <a:bodyPr/>
                    <a:lstStyle/>
                    <a:p>
                      <a:pPr algn="ctr" fontAlgn="ctr"/>
                      <a:r>
                        <a:rPr lang="es-CO" sz="1400" b="0" i="0" u="none" strike="noStrike">
                          <a:solidFill>
                            <a:srgbClr val="000000"/>
                          </a:solidFill>
                          <a:effectLst/>
                          <a:latin typeface="Arial" panose="020B0604020202020204" pitchFamily="34" charset="0"/>
                          <a:cs typeface="Arial" panose="020B0604020202020204" pitchFamily="34" charset="0"/>
                        </a:rPr>
                        <a:t>0.6</a:t>
                      </a:r>
                    </a:p>
                  </a:txBody>
                  <a:tcPr marL="9525" marR="9525" marT="9525" marB="0" anchor="ctr"/>
                </a:tc>
                <a:tc>
                  <a:txBody>
                    <a:bodyPr/>
                    <a:lstStyle/>
                    <a:p>
                      <a:pPr algn="ctr" fontAlgn="ctr"/>
                      <a:r>
                        <a:rPr lang="es-CO" sz="1400" b="0" i="0" u="none" strike="noStrike">
                          <a:solidFill>
                            <a:srgbClr val="000000"/>
                          </a:solidFill>
                          <a:effectLst/>
                          <a:latin typeface="Arial" panose="020B0604020202020204" pitchFamily="34" charset="0"/>
                          <a:cs typeface="Arial" panose="020B0604020202020204" pitchFamily="34" charset="0"/>
                        </a:rPr>
                        <a:t>25</a:t>
                      </a:r>
                    </a:p>
                  </a:txBody>
                  <a:tcPr marL="9525" marR="9525" marT="9525" marB="0" anchor="ctr"/>
                </a:tc>
                <a:tc>
                  <a:txBody>
                    <a:bodyPr/>
                    <a:lstStyle/>
                    <a:p>
                      <a:pPr algn="ctr" fontAlgn="ctr"/>
                      <a:r>
                        <a:rPr lang="es-CO" sz="1400" b="0" i="0" u="none" strike="noStrike">
                          <a:solidFill>
                            <a:srgbClr val="000000"/>
                          </a:solidFill>
                          <a:effectLst/>
                          <a:latin typeface="Arial" panose="020B0604020202020204" pitchFamily="34" charset="0"/>
                          <a:cs typeface="Arial" panose="020B0604020202020204" pitchFamily="34" charset="0"/>
                        </a:rPr>
                        <a:t>280</a:t>
                      </a:r>
                    </a:p>
                  </a:txBody>
                  <a:tcPr marL="9525" marR="9525" marT="9525" marB="0" anchor="ctr"/>
                </a:tc>
                <a:extLst>
                  <a:ext uri="{0D108BD9-81ED-4DB2-BD59-A6C34878D82A}">
                    <a16:rowId xmlns:a16="http://schemas.microsoft.com/office/drawing/2014/main" val="118756537"/>
                  </a:ext>
                </a:extLst>
              </a:tr>
              <a:tr h="329347">
                <a:tc>
                  <a:txBody>
                    <a:bodyPr/>
                    <a:lstStyle/>
                    <a:p>
                      <a:pPr algn="l" fontAlgn="ctr"/>
                      <a:r>
                        <a:rPr lang="en-US" sz="1400" b="0" i="0" u="none" strike="noStrike">
                          <a:solidFill>
                            <a:srgbClr val="000000"/>
                          </a:solidFill>
                          <a:effectLst/>
                          <a:latin typeface="Arial" panose="020B0604020202020204" pitchFamily="34" charset="0"/>
                          <a:cs typeface="Arial" panose="020B0604020202020204" pitchFamily="34" charset="0"/>
                        </a:rPr>
                        <a:t>Hidroxicloroquina sulfato</a:t>
                      </a:r>
                      <a:endParaRPr lang="es-CO" sz="1400" b="0" i="0" u="none" strike="noStrike">
                        <a:solidFill>
                          <a:srgbClr val="000000"/>
                        </a:solidFill>
                        <a:effectLst/>
                        <a:latin typeface="Arial" panose="020B0604020202020204" pitchFamily="34" charset="0"/>
                        <a:cs typeface="Arial" panose="020B0604020202020204" pitchFamily="34" charset="0"/>
                      </a:endParaRPr>
                    </a:p>
                  </a:txBody>
                  <a:tcPr marL="108000" marR="9525" marT="9525" marB="0" anchor="ctr"/>
                </a:tc>
                <a:tc>
                  <a:txBody>
                    <a:bodyPr/>
                    <a:lstStyle/>
                    <a:p>
                      <a:pPr algn="l" fontAlgn="ctr"/>
                      <a:r>
                        <a:rPr lang="es-CO" sz="1400" b="0" i="0" u="none" strike="noStrike">
                          <a:solidFill>
                            <a:srgbClr val="000000"/>
                          </a:solidFill>
                          <a:effectLst/>
                          <a:latin typeface="Arial" panose="020B0604020202020204" pitchFamily="34" charset="0"/>
                          <a:cs typeface="Arial" panose="020B0604020202020204" pitchFamily="34" charset="0"/>
                        </a:rPr>
                        <a:t> RP-18 (5mm) 125  4 </a:t>
                      </a:r>
                    </a:p>
                  </a:txBody>
                  <a:tcPr marL="9525" marR="9525" marT="9525" marB="0" anchor="ctr"/>
                </a:tc>
                <a:tc>
                  <a:txBody>
                    <a:bodyPr/>
                    <a:lstStyle/>
                    <a:p>
                      <a:pPr algn="l" fontAlgn="ctr"/>
                      <a:r>
                        <a:rPr lang="es-CO" sz="1400" b="0" i="0" u="none" strike="noStrike">
                          <a:solidFill>
                            <a:srgbClr val="000000"/>
                          </a:solidFill>
                          <a:effectLst/>
                          <a:latin typeface="Arial" panose="020B0604020202020204" pitchFamily="34" charset="0"/>
                          <a:cs typeface="Arial" panose="020B0604020202020204" pitchFamily="34" charset="0"/>
                        </a:rPr>
                        <a:t>ACN/fosfato amonio pH 3.5 0.2% (1:2)</a:t>
                      </a:r>
                    </a:p>
                  </a:txBody>
                  <a:tcPr marL="216000" marR="9525" marT="9525" marB="0" anchor="ctr"/>
                </a:tc>
                <a:tc>
                  <a:txBody>
                    <a:bodyPr/>
                    <a:lstStyle/>
                    <a:p>
                      <a:pPr algn="ctr" fontAlgn="ctr"/>
                      <a:r>
                        <a:rPr lang="es-CO" sz="1400" b="0" i="0" u="none" strike="noStrike" smtClean="0">
                          <a:solidFill>
                            <a:srgbClr val="000000"/>
                          </a:solidFill>
                          <a:effectLst/>
                          <a:latin typeface="Arial" panose="020B0604020202020204" pitchFamily="34" charset="0"/>
                          <a:cs typeface="Arial" panose="020B0604020202020204" pitchFamily="34" charset="0"/>
                        </a:rPr>
                        <a:t>1.0</a:t>
                      </a:r>
                      <a:endParaRPr lang="es-CO"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400" b="0" i="0" u="none" strike="noStrike">
                          <a:solidFill>
                            <a:srgbClr val="000000"/>
                          </a:solidFill>
                          <a:effectLst/>
                          <a:latin typeface="Arial" panose="020B0604020202020204" pitchFamily="34" charset="0"/>
                          <a:cs typeface="Arial" panose="020B0604020202020204" pitchFamily="34" charset="0"/>
                        </a:rPr>
                        <a:t>25</a:t>
                      </a:r>
                    </a:p>
                  </a:txBody>
                  <a:tcPr marL="9525" marR="9525" marT="9525" marB="0" anchor="ctr"/>
                </a:tc>
                <a:tc>
                  <a:txBody>
                    <a:bodyPr/>
                    <a:lstStyle/>
                    <a:p>
                      <a:pPr algn="ctr" fontAlgn="ctr"/>
                      <a:r>
                        <a:rPr lang="es-CO" sz="1400" b="0" i="0" u="none" strike="noStrike">
                          <a:solidFill>
                            <a:srgbClr val="000000"/>
                          </a:solidFill>
                          <a:effectLst/>
                          <a:latin typeface="Arial" panose="020B0604020202020204" pitchFamily="34" charset="0"/>
                          <a:cs typeface="Arial" panose="020B0604020202020204" pitchFamily="34" charset="0"/>
                        </a:rPr>
                        <a:t>255</a:t>
                      </a:r>
                    </a:p>
                  </a:txBody>
                  <a:tcPr marL="9525" marR="9525" marT="9525" marB="0" anchor="ctr"/>
                </a:tc>
                <a:extLst>
                  <a:ext uri="{0D108BD9-81ED-4DB2-BD59-A6C34878D82A}">
                    <a16:rowId xmlns:a16="http://schemas.microsoft.com/office/drawing/2014/main" val="4231243591"/>
                  </a:ext>
                </a:extLst>
              </a:tr>
              <a:tr h="329347">
                <a:tc>
                  <a:txBody>
                    <a:bodyPr/>
                    <a:lstStyle/>
                    <a:p>
                      <a:pPr algn="l" fontAlgn="ctr"/>
                      <a:r>
                        <a:rPr lang="en-US" sz="1400" b="0" i="0" u="none" strike="noStrike">
                          <a:solidFill>
                            <a:srgbClr val="000000"/>
                          </a:solidFill>
                          <a:effectLst/>
                          <a:latin typeface="Arial" panose="020B0604020202020204" pitchFamily="34" charset="0"/>
                          <a:cs typeface="Arial" panose="020B0604020202020204" pitchFamily="34" charset="0"/>
                        </a:rPr>
                        <a:t>Medroxiprogesterona, acetato</a:t>
                      </a:r>
                      <a:endParaRPr lang="es-CO" sz="1400" b="0" i="0" u="none" strike="noStrike">
                        <a:solidFill>
                          <a:srgbClr val="000000"/>
                        </a:solidFill>
                        <a:effectLst/>
                        <a:latin typeface="Arial" panose="020B0604020202020204" pitchFamily="34" charset="0"/>
                        <a:cs typeface="Arial" panose="020B0604020202020204" pitchFamily="34" charset="0"/>
                      </a:endParaRPr>
                    </a:p>
                  </a:txBody>
                  <a:tcPr marL="108000" marR="9525" marT="9525" marB="0" anchor="ctr"/>
                </a:tc>
                <a:tc>
                  <a:txBody>
                    <a:bodyPr/>
                    <a:lstStyle/>
                    <a:p>
                      <a:pPr algn="l" fontAlgn="ctr"/>
                      <a:r>
                        <a:rPr lang="es-CO" sz="1400" b="0" i="0" u="none" strike="noStrike">
                          <a:solidFill>
                            <a:srgbClr val="000000"/>
                          </a:solidFill>
                          <a:effectLst/>
                          <a:latin typeface="Arial" panose="020B0604020202020204" pitchFamily="34" charset="0"/>
                          <a:cs typeface="Arial" panose="020B0604020202020204" pitchFamily="34" charset="0"/>
                        </a:rPr>
                        <a:t> RP-18 (5mm) 125  4 mm </a:t>
                      </a:r>
                    </a:p>
                  </a:txBody>
                  <a:tcPr marL="9525" marR="9525" marT="9525" marB="0" anchor="ctr"/>
                </a:tc>
                <a:tc>
                  <a:txBody>
                    <a:bodyPr/>
                    <a:lstStyle/>
                    <a:p>
                      <a:pPr algn="l" fontAlgn="ctr"/>
                      <a:r>
                        <a:rPr lang="es-CO" sz="1400" b="0" i="0" u="none" strike="noStrike">
                          <a:solidFill>
                            <a:srgbClr val="000000"/>
                          </a:solidFill>
                          <a:effectLst/>
                          <a:latin typeface="Arial" panose="020B0604020202020204" pitchFamily="34" charset="0"/>
                          <a:cs typeface="Arial" panose="020B0604020202020204" pitchFamily="34" charset="0"/>
                        </a:rPr>
                        <a:t>H</a:t>
                      </a:r>
                      <a:r>
                        <a:rPr lang="es-CO" sz="1400" b="0" i="0" u="none" strike="noStrike" baseline="-25000">
                          <a:solidFill>
                            <a:srgbClr val="000000"/>
                          </a:solidFill>
                          <a:effectLst/>
                          <a:latin typeface="Arial" panose="020B0604020202020204" pitchFamily="34" charset="0"/>
                          <a:cs typeface="Arial" panose="020B0604020202020204" pitchFamily="34" charset="0"/>
                        </a:rPr>
                        <a:t>2</a:t>
                      </a:r>
                      <a:r>
                        <a:rPr lang="es-CO" sz="1400" b="0" i="0" u="none" strike="noStrike">
                          <a:solidFill>
                            <a:srgbClr val="000000"/>
                          </a:solidFill>
                          <a:effectLst/>
                          <a:latin typeface="Arial" panose="020B0604020202020204" pitchFamily="34" charset="0"/>
                          <a:cs typeface="Arial" panose="020B0604020202020204" pitchFamily="34" charset="0"/>
                        </a:rPr>
                        <a:t>O/ACN (1:4) </a:t>
                      </a:r>
                    </a:p>
                  </a:txBody>
                  <a:tcPr marL="216000" marR="9525" marT="9525" marB="0" anchor="ctr"/>
                </a:tc>
                <a:tc>
                  <a:txBody>
                    <a:bodyPr/>
                    <a:lstStyle/>
                    <a:p>
                      <a:pPr algn="ctr" fontAlgn="ctr"/>
                      <a:r>
                        <a:rPr lang="es-CO" sz="1400" b="0" i="0" u="none" strike="noStrike" smtClean="0">
                          <a:solidFill>
                            <a:srgbClr val="000000"/>
                          </a:solidFill>
                          <a:effectLst/>
                          <a:latin typeface="Arial" panose="020B0604020202020204" pitchFamily="34" charset="0"/>
                          <a:cs typeface="Arial" panose="020B0604020202020204" pitchFamily="34" charset="0"/>
                        </a:rPr>
                        <a:t>1.0</a:t>
                      </a:r>
                      <a:endParaRPr lang="es-CO"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400" b="0" i="0" u="none" strike="noStrike">
                          <a:solidFill>
                            <a:srgbClr val="000000"/>
                          </a:solidFill>
                          <a:effectLst/>
                          <a:latin typeface="Arial" panose="020B0604020202020204" pitchFamily="34" charset="0"/>
                          <a:cs typeface="Arial" panose="020B0604020202020204" pitchFamily="34" charset="0"/>
                        </a:rPr>
                        <a:t>25</a:t>
                      </a:r>
                    </a:p>
                  </a:txBody>
                  <a:tcPr marL="9525" marR="9525" marT="9525" marB="0" anchor="ctr"/>
                </a:tc>
                <a:tc>
                  <a:txBody>
                    <a:bodyPr/>
                    <a:lstStyle/>
                    <a:p>
                      <a:pPr algn="ctr" fontAlgn="ctr"/>
                      <a:r>
                        <a:rPr lang="es-CO" sz="1400" b="0" i="0" u="none" strike="noStrike">
                          <a:solidFill>
                            <a:srgbClr val="000000"/>
                          </a:solidFill>
                          <a:effectLst/>
                          <a:latin typeface="Arial" panose="020B0604020202020204" pitchFamily="34" charset="0"/>
                          <a:cs typeface="Arial" panose="020B0604020202020204" pitchFamily="34" charset="0"/>
                        </a:rPr>
                        <a:t>241</a:t>
                      </a:r>
                    </a:p>
                  </a:txBody>
                  <a:tcPr marL="9525" marR="9525" marT="9525" marB="0" anchor="ctr"/>
                </a:tc>
                <a:extLst>
                  <a:ext uri="{0D108BD9-81ED-4DB2-BD59-A6C34878D82A}">
                    <a16:rowId xmlns:a16="http://schemas.microsoft.com/office/drawing/2014/main" val="3227287269"/>
                  </a:ext>
                </a:extLst>
              </a:tr>
              <a:tr h="329347">
                <a:tc>
                  <a:txBody>
                    <a:bodyPr/>
                    <a:lstStyle/>
                    <a:p>
                      <a:pPr algn="l" fontAlgn="ctr"/>
                      <a:r>
                        <a:rPr lang="en-US" sz="1400" b="0" i="0" u="none" strike="noStrike">
                          <a:solidFill>
                            <a:srgbClr val="000000"/>
                          </a:solidFill>
                          <a:effectLst/>
                          <a:latin typeface="Arial" panose="020B0604020202020204" pitchFamily="34" charset="0"/>
                          <a:cs typeface="Arial" panose="020B0604020202020204" pitchFamily="34" charset="0"/>
                        </a:rPr>
                        <a:t>Mesna </a:t>
                      </a:r>
                      <a:endParaRPr lang="es-CO" sz="1400" b="0" i="0" u="none" strike="noStrike">
                        <a:solidFill>
                          <a:srgbClr val="000000"/>
                        </a:solidFill>
                        <a:effectLst/>
                        <a:latin typeface="Arial" panose="020B0604020202020204" pitchFamily="34" charset="0"/>
                        <a:cs typeface="Arial" panose="020B0604020202020204" pitchFamily="34" charset="0"/>
                      </a:endParaRPr>
                    </a:p>
                  </a:txBody>
                  <a:tcPr marL="108000" marR="9525" marT="9525" marB="0" anchor="ctr"/>
                </a:tc>
                <a:tc>
                  <a:txBody>
                    <a:bodyPr/>
                    <a:lstStyle/>
                    <a:p>
                      <a:pPr algn="l" fontAlgn="ctr"/>
                      <a:r>
                        <a:rPr lang="es-CO" sz="1400" b="0" i="0" u="none" strike="noStrike">
                          <a:solidFill>
                            <a:srgbClr val="000000"/>
                          </a:solidFill>
                          <a:effectLst/>
                          <a:latin typeface="Arial" panose="020B0604020202020204" pitchFamily="34" charset="0"/>
                          <a:cs typeface="Arial" panose="020B0604020202020204" pitchFamily="34" charset="0"/>
                        </a:rPr>
                        <a:t> RP-18 (5mm) 125  4 mm </a:t>
                      </a:r>
                    </a:p>
                  </a:txBody>
                  <a:tcPr marL="9525" marR="9525" marT="9525" marB="0" anchor="ctr"/>
                </a:tc>
                <a:tc>
                  <a:txBody>
                    <a:bodyPr/>
                    <a:lstStyle/>
                    <a:p>
                      <a:pPr algn="l" fontAlgn="ctr"/>
                      <a:r>
                        <a:rPr lang="es-CO" sz="1400" b="0" i="0" u="none" strike="noStrike">
                          <a:solidFill>
                            <a:srgbClr val="000000"/>
                          </a:solidFill>
                          <a:effectLst/>
                          <a:latin typeface="Arial" panose="020B0604020202020204" pitchFamily="34" charset="0"/>
                          <a:cs typeface="Arial" panose="020B0604020202020204" pitchFamily="34" charset="0"/>
                        </a:rPr>
                        <a:t>ACN/fosfatos amonio pH 2.3 (2:3)</a:t>
                      </a:r>
                    </a:p>
                  </a:txBody>
                  <a:tcPr marL="216000" marR="9525" marT="9525" marB="0" anchor="ctr"/>
                </a:tc>
                <a:tc>
                  <a:txBody>
                    <a:bodyPr/>
                    <a:lstStyle/>
                    <a:p>
                      <a:pPr algn="ctr" fontAlgn="ctr"/>
                      <a:r>
                        <a:rPr lang="es-CO" sz="1400" b="0" i="0" u="none" strike="noStrike" smtClean="0">
                          <a:solidFill>
                            <a:srgbClr val="000000"/>
                          </a:solidFill>
                          <a:effectLst/>
                          <a:latin typeface="Arial" panose="020B0604020202020204" pitchFamily="34" charset="0"/>
                          <a:cs typeface="Arial" panose="020B0604020202020204" pitchFamily="34" charset="0"/>
                        </a:rPr>
                        <a:t>1.0</a:t>
                      </a:r>
                      <a:endParaRPr lang="es-CO"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400" b="0" i="0" u="none" strike="noStrike">
                          <a:solidFill>
                            <a:srgbClr val="000000"/>
                          </a:solidFill>
                          <a:effectLst/>
                          <a:latin typeface="Arial" panose="020B0604020202020204" pitchFamily="34" charset="0"/>
                          <a:cs typeface="Arial" panose="020B0604020202020204" pitchFamily="34" charset="0"/>
                        </a:rPr>
                        <a:t>25</a:t>
                      </a:r>
                    </a:p>
                  </a:txBody>
                  <a:tcPr marL="9525" marR="9525" marT="9525" marB="0" anchor="ctr"/>
                </a:tc>
                <a:tc>
                  <a:txBody>
                    <a:bodyPr/>
                    <a:lstStyle/>
                    <a:p>
                      <a:pPr algn="ctr" fontAlgn="ctr"/>
                      <a:r>
                        <a:rPr lang="es-CO" sz="1400" b="0" i="0" u="none" strike="noStrike">
                          <a:solidFill>
                            <a:srgbClr val="000000"/>
                          </a:solidFill>
                          <a:effectLst/>
                          <a:latin typeface="Arial" panose="020B0604020202020204" pitchFamily="34" charset="0"/>
                          <a:cs typeface="Arial" panose="020B0604020202020204" pitchFamily="34" charset="0"/>
                        </a:rPr>
                        <a:t>235</a:t>
                      </a:r>
                    </a:p>
                  </a:txBody>
                  <a:tcPr marL="9525" marR="9525" marT="9525" marB="0" anchor="ctr"/>
                </a:tc>
                <a:extLst>
                  <a:ext uri="{0D108BD9-81ED-4DB2-BD59-A6C34878D82A}">
                    <a16:rowId xmlns:a16="http://schemas.microsoft.com/office/drawing/2014/main" val="3508173127"/>
                  </a:ext>
                </a:extLst>
              </a:tr>
              <a:tr h="329347">
                <a:tc>
                  <a:txBody>
                    <a:bodyPr/>
                    <a:lstStyle/>
                    <a:p>
                      <a:pPr algn="l" fontAlgn="ctr"/>
                      <a:r>
                        <a:rPr lang="en-US" sz="1400" b="0" i="0" u="none" strike="noStrike">
                          <a:solidFill>
                            <a:srgbClr val="000000"/>
                          </a:solidFill>
                          <a:effectLst/>
                          <a:latin typeface="Arial" panose="020B0604020202020204" pitchFamily="34" charset="0"/>
                          <a:cs typeface="Arial" panose="020B0604020202020204" pitchFamily="34" charset="0"/>
                        </a:rPr>
                        <a:t>Mifepristona</a:t>
                      </a:r>
                      <a:endParaRPr lang="es-CO" sz="1400" b="0" i="0" u="none" strike="noStrike">
                        <a:solidFill>
                          <a:srgbClr val="000000"/>
                        </a:solidFill>
                        <a:effectLst/>
                        <a:latin typeface="Arial" panose="020B0604020202020204" pitchFamily="34" charset="0"/>
                        <a:cs typeface="Arial" panose="020B0604020202020204" pitchFamily="34" charset="0"/>
                      </a:endParaRPr>
                    </a:p>
                  </a:txBody>
                  <a:tcPr marL="108000" marR="9525" marT="9525" marB="0" anchor="ctr"/>
                </a:tc>
                <a:tc>
                  <a:txBody>
                    <a:bodyPr/>
                    <a:lstStyle/>
                    <a:p>
                      <a:pPr algn="l" fontAlgn="ctr"/>
                      <a:r>
                        <a:rPr lang="es-CO" sz="1400" b="0" i="0" u="none" strike="noStrike">
                          <a:solidFill>
                            <a:srgbClr val="000000"/>
                          </a:solidFill>
                          <a:effectLst/>
                          <a:latin typeface="Arial" panose="020B0604020202020204" pitchFamily="34" charset="0"/>
                          <a:cs typeface="Arial" panose="020B0604020202020204" pitchFamily="34" charset="0"/>
                        </a:rPr>
                        <a:t> RP-18e (5mm) 250  4 mm </a:t>
                      </a:r>
                    </a:p>
                  </a:txBody>
                  <a:tcPr marL="9525" marR="9525" marT="9525" marB="0" anchor="ctr"/>
                </a:tc>
                <a:tc>
                  <a:txBody>
                    <a:bodyPr/>
                    <a:lstStyle/>
                    <a:p>
                      <a:pPr algn="l" fontAlgn="ctr"/>
                      <a:r>
                        <a:rPr lang="es-CO" sz="1400" b="0" i="0" u="none" strike="noStrike">
                          <a:solidFill>
                            <a:srgbClr val="000000"/>
                          </a:solidFill>
                          <a:effectLst/>
                          <a:latin typeface="Arial" panose="020B0604020202020204" pitchFamily="34" charset="0"/>
                          <a:cs typeface="Arial" panose="020B0604020202020204" pitchFamily="34" charset="0"/>
                        </a:rPr>
                        <a:t>ACN/fosfatos amonio pH 2.5 (1:1)</a:t>
                      </a:r>
                    </a:p>
                  </a:txBody>
                  <a:tcPr marL="216000" marR="9525" marT="9525" marB="0" anchor="ctr"/>
                </a:tc>
                <a:tc>
                  <a:txBody>
                    <a:bodyPr/>
                    <a:lstStyle/>
                    <a:p>
                      <a:pPr algn="ctr" fontAlgn="ctr"/>
                      <a:r>
                        <a:rPr lang="es-CO" sz="1400" b="0" i="0" u="none" strike="noStrike" smtClean="0">
                          <a:solidFill>
                            <a:srgbClr val="000000"/>
                          </a:solidFill>
                          <a:effectLst/>
                          <a:latin typeface="Arial" panose="020B0604020202020204" pitchFamily="34" charset="0"/>
                          <a:cs typeface="Arial" panose="020B0604020202020204" pitchFamily="34" charset="0"/>
                        </a:rPr>
                        <a:t>1.0</a:t>
                      </a:r>
                      <a:endParaRPr lang="es-CO"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400" b="0" i="0" u="none" strike="noStrike">
                          <a:solidFill>
                            <a:srgbClr val="000000"/>
                          </a:solidFill>
                          <a:effectLst/>
                          <a:latin typeface="Arial" panose="020B0604020202020204" pitchFamily="34" charset="0"/>
                          <a:cs typeface="Arial" panose="020B0604020202020204" pitchFamily="34" charset="0"/>
                        </a:rPr>
                        <a:t>25</a:t>
                      </a:r>
                    </a:p>
                  </a:txBody>
                  <a:tcPr marL="9525" marR="9525" marT="9525" marB="0" anchor="ctr"/>
                </a:tc>
                <a:tc>
                  <a:txBody>
                    <a:bodyPr/>
                    <a:lstStyle/>
                    <a:p>
                      <a:pPr algn="ctr" fontAlgn="ctr"/>
                      <a:r>
                        <a:rPr lang="es-CO" sz="1400" b="0" i="0" u="none" strike="noStrike">
                          <a:solidFill>
                            <a:srgbClr val="000000"/>
                          </a:solidFill>
                          <a:effectLst/>
                          <a:latin typeface="Arial" panose="020B0604020202020204" pitchFamily="34" charset="0"/>
                          <a:cs typeface="Arial" panose="020B0604020202020204" pitchFamily="34" charset="0"/>
                        </a:rPr>
                        <a:t>260</a:t>
                      </a:r>
                    </a:p>
                  </a:txBody>
                  <a:tcPr marL="9525" marR="9525" marT="9525" marB="0" anchor="ctr"/>
                </a:tc>
                <a:extLst>
                  <a:ext uri="{0D108BD9-81ED-4DB2-BD59-A6C34878D82A}">
                    <a16:rowId xmlns:a16="http://schemas.microsoft.com/office/drawing/2014/main" val="3795355963"/>
                  </a:ext>
                </a:extLst>
              </a:tr>
              <a:tr h="329347">
                <a:tc>
                  <a:txBody>
                    <a:bodyPr/>
                    <a:lstStyle/>
                    <a:p>
                      <a:pPr algn="l" fontAlgn="ctr"/>
                      <a:r>
                        <a:rPr lang="en-US" sz="1400" b="0" i="0" u="none" strike="noStrike">
                          <a:solidFill>
                            <a:srgbClr val="000000"/>
                          </a:solidFill>
                          <a:effectLst/>
                          <a:latin typeface="Arial" panose="020B0604020202020204" pitchFamily="34" charset="0"/>
                          <a:cs typeface="Arial" panose="020B0604020202020204" pitchFamily="34" charset="0"/>
                        </a:rPr>
                        <a:t>Morphina sulf. 5H</a:t>
                      </a:r>
                      <a:r>
                        <a:rPr lang="en-US" sz="1400" b="0" i="0" u="none" strike="noStrike" baseline="-25000">
                          <a:solidFill>
                            <a:srgbClr val="000000"/>
                          </a:solidFill>
                          <a:effectLst/>
                          <a:latin typeface="Arial" panose="020B0604020202020204" pitchFamily="34" charset="0"/>
                          <a:cs typeface="Arial" panose="020B0604020202020204" pitchFamily="34" charset="0"/>
                        </a:rPr>
                        <a:t>2</a:t>
                      </a:r>
                      <a:r>
                        <a:rPr lang="en-US" sz="1400" b="0" i="0" u="none" strike="noStrike">
                          <a:solidFill>
                            <a:srgbClr val="000000"/>
                          </a:solidFill>
                          <a:effectLst/>
                          <a:latin typeface="Arial" panose="020B0604020202020204" pitchFamily="34" charset="0"/>
                          <a:cs typeface="Arial" panose="020B0604020202020204" pitchFamily="34" charset="0"/>
                        </a:rPr>
                        <a:t>0</a:t>
                      </a:r>
                      <a:endParaRPr lang="es-CO" sz="1400" b="0" i="0" u="none" strike="noStrike">
                        <a:solidFill>
                          <a:srgbClr val="000000"/>
                        </a:solidFill>
                        <a:effectLst/>
                        <a:latin typeface="Arial" panose="020B0604020202020204" pitchFamily="34" charset="0"/>
                        <a:cs typeface="Arial" panose="020B0604020202020204" pitchFamily="34" charset="0"/>
                      </a:endParaRPr>
                    </a:p>
                  </a:txBody>
                  <a:tcPr marL="108000" marR="9525" marT="9525" marB="0" anchor="ctr"/>
                </a:tc>
                <a:tc>
                  <a:txBody>
                    <a:bodyPr/>
                    <a:lstStyle/>
                    <a:p>
                      <a:pPr algn="l" fontAlgn="ctr"/>
                      <a:r>
                        <a:rPr lang="es-CO" sz="1400" b="0" i="0" u="none" strike="noStrike">
                          <a:solidFill>
                            <a:srgbClr val="000000"/>
                          </a:solidFill>
                          <a:effectLst/>
                          <a:latin typeface="Arial" panose="020B0604020202020204" pitchFamily="34" charset="0"/>
                          <a:cs typeface="Arial" panose="020B0604020202020204" pitchFamily="34" charset="0"/>
                        </a:rPr>
                        <a:t> RP-18 (5mm) 125  4 mm </a:t>
                      </a:r>
                    </a:p>
                  </a:txBody>
                  <a:tcPr marL="9525" marR="9525" marT="9525" marB="0" anchor="ctr"/>
                </a:tc>
                <a:tc>
                  <a:txBody>
                    <a:bodyPr/>
                    <a:lstStyle/>
                    <a:p>
                      <a:pPr algn="l" fontAlgn="ctr"/>
                      <a:r>
                        <a:rPr lang="es-CO" sz="1400" b="0" i="0" u="none" strike="noStrike">
                          <a:solidFill>
                            <a:srgbClr val="000000"/>
                          </a:solidFill>
                          <a:effectLst/>
                          <a:latin typeface="Arial" panose="020B0604020202020204" pitchFamily="34" charset="0"/>
                          <a:cs typeface="Arial" panose="020B0604020202020204" pitchFamily="34" charset="0"/>
                        </a:rPr>
                        <a:t>AcCOOH pH4 / ACN (2:3)</a:t>
                      </a:r>
                    </a:p>
                  </a:txBody>
                  <a:tcPr marL="216000" marR="9525" marT="9525" marB="0" anchor="ctr"/>
                </a:tc>
                <a:tc>
                  <a:txBody>
                    <a:bodyPr/>
                    <a:lstStyle/>
                    <a:p>
                      <a:pPr algn="ctr" fontAlgn="ctr"/>
                      <a:r>
                        <a:rPr lang="es-CO" sz="1400" b="0" i="0" u="none" strike="noStrike">
                          <a:solidFill>
                            <a:srgbClr val="000000"/>
                          </a:solidFill>
                          <a:effectLst/>
                          <a:latin typeface="Arial" panose="020B0604020202020204" pitchFamily="34" charset="0"/>
                          <a:cs typeface="Arial" panose="020B0604020202020204" pitchFamily="34" charset="0"/>
                        </a:rPr>
                        <a:t>0.75</a:t>
                      </a:r>
                    </a:p>
                  </a:txBody>
                  <a:tcPr marL="9525" marR="9525" marT="9525" marB="0" anchor="ctr"/>
                </a:tc>
                <a:tc>
                  <a:txBody>
                    <a:bodyPr/>
                    <a:lstStyle/>
                    <a:p>
                      <a:pPr algn="ctr" fontAlgn="ctr"/>
                      <a:r>
                        <a:rPr lang="es-CO" sz="1400" b="0" i="0" u="none" strike="noStrike">
                          <a:solidFill>
                            <a:srgbClr val="000000"/>
                          </a:solidFill>
                          <a:effectLst/>
                          <a:latin typeface="Arial" panose="020B0604020202020204" pitchFamily="34" charset="0"/>
                          <a:cs typeface="Arial" panose="020B0604020202020204" pitchFamily="34" charset="0"/>
                        </a:rPr>
                        <a:t>30</a:t>
                      </a:r>
                    </a:p>
                  </a:txBody>
                  <a:tcPr marL="9525" marR="9525" marT="9525" marB="0" anchor="ctr"/>
                </a:tc>
                <a:tc>
                  <a:txBody>
                    <a:bodyPr/>
                    <a:lstStyle/>
                    <a:p>
                      <a:pPr algn="ctr" fontAlgn="ctr"/>
                      <a:r>
                        <a:rPr lang="es-CO" sz="1400" b="0" i="0" u="none" strike="noStrike">
                          <a:solidFill>
                            <a:srgbClr val="000000"/>
                          </a:solidFill>
                          <a:effectLst/>
                          <a:latin typeface="Arial" panose="020B0604020202020204" pitchFamily="34" charset="0"/>
                          <a:cs typeface="Arial" panose="020B0604020202020204" pitchFamily="34" charset="0"/>
                        </a:rPr>
                        <a:t>280</a:t>
                      </a:r>
                    </a:p>
                  </a:txBody>
                  <a:tcPr marL="9525" marR="9525" marT="9525" marB="0" anchor="ctr"/>
                </a:tc>
                <a:extLst>
                  <a:ext uri="{0D108BD9-81ED-4DB2-BD59-A6C34878D82A}">
                    <a16:rowId xmlns:a16="http://schemas.microsoft.com/office/drawing/2014/main" val="3385152596"/>
                  </a:ext>
                </a:extLst>
              </a:tr>
              <a:tr h="329347">
                <a:tc>
                  <a:txBody>
                    <a:bodyPr/>
                    <a:lstStyle/>
                    <a:p>
                      <a:pPr algn="l" fontAlgn="ctr"/>
                      <a:r>
                        <a:rPr lang="en-US" sz="1400" b="0" i="0" u="none" strike="noStrike">
                          <a:solidFill>
                            <a:srgbClr val="000000"/>
                          </a:solidFill>
                          <a:effectLst/>
                          <a:latin typeface="Arial" panose="020B0604020202020204" pitchFamily="34" charset="0"/>
                          <a:cs typeface="Arial" panose="020B0604020202020204" pitchFamily="34" charset="0"/>
                        </a:rPr>
                        <a:t>Oseltamivir fosfat.</a:t>
                      </a:r>
                      <a:endParaRPr lang="es-CO" sz="1400" b="0" i="0" u="none" strike="noStrike">
                        <a:solidFill>
                          <a:srgbClr val="000000"/>
                        </a:solidFill>
                        <a:effectLst/>
                        <a:latin typeface="Arial" panose="020B0604020202020204" pitchFamily="34" charset="0"/>
                        <a:cs typeface="Arial" panose="020B0604020202020204" pitchFamily="34" charset="0"/>
                      </a:endParaRPr>
                    </a:p>
                  </a:txBody>
                  <a:tcPr marL="108000" marR="9525" marT="9525" marB="0" anchor="ctr"/>
                </a:tc>
                <a:tc>
                  <a:txBody>
                    <a:bodyPr/>
                    <a:lstStyle/>
                    <a:p>
                      <a:pPr algn="l" fontAlgn="ctr"/>
                      <a:r>
                        <a:rPr lang="es-CO" sz="1400" b="0" i="0" u="none" strike="noStrike">
                          <a:solidFill>
                            <a:srgbClr val="000000"/>
                          </a:solidFill>
                          <a:effectLst/>
                          <a:latin typeface="Arial" panose="020B0604020202020204" pitchFamily="34" charset="0"/>
                          <a:cs typeface="Arial" panose="020B0604020202020204" pitchFamily="34" charset="0"/>
                        </a:rPr>
                        <a:t> RP-18 (5mm) 125  4 mm </a:t>
                      </a:r>
                    </a:p>
                  </a:txBody>
                  <a:tcPr marL="9525" marR="9525" marT="9525" marB="0" anchor="ctr"/>
                </a:tc>
                <a:tc>
                  <a:txBody>
                    <a:bodyPr/>
                    <a:lstStyle/>
                    <a:p>
                      <a:pPr algn="l" fontAlgn="ctr"/>
                      <a:r>
                        <a:rPr lang="es-CO" sz="1400" b="0" i="0" u="none" strike="noStrike">
                          <a:solidFill>
                            <a:srgbClr val="000000"/>
                          </a:solidFill>
                          <a:effectLst/>
                          <a:latin typeface="Arial" panose="020B0604020202020204" pitchFamily="34" charset="0"/>
                          <a:cs typeface="Arial" panose="020B0604020202020204" pitchFamily="34" charset="0"/>
                        </a:rPr>
                        <a:t>ACN/fosfato amonio pH 3.5 0.2% (1:2)</a:t>
                      </a:r>
                    </a:p>
                  </a:txBody>
                  <a:tcPr marL="216000" marR="9525" marT="9525" marB="0" anchor="ctr"/>
                </a:tc>
                <a:tc>
                  <a:txBody>
                    <a:bodyPr/>
                    <a:lstStyle/>
                    <a:p>
                      <a:pPr algn="ctr" fontAlgn="ctr"/>
                      <a:r>
                        <a:rPr lang="es-CO" sz="1400" b="0" i="0" u="none" strike="noStrike" smtClean="0">
                          <a:solidFill>
                            <a:srgbClr val="000000"/>
                          </a:solidFill>
                          <a:effectLst/>
                          <a:latin typeface="Arial" panose="020B0604020202020204" pitchFamily="34" charset="0"/>
                          <a:cs typeface="Arial" panose="020B0604020202020204" pitchFamily="34" charset="0"/>
                        </a:rPr>
                        <a:t>1.0</a:t>
                      </a:r>
                      <a:endParaRPr lang="es-CO"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400" b="0" i="0" u="none" strike="noStrike">
                          <a:solidFill>
                            <a:srgbClr val="000000"/>
                          </a:solidFill>
                          <a:effectLst/>
                          <a:latin typeface="Arial" panose="020B0604020202020204" pitchFamily="34" charset="0"/>
                          <a:cs typeface="Arial" panose="020B0604020202020204" pitchFamily="34" charset="0"/>
                        </a:rPr>
                        <a:t>25</a:t>
                      </a:r>
                    </a:p>
                  </a:txBody>
                  <a:tcPr marL="9525" marR="9525" marT="9525" marB="0" anchor="ctr"/>
                </a:tc>
                <a:tc>
                  <a:txBody>
                    <a:bodyPr/>
                    <a:lstStyle/>
                    <a:p>
                      <a:pPr algn="ctr" fontAlgn="ctr"/>
                      <a:r>
                        <a:rPr lang="es-CO" sz="1400" b="0" i="0" u="none" strike="noStrike">
                          <a:solidFill>
                            <a:srgbClr val="000000"/>
                          </a:solidFill>
                          <a:effectLst/>
                          <a:latin typeface="Arial" panose="020B0604020202020204" pitchFamily="34" charset="0"/>
                          <a:cs typeface="Arial" panose="020B0604020202020204" pitchFamily="34" charset="0"/>
                        </a:rPr>
                        <a:t>230</a:t>
                      </a:r>
                    </a:p>
                  </a:txBody>
                  <a:tcPr marL="9525" marR="9525" marT="9525" marB="0" anchor="ctr"/>
                </a:tc>
                <a:extLst>
                  <a:ext uri="{0D108BD9-81ED-4DB2-BD59-A6C34878D82A}">
                    <a16:rowId xmlns:a16="http://schemas.microsoft.com/office/drawing/2014/main" val="1065695388"/>
                  </a:ext>
                </a:extLst>
              </a:tr>
              <a:tr h="329347">
                <a:tc>
                  <a:txBody>
                    <a:bodyPr/>
                    <a:lstStyle/>
                    <a:p>
                      <a:pPr algn="l" fontAlgn="ctr"/>
                      <a:r>
                        <a:rPr lang="en-US" sz="1400" b="0" i="0" u="none" strike="noStrike">
                          <a:solidFill>
                            <a:srgbClr val="000000"/>
                          </a:solidFill>
                          <a:effectLst/>
                          <a:latin typeface="Arial" panose="020B0604020202020204" pitchFamily="34" charset="0"/>
                          <a:cs typeface="Arial" panose="020B0604020202020204" pitchFamily="34" charset="0"/>
                        </a:rPr>
                        <a:t>Ribavirina</a:t>
                      </a:r>
                      <a:endParaRPr lang="es-CO" sz="1400" b="0" i="0" u="none" strike="noStrike">
                        <a:solidFill>
                          <a:srgbClr val="000000"/>
                        </a:solidFill>
                        <a:effectLst/>
                        <a:latin typeface="Arial" panose="020B0604020202020204" pitchFamily="34" charset="0"/>
                        <a:cs typeface="Arial" panose="020B0604020202020204" pitchFamily="34" charset="0"/>
                      </a:endParaRPr>
                    </a:p>
                  </a:txBody>
                  <a:tcPr marL="108000" marR="9525" marT="9525" marB="0" anchor="ctr"/>
                </a:tc>
                <a:tc>
                  <a:txBody>
                    <a:bodyPr/>
                    <a:lstStyle/>
                    <a:p>
                      <a:pPr algn="l" fontAlgn="ctr"/>
                      <a:r>
                        <a:rPr lang="es-CO" sz="1400" b="0" i="0" u="none" strike="noStrike">
                          <a:solidFill>
                            <a:srgbClr val="000000"/>
                          </a:solidFill>
                          <a:effectLst/>
                          <a:latin typeface="Arial" panose="020B0604020202020204" pitchFamily="34" charset="0"/>
                          <a:cs typeface="Arial" panose="020B0604020202020204" pitchFamily="34" charset="0"/>
                        </a:rPr>
                        <a:t> RP-18e (5mm) 250  4 mm </a:t>
                      </a:r>
                    </a:p>
                  </a:txBody>
                  <a:tcPr marL="9525" marR="9525" marT="9525" marB="0" anchor="ctr"/>
                </a:tc>
                <a:tc>
                  <a:txBody>
                    <a:bodyPr/>
                    <a:lstStyle/>
                    <a:p>
                      <a:pPr algn="l" fontAlgn="ctr"/>
                      <a:r>
                        <a:rPr lang="es-CO" sz="1400" b="0" i="0" u="none" strike="noStrike">
                          <a:solidFill>
                            <a:srgbClr val="000000"/>
                          </a:solidFill>
                          <a:effectLst/>
                          <a:latin typeface="Arial" panose="020B0604020202020204" pitchFamily="34" charset="0"/>
                          <a:cs typeface="Arial" panose="020B0604020202020204" pitchFamily="34" charset="0"/>
                        </a:rPr>
                        <a:t>Fosfatos pH 4.7 </a:t>
                      </a:r>
                    </a:p>
                  </a:txBody>
                  <a:tcPr marL="216000" marR="9525" marT="9525" marB="0" anchor="ctr"/>
                </a:tc>
                <a:tc>
                  <a:txBody>
                    <a:bodyPr/>
                    <a:lstStyle/>
                    <a:p>
                      <a:pPr algn="ctr" fontAlgn="ctr"/>
                      <a:r>
                        <a:rPr lang="es-CO" sz="1400" b="0" i="0" u="none" strike="noStrike" smtClean="0">
                          <a:solidFill>
                            <a:srgbClr val="000000"/>
                          </a:solidFill>
                          <a:effectLst/>
                          <a:latin typeface="Arial" panose="020B0604020202020204" pitchFamily="34" charset="0"/>
                          <a:cs typeface="Arial" panose="020B0604020202020204" pitchFamily="34" charset="0"/>
                        </a:rPr>
                        <a:t>1.0</a:t>
                      </a:r>
                      <a:endParaRPr lang="es-CO"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400" b="0" i="0" u="none" strike="noStrike">
                          <a:solidFill>
                            <a:srgbClr val="000000"/>
                          </a:solidFill>
                          <a:effectLst/>
                          <a:latin typeface="Arial" panose="020B0604020202020204" pitchFamily="34" charset="0"/>
                          <a:cs typeface="Arial" panose="020B0604020202020204" pitchFamily="34" charset="0"/>
                        </a:rPr>
                        <a:t>25</a:t>
                      </a:r>
                    </a:p>
                  </a:txBody>
                  <a:tcPr marL="9525" marR="9525" marT="9525" marB="0" anchor="ctr"/>
                </a:tc>
                <a:tc>
                  <a:txBody>
                    <a:bodyPr/>
                    <a:lstStyle/>
                    <a:p>
                      <a:pPr algn="ctr" fontAlgn="ctr"/>
                      <a:r>
                        <a:rPr lang="es-CO" sz="1400" b="0" i="0" u="none" strike="noStrike">
                          <a:solidFill>
                            <a:srgbClr val="000000"/>
                          </a:solidFill>
                          <a:effectLst/>
                          <a:latin typeface="Arial" panose="020B0604020202020204" pitchFamily="34" charset="0"/>
                          <a:cs typeface="Arial" panose="020B0604020202020204" pitchFamily="34" charset="0"/>
                        </a:rPr>
                        <a:t>207</a:t>
                      </a:r>
                    </a:p>
                  </a:txBody>
                  <a:tcPr marL="9525" marR="9525" marT="9525" marB="0" anchor="ctr"/>
                </a:tc>
                <a:extLst>
                  <a:ext uri="{0D108BD9-81ED-4DB2-BD59-A6C34878D82A}">
                    <a16:rowId xmlns:a16="http://schemas.microsoft.com/office/drawing/2014/main" val="3663594018"/>
                  </a:ext>
                </a:extLst>
              </a:tr>
              <a:tr h="329347">
                <a:tc>
                  <a:txBody>
                    <a:bodyPr/>
                    <a:lstStyle/>
                    <a:p>
                      <a:pPr algn="l" fontAlgn="ctr"/>
                      <a:r>
                        <a:rPr lang="en-US" sz="1400" b="0" i="0" u="none" strike="noStrike">
                          <a:solidFill>
                            <a:srgbClr val="000000"/>
                          </a:solidFill>
                          <a:effectLst/>
                          <a:latin typeface="Arial" panose="020B0604020202020204" pitchFamily="34" charset="0"/>
                          <a:cs typeface="Arial" panose="020B0604020202020204" pitchFamily="34" charset="0"/>
                        </a:rPr>
                        <a:t>Rifabutina</a:t>
                      </a:r>
                      <a:endParaRPr lang="es-CO" sz="1400" b="0" i="0" u="none" strike="noStrike">
                        <a:solidFill>
                          <a:srgbClr val="000000"/>
                        </a:solidFill>
                        <a:effectLst/>
                        <a:latin typeface="Arial" panose="020B0604020202020204" pitchFamily="34" charset="0"/>
                        <a:cs typeface="Arial" panose="020B0604020202020204" pitchFamily="34" charset="0"/>
                      </a:endParaRPr>
                    </a:p>
                  </a:txBody>
                  <a:tcPr marL="108000" marR="9525" marT="9525" marB="0" anchor="ctr"/>
                </a:tc>
                <a:tc>
                  <a:txBody>
                    <a:bodyPr/>
                    <a:lstStyle/>
                    <a:p>
                      <a:pPr algn="l" fontAlgn="ctr"/>
                      <a:r>
                        <a:rPr lang="es-CO" sz="1400" b="0" i="0" u="none" strike="noStrike">
                          <a:solidFill>
                            <a:srgbClr val="000000"/>
                          </a:solidFill>
                          <a:effectLst/>
                          <a:latin typeface="Arial" panose="020B0604020202020204" pitchFamily="34" charset="0"/>
                          <a:cs typeface="Arial" panose="020B0604020202020204" pitchFamily="34" charset="0"/>
                        </a:rPr>
                        <a:t> RP-18e (5mm) 125  4 mm </a:t>
                      </a:r>
                    </a:p>
                  </a:txBody>
                  <a:tcPr marL="9525" marR="9525" marT="9525" marB="0" anchor="ctr"/>
                </a:tc>
                <a:tc>
                  <a:txBody>
                    <a:bodyPr/>
                    <a:lstStyle/>
                    <a:p>
                      <a:pPr algn="l" fontAlgn="ctr"/>
                      <a:r>
                        <a:rPr lang="es-CO" sz="1400" b="0" i="0" u="none" strike="noStrike">
                          <a:solidFill>
                            <a:srgbClr val="000000"/>
                          </a:solidFill>
                          <a:effectLst/>
                          <a:latin typeface="Arial" panose="020B0604020202020204" pitchFamily="34" charset="0"/>
                          <a:cs typeface="Arial" panose="020B0604020202020204" pitchFamily="34" charset="0"/>
                        </a:rPr>
                        <a:t>ACN/acetato amonio pH 4.0 (1:1)</a:t>
                      </a:r>
                    </a:p>
                  </a:txBody>
                  <a:tcPr marL="216000" marR="9525" marT="9525" marB="0" anchor="ctr"/>
                </a:tc>
                <a:tc>
                  <a:txBody>
                    <a:bodyPr/>
                    <a:lstStyle/>
                    <a:p>
                      <a:pPr algn="ctr" fontAlgn="ctr"/>
                      <a:r>
                        <a:rPr lang="es-CO" sz="1400" b="0" i="0" u="none" strike="noStrike" smtClean="0">
                          <a:solidFill>
                            <a:srgbClr val="000000"/>
                          </a:solidFill>
                          <a:effectLst/>
                          <a:latin typeface="Arial" panose="020B0604020202020204" pitchFamily="34" charset="0"/>
                          <a:cs typeface="Arial" panose="020B0604020202020204" pitchFamily="34" charset="0"/>
                        </a:rPr>
                        <a:t>1.0</a:t>
                      </a:r>
                      <a:endParaRPr lang="es-CO"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400" b="0" i="0" u="none" strike="noStrike">
                          <a:solidFill>
                            <a:srgbClr val="000000"/>
                          </a:solidFill>
                          <a:effectLst/>
                          <a:latin typeface="Arial" panose="020B0604020202020204" pitchFamily="34" charset="0"/>
                          <a:cs typeface="Arial" panose="020B0604020202020204" pitchFamily="34" charset="0"/>
                        </a:rPr>
                        <a:t>25</a:t>
                      </a:r>
                    </a:p>
                  </a:txBody>
                  <a:tcPr marL="9525" marR="9525" marT="9525" marB="0" anchor="ctr"/>
                </a:tc>
                <a:tc>
                  <a:txBody>
                    <a:bodyPr/>
                    <a:lstStyle/>
                    <a:p>
                      <a:pPr algn="ctr" fontAlgn="ctr"/>
                      <a:r>
                        <a:rPr lang="es-CO" sz="1400" b="0" i="0" u="none" strike="noStrike">
                          <a:solidFill>
                            <a:srgbClr val="000000"/>
                          </a:solidFill>
                          <a:effectLst/>
                          <a:latin typeface="Arial" panose="020B0604020202020204" pitchFamily="34" charset="0"/>
                          <a:cs typeface="Arial" panose="020B0604020202020204" pitchFamily="34" charset="0"/>
                        </a:rPr>
                        <a:t>275</a:t>
                      </a:r>
                    </a:p>
                  </a:txBody>
                  <a:tcPr marL="9525" marR="9525" marT="9525" marB="0" anchor="ctr"/>
                </a:tc>
                <a:extLst>
                  <a:ext uri="{0D108BD9-81ED-4DB2-BD59-A6C34878D82A}">
                    <a16:rowId xmlns:a16="http://schemas.microsoft.com/office/drawing/2014/main" val="164955935"/>
                  </a:ext>
                </a:extLst>
              </a:tr>
              <a:tr h="329347">
                <a:tc>
                  <a:txBody>
                    <a:bodyPr/>
                    <a:lstStyle/>
                    <a:p>
                      <a:pPr algn="l" fontAlgn="ctr"/>
                      <a:r>
                        <a:rPr lang="en-US" sz="1400" b="0" i="0" u="none" strike="noStrike">
                          <a:solidFill>
                            <a:srgbClr val="000000"/>
                          </a:solidFill>
                          <a:effectLst/>
                          <a:latin typeface="Arial" panose="020B0604020202020204" pitchFamily="34" charset="0"/>
                          <a:cs typeface="Arial" panose="020B0604020202020204" pitchFamily="34" charset="0"/>
                        </a:rPr>
                        <a:t>Succímero</a:t>
                      </a:r>
                      <a:endParaRPr lang="es-CO" sz="1400" b="0" i="0" u="none" strike="noStrike">
                        <a:solidFill>
                          <a:srgbClr val="000000"/>
                        </a:solidFill>
                        <a:effectLst/>
                        <a:latin typeface="Arial" panose="020B0604020202020204" pitchFamily="34" charset="0"/>
                        <a:cs typeface="Arial" panose="020B0604020202020204" pitchFamily="34" charset="0"/>
                      </a:endParaRPr>
                    </a:p>
                  </a:txBody>
                  <a:tcPr marL="108000" marR="9525" marT="9525" marB="0" anchor="ctr"/>
                </a:tc>
                <a:tc>
                  <a:txBody>
                    <a:bodyPr/>
                    <a:lstStyle/>
                    <a:p>
                      <a:pPr algn="l" fontAlgn="ctr"/>
                      <a:r>
                        <a:rPr lang="es-CO" sz="1400" b="0" i="0" u="none" strike="noStrike">
                          <a:solidFill>
                            <a:srgbClr val="000000"/>
                          </a:solidFill>
                          <a:effectLst/>
                          <a:latin typeface="Arial" panose="020B0604020202020204" pitchFamily="34" charset="0"/>
                          <a:cs typeface="Arial" panose="020B0604020202020204" pitchFamily="34" charset="0"/>
                        </a:rPr>
                        <a:t> RP-18 (5mm) 125  4 mm </a:t>
                      </a:r>
                    </a:p>
                  </a:txBody>
                  <a:tcPr marL="9525" marR="9525" marT="9525" marB="0" anchor="ctr"/>
                </a:tc>
                <a:tc>
                  <a:txBody>
                    <a:bodyPr/>
                    <a:lstStyle/>
                    <a:p>
                      <a:pPr algn="l" fontAlgn="ctr"/>
                      <a:r>
                        <a:rPr lang="es-CO" sz="1400" b="0" i="0" u="none" strike="noStrike">
                          <a:solidFill>
                            <a:srgbClr val="000000"/>
                          </a:solidFill>
                          <a:effectLst/>
                          <a:latin typeface="Arial" panose="020B0604020202020204" pitchFamily="34" charset="0"/>
                          <a:cs typeface="Arial" panose="020B0604020202020204" pitchFamily="34" charset="0"/>
                        </a:rPr>
                        <a:t>H</a:t>
                      </a:r>
                      <a:r>
                        <a:rPr lang="es-CO" sz="1400" b="0" i="0" u="none" strike="noStrike" baseline="-25000">
                          <a:solidFill>
                            <a:srgbClr val="000000"/>
                          </a:solidFill>
                          <a:effectLst/>
                          <a:latin typeface="Arial" panose="020B0604020202020204" pitchFamily="34" charset="0"/>
                          <a:cs typeface="Arial" panose="020B0604020202020204" pitchFamily="34" charset="0"/>
                        </a:rPr>
                        <a:t>2</a:t>
                      </a:r>
                      <a:r>
                        <a:rPr lang="es-CO" sz="1400" b="0" i="0" u="none" strike="noStrike">
                          <a:solidFill>
                            <a:srgbClr val="000000"/>
                          </a:solidFill>
                          <a:effectLst/>
                          <a:latin typeface="Arial" panose="020B0604020202020204" pitchFamily="34" charset="0"/>
                          <a:cs typeface="Arial" panose="020B0604020202020204" pitchFamily="34" charset="0"/>
                        </a:rPr>
                        <a:t>O/ACN (1:4) </a:t>
                      </a:r>
                    </a:p>
                  </a:txBody>
                  <a:tcPr marL="216000" marR="9525" marT="9525" marB="0" anchor="ctr"/>
                </a:tc>
                <a:tc>
                  <a:txBody>
                    <a:bodyPr/>
                    <a:lstStyle/>
                    <a:p>
                      <a:pPr algn="ctr" fontAlgn="ctr"/>
                      <a:r>
                        <a:rPr lang="es-CO" sz="1400" b="0" i="0" u="none" strike="noStrike" smtClean="0">
                          <a:solidFill>
                            <a:srgbClr val="000000"/>
                          </a:solidFill>
                          <a:effectLst/>
                          <a:latin typeface="Arial" panose="020B0604020202020204" pitchFamily="34" charset="0"/>
                          <a:cs typeface="Arial" panose="020B0604020202020204" pitchFamily="34" charset="0"/>
                        </a:rPr>
                        <a:t>1.0</a:t>
                      </a:r>
                      <a:endParaRPr lang="es-CO"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400" b="0" i="0" u="none" strike="noStrike">
                          <a:solidFill>
                            <a:srgbClr val="000000"/>
                          </a:solidFill>
                          <a:effectLst/>
                          <a:latin typeface="Arial" panose="020B0604020202020204" pitchFamily="34" charset="0"/>
                          <a:cs typeface="Arial" panose="020B0604020202020204" pitchFamily="34" charset="0"/>
                        </a:rPr>
                        <a:t>25</a:t>
                      </a:r>
                    </a:p>
                  </a:txBody>
                  <a:tcPr marL="9525" marR="9525" marT="9525" marB="0" anchor="ctr"/>
                </a:tc>
                <a:tc>
                  <a:txBody>
                    <a:bodyPr/>
                    <a:lstStyle/>
                    <a:p>
                      <a:pPr algn="ctr" fontAlgn="ctr"/>
                      <a:r>
                        <a:rPr lang="es-CO" sz="1400" b="0" i="0" u="none" strike="noStrike">
                          <a:solidFill>
                            <a:srgbClr val="000000"/>
                          </a:solidFill>
                          <a:effectLst/>
                          <a:latin typeface="Arial" panose="020B0604020202020204" pitchFamily="34" charset="0"/>
                          <a:cs typeface="Arial" panose="020B0604020202020204" pitchFamily="34" charset="0"/>
                        </a:rPr>
                        <a:t>255</a:t>
                      </a:r>
                    </a:p>
                  </a:txBody>
                  <a:tcPr marL="9525" marR="9525" marT="9525" marB="0" anchor="ctr"/>
                </a:tc>
                <a:extLst>
                  <a:ext uri="{0D108BD9-81ED-4DB2-BD59-A6C34878D82A}">
                    <a16:rowId xmlns:a16="http://schemas.microsoft.com/office/drawing/2014/main" val="2347603048"/>
                  </a:ext>
                </a:extLst>
              </a:tr>
              <a:tr h="742547">
                <a:tc gridSpan="6">
                  <a:txBody>
                    <a:bodyPr/>
                    <a:lstStyle/>
                    <a:p>
                      <a:pPr algn="l" fontAlgn="ctr"/>
                      <a:r>
                        <a:rPr lang="es-ES" sz="1400" b="1" i="0" u="none" strike="noStrike" smtClean="0">
                          <a:solidFill>
                            <a:srgbClr val="000000"/>
                          </a:solidFill>
                          <a:effectLst/>
                          <a:latin typeface="Arial" panose="020B0604020202020204" pitchFamily="34" charset="0"/>
                          <a:cs typeface="Arial" panose="020B0604020202020204" pitchFamily="34" charset="0"/>
                        </a:rPr>
                        <a:t>Adaptado</a:t>
                      </a:r>
                      <a:r>
                        <a:rPr lang="es-ES" sz="1400" b="1" i="0" u="none" strike="noStrike" baseline="0" smtClean="0">
                          <a:solidFill>
                            <a:srgbClr val="000000"/>
                          </a:solidFill>
                          <a:effectLst/>
                          <a:latin typeface="Arial" panose="020B0604020202020204" pitchFamily="34" charset="0"/>
                          <a:cs typeface="Arial" panose="020B0604020202020204" pitchFamily="34" charset="0"/>
                        </a:rPr>
                        <a:t> de:</a:t>
                      </a:r>
                      <a:r>
                        <a:rPr lang="es-ES" sz="1400" b="0" i="0" u="none" strike="noStrike" baseline="0" smtClean="0">
                          <a:solidFill>
                            <a:srgbClr val="000000"/>
                          </a:solidFill>
                          <a:effectLst/>
                          <a:latin typeface="Arial" panose="020B0604020202020204" pitchFamily="34" charset="0"/>
                          <a:cs typeface="Arial" panose="020B0604020202020204" pitchFamily="34" charset="0"/>
                        </a:rPr>
                        <a:t> </a:t>
                      </a:r>
                      <a:r>
                        <a:rPr lang="es-CO" sz="1400" smtClean="0">
                          <a:effectLst/>
                          <a:latin typeface="Arial" panose="020B0604020202020204" pitchFamily="34" charset="0"/>
                          <a:cs typeface="Arial" panose="020B0604020202020204" pitchFamily="34" charset="0"/>
                        </a:rPr>
                        <a:t>Plöger GF, Hofsäss MA, Dressman JB. Solubility Determination of Active Pharmaceutical Ingredients Which Have Been Recently Added to the List of Essential Medicines in the Context of the Biopharmaceutics Classification System-Biowaiver. J Pharm Sci. 2018;1-11. </a:t>
                      </a:r>
                      <a:endParaRPr lang="es-CO" sz="1400" b="0" i="0" u="none" strike="noStrike">
                        <a:solidFill>
                          <a:srgbClr val="000000"/>
                        </a:solidFill>
                        <a:effectLst/>
                        <a:latin typeface="Arial" panose="020B0604020202020204" pitchFamily="34" charset="0"/>
                        <a:cs typeface="Arial" panose="020B0604020202020204" pitchFamily="34" charset="0"/>
                      </a:endParaRPr>
                    </a:p>
                  </a:txBody>
                  <a:tcPr marL="137160" marR="137160" marT="137160" marB="137160" anchor="ctr"/>
                </a:tc>
                <a:tc hMerge="1">
                  <a:txBody>
                    <a:bodyPr/>
                    <a:lstStyle/>
                    <a:p>
                      <a:pPr algn="l" fontAlgn="ctr"/>
                      <a:endParaRPr lang="es-CO"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hMerge="1">
                  <a:txBody>
                    <a:bodyPr/>
                    <a:lstStyle/>
                    <a:p>
                      <a:pPr algn="l" fontAlgn="ctr"/>
                      <a:endParaRPr lang="es-CO"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hMerge="1">
                  <a:txBody>
                    <a:bodyPr/>
                    <a:lstStyle/>
                    <a:p>
                      <a:pPr algn="l" fontAlgn="ctr"/>
                      <a:endParaRPr lang="es-CO"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hMerge="1">
                  <a:txBody>
                    <a:bodyPr/>
                    <a:lstStyle/>
                    <a:p>
                      <a:pPr algn="l" fontAlgn="ctr"/>
                      <a:endParaRPr lang="es-CO"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hMerge="1">
                  <a:txBody>
                    <a:bodyPr/>
                    <a:lstStyle/>
                    <a:p>
                      <a:pPr algn="l" fontAlgn="ctr"/>
                      <a:endParaRPr lang="es-CO"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5810668"/>
                  </a:ext>
                </a:extLst>
              </a:tr>
            </a:tbl>
          </a:graphicData>
        </a:graphic>
      </p:graphicFrame>
    </p:spTree>
    <p:extLst>
      <p:ext uri="{BB962C8B-B14F-4D97-AF65-F5344CB8AC3E}">
        <p14:creationId xmlns:p14="http://schemas.microsoft.com/office/powerpoint/2010/main" val="2478412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534789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382</Words>
  <Application>Microsoft Office PowerPoint</Application>
  <PresentationFormat>Panorámica</PresentationFormat>
  <Paragraphs>104</Paragraphs>
  <Slides>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vt:i4>
      </vt:variant>
    </vt:vector>
  </HeadingPairs>
  <TitlesOfParts>
    <vt:vector size="6" baseType="lpstr">
      <vt:lpstr>Arial</vt:lpstr>
      <vt:lpstr>Calibri</vt:lpstr>
      <vt:lpstr>Calibri Light</vt:lpstr>
      <vt:lpstr>Tema de Office</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Daniel S. Parra G.</dc:creator>
  <cp:lastModifiedBy>Daniel S. Parra G.</cp:lastModifiedBy>
  <cp:revision>5</cp:revision>
  <dcterms:created xsi:type="dcterms:W3CDTF">2018-10-08T04:21:59Z</dcterms:created>
  <dcterms:modified xsi:type="dcterms:W3CDTF">2018-10-08T05:10:09Z</dcterms:modified>
</cp:coreProperties>
</file>