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49"/>
  </p:notesMasterIdLst>
  <p:sldIdLst>
    <p:sldId id="256" r:id="rId3"/>
    <p:sldId id="257" r:id="rId4"/>
    <p:sldId id="267" r:id="rId5"/>
    <p:sldId id="268" r:id="rId6"/>
    <p:sldId id="258" r:id="rId7"/>
    <p:sldId id="259" r:id="rId8"/>
    <p:sldId id="270" r:id="rId9"/>
    <p:sldId id="260" r:id="rId10"/>
    <p:sldId id="263" r:id="rId11"/>
    <p:sldId id="269" r:id="rId12"/>
    <p:sldId id="271" r:id="rId13"/>
    <p:sldId id="272" r:id="rId14"/>
    <p:sldId id="273" r:id="rId15"/>
    <p:sldId id="274" r:id="rId16"/>
    <p:sldId id="277" r:id="rId17"/>
    <p:sldId id="276" r:id="rId18"/>
    <p:sldId id="278" r:id="rId19"/>
    <p:sldId id="275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660"/>
  </p:normalViewPr>
  <p:slideViewPr>
    <p:cSldViewPr>
      <p:cViewPr>
        <p:scale>
          <a:sx n="100" d="100"/>
          <a:sy n="100" d="100"/>
        </p:scale>
        <p:origin x="-1728" y="-5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8/19/14 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0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 to course,</a:t>
            </a:r>
            <a:r>
              <a:rPr lang="en-US" baseline="0" dirty="0" smtClean="0"/>
              <a:t> lecture, et al.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Beginning</a:t>
            </a:r>
            <a:r>
              <a:rPr lang="en-US" baseline="0" dirty="0" smtClean="0"/>
              <a:t> c</a:t>
            </a:r>
            <a:r>
              <a:rPr lang="en-US" dirty="0" smtClean="0"/>
              <a:t>ourse details </a:t>
            </a:r>
            <a:r>
              <a:rPr lang="en-US" baseline="0" dirty="0" smtClean="0"/>
              <a:t>and/or books/materials needed for a class/project.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Introductory notes.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</a:t>
            </a:r>
            <a:r>
              <a:rPr lang="en-US" baseline="0" dirty="0" smtClean="0"/>
              <a:t> for instruction and expected results and/or skills developed from learning.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Relative </a:t>
            </a:r>
            <a:r>
              <a:rPr lang="en-US" baseline="0" dirty="0" smtClean="0"/>
              <a:t>vocabulary list.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list of procedures and steps,</a:t>
            </a:r>
            <a:r>
              <a:rPr lang="en-US" baseline="0" dirty="0" smtClean="0"/>
              <a:t> or a lecture slide with media.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list of procedures and steps,</a:t>
            </a:r>
            <a:r>
              <a:rPr lang="en-US" baseline="0" dirty="0" smtClean="0"/>
              <a:t> or a lecture slide with media.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graph/chart.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 graph/chart.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8/19/14  10:18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8/19/14  10:18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8/19/14  10:18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8/19/14  10:18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8/19/14  10:18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8/19/14  10:18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8/19/14  10:18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8/19/14  10:18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8/19/14  10:18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8/19/14  10:18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8/19/14  10:18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8/19/14  10:18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hromosome:8080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usegalaxy.org/u/aun1/p/galaxy101" TargetMode="External"/><Relationship Id="rId3" Type="http://schemas.openxmlformats.org/officeDocument/2006/relationships/hyperlink" Target="https://usegalaxy.org/page/list_published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86000" y="4343400"/>
            <a:ext cx="6477000" cy="144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Galaxy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Introduction and tutorial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Harvard Medical School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Moazed</a:t>
            </a:r>
            <a:r>
              <a:rPr lang="en-US" dirty="0" smtClean="0"/>
              <a:t> Lab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“X” icon will delete data from your work history</a:t>
            </a:r>
            <a:endParaRPr lang="en-US" dirty="0"/>
          </a:p>
        </p:txBody>
      </p:sp>
      <p:pic>
        <p:nvPicPr>
          <p:cNvPr id="4" name="Content Placeholder 3" descr="Screen Shot 0026-08-19 at 10.52.44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435" r="-53435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Quick walkthrough of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next few slides will walk you through performing a DNA-</a:t>
            </a:r>
            <a:r>
              <a:rPr lang="en-US" dirty="0" err="1" smtClean="0"/>
              <a:t>seq</a:t>
            </a:r>
            <a:r>
              <a:rPr lang="en-US" dirty="0" smtClean="0"/>
              <a:t> mapping in Galaxy.</a:t>
            </a:r>
          </a:p>
          <a:p>
            <a:r>
              <a:rPr lang="en-US" dirty="0" smtClean="0"/>
              <a:t>From there, you can export your analysis to visualize the data in IGV.</a:t>
            </a:r>
          </a:p>
          <a:p>
            <a:r>
              <a:rPr lang="en-US" dirty="0" smtClean="0"/>
              <a:t>Let’s get started!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865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Galaxy bowtie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short tutorial will illustrate how to run bowtie within Galaxy for mapping DNA-</a:t>
            </a:r>
            <a:r>
              <a:rPr lang="en-US" dirty="0" err="1" smtClean="0"/>
              <a:t>Seq</a:t>
            </a:r>
            <a:r>
              <a:rPr lang="en-US" dirty="0" smtClean="0"/>
              <a:t> reads against a reference genome and how to construct a workflow from the finished analysis.</a:t>
            </a:r>
          </a:p>
        </p:txBody>
      </p:sp>
    </p:spTree>
    <p:extLst>
      <p:ext uri="{BB962C8B-B14F-4D97-AF65-F5344CB8AC3E}">
        <p14:creationId xmlns:p14="http://schemas.microsoft.com/office/powerpoint/2010/main" val="1590697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Importing the data from the Data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data required has been supplied in a Data Library entitled “Galaxy Tutorial Data Sets”</a:t>
            </a:r>
          </a:p>
          <a:p>
            <a:r>
              <a:rPr lang="en-US" dirty="0" smtClean="0"/>
              <a:t>Once you have logged in you can select “Shared Data” </a:t>
            </a:r>
            <a:r>
              <a:rPr lang="en-US" dirty="0" smtClean="0">
                <a:sym typeface="Wingdings"/>
              </a:rPr>
              <a:t> “Data Libraries” from the top menu in the middle pane of the 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12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to a Data Library</a:t>
            </a:r>
            <a:endParaRPr lang="en-US" dirty="0"/>
          </a:p>
        </p:txBody>
      </p:sp>
      <p:pic>
        <p:nvPicPr>
          <p:cNvPr id="4" name="Content Placeholder 3" descr="Screen Shot 0026-08-19 at 10.44.27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334" r="-303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78546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Here you will be presented with a list of the available data libraries.</a:t>
            </a:r>
          </a:p>
          <a:p>
            <a:r>
              <a:rPr lang="en-US" dirty="0" smtClean="0"/>
              <a:t>Select the “Galaxy Tutorial Data Sets”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93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Data Libraries</a:t>
            </a:r>
            <a:endParaRPr lang="en-US" dirty="0"/>
          </a:p>
        </p:txBody>
      </p:sp>
      <p:pic>
        <p:nvPicPr>
          <p:cNvPr id="4" name="Content Placeholder 3" descr="Screen Shot 0026-08-22 at 11.21.31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652" b="-376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3877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the data to your history</a:t>
            </a:r>
            <a:endParaRPr lang="en-US" dirty="0"/>
          </a:p>
        </p:txBody>
      </p:sp>
      <p:pic>
        <p:nvPicPr>
          <p:cNvPr id="4" name="Content Placeholder 3" descr="Screen Shot 0026-08-22 at 11.24.39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8" b="-1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20351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Grooming FASTQ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Sequence data has quality scores associated with reads contained in the FASTQ file.</a:t>
            </a:r>
          </a:p>
          <a:p>
            <a:r>
              <a:rPr lang="en-US" dirty="0" smtClean="0"/>
              <a:t>We will need to use the data groomer to convert the scores into values that Galaxy can utilize to further process our data.</a:t>
            </a:r>
          </a:p>
          <a:p>
            <a:r>
              <a:rPr lang="en-US" dirty="0" smtClean="0"/>
              <a:t>If you type “groomer” into the search tools textbox in the left pane, you can narrow down the tools available to find the appropriate tool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731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FASTQ Groomer</a:t>
            </a:r>
            <a:endParaRPr lang="en-US" dirty="0"/>
          </a:p>
        </p:txBody>
      </p:sp>
      <p:pic>
        <p:nvPicPr>
          <p:cNvPr id="4" name="Content Placeholder 3" descr="Screen Shot 0026-08-22 at 11.05.41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251" r="-292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12824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7526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Galaxy is a free, easy to use resource for bioinformatics analysis.</a:t>
            </a:r>
          </a:p>
          <a:p>
            <a:r>
              <a:rPr lang="en-US" dirty="0" smtClean="0"/>
              <a:t>It is not as flexible as other systems, but is a good starting point for the average biologist with a minimal learning curve compared to other methodologies.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048000"/>
            <a:ext cx="4267200" cy="3472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groomer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Selecting the groomer will bring up a dialog in the center pane.  Galaxy will try to fill in as many values as it can based on the contents of your history.</a:t>
            </a:r>
          </a:p>
          <a:p>
            <a:r>
              <a:rPr lang="en-US" dirty="0" smtClean="0"/>
              <a:t>The next screenshot illustrates this behavior.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208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FASTQ Groomer Dialog</a:t>
            </a:r>
            <a:endParaRPr lang="en-US" dirty="0"/>
          </a:p>
        </p:txBody>
      </p:sp>
      <p:pic>
        <p:nvPicPr>
          <p:cNvPr id="6" name="Content Placeholder 5" descr="Screen Shot 0026-08-22 at 11.05.59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7" r="-166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38338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groomer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groomer has pre-populated the fields we require to begin, so we can select the execute button.</a:t>
            </a:r>
          </a:p>
          <a:p>
            <a:r>
              <a:rPr lang="en-US" dirty="0" smtClean="0"/>
              <a:t>The history will be populated with a new entry detailing the status of our run.</a:t>
            </a:r>
          </a:p>
          <a:p>
            <a:pPr lvl="1"/>
            <a:r>
              <a:rPr lang="en-US" dirty="0" smtClean="0"/>
              <a:t>Gray with a little stop watch means the job has been queued for execution</a:t>
            </a:r>
          </a:p>
          <a:p>
            <a:pPr lvl="1"/>
            <a:r>
              <a:rPr lang="en-US" dirty="0" smtClean="0"/>
              <a:t>Yellow means the job is currently running</a:t>
            </a:r>
          </a:p>
          <a:p>
            <a:pPr lvl="1"/>
            <a:r>
              <a:rPr lang="en-US" dirty="0" smtClean="0"/>
              <a:t>Green indicates successful completion</a:t>
            </a:r>
          </a:p>
          <a:p>
            <a:pPr lvl="1"/>
            <a:r>
              <a:rPr lang="en-US" dirty="0" smtClean="0"/>
              <a:t>Red indicates there was a problem with the execution of the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879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Newly added and running FASTQ Groomer task</a:t>
            </a:r>
            <a:endParaRPr lang="en-US" dirty="0"/>
          </a:p>
        </p:txBody>
      </p:sp>
      <p:pic>
        <p:nvPicPr>
          <p:cNvPr id="4" name="Content Placeholder 3" descr="Screen Shot 0026-08-22 at 11.06.28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223" b="-582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94133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Bowtie to align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While the groomer is executing, we can start to stage the next step of the analysis.</a:t>
            </a:r>
          </a:p>
          <a:p>
            <a:r>
              <a:rPr lang="en-US" dirty="0" smtClean="0"/>
              <a:t>Typing bowtie into the tools search box will allow us to select bowtie2 and begin the edit the bowtie run dialog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715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results for bowtie</a:t>
            </a:r>
            <a:endParaRPr lang="en-US" dirty="0"/>
          </a:p>
        </p:txBody>
      </p:sp>
      <p:pic>
        <p:nvPicPr>
          <p:cNvPr id="4" name="Content Placeholder 3" descr="Screen Shot 0026-08-22 at 11.08.17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829" r="-608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62505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Bowtie2 dialog</a:t>
            </a:r>
            <a:endParaRPr lang="en-US" dirty="0"/>
          </a:p>
        </p:txBody>
      </p:sp>
      <p:pic>
        <p:nvPicPr>
          <p:cNvPr id="8" name="Content Placeholder 7" descr="Screen Shot 0026-08-22 at 11.08.49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024" r="-310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83428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Queuing bowtie to run when groomer completes</a:t>
            </a:r>
            <a:endParaRPr lang="en-US" dirty="0"/>
          </a:p>
        </p:txBody>
      </p:sp>
      <p:pic>
        <p:nvPicPr>
          <p:cNvPr id="4" name="Content Placeholder 3" descr="Screen Shot 0026-08-22 at 11.09.02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84" r="-413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649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Retrieving the data for further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Once the alignment completes, you will have an entry in your history that contains the BAM file and the BAI (BAM Index) file.</a:t>
            </a:r>
          </a:p>
          <a:p>
            <a:r>
              <a:rPr lang="en-US" dirty="0" smtClean="0"/>
              <a:t>You can download these for use in IGV or other downstream visualization tools by selecting the floppy disk icon.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020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 descr="Screen Shot 0026-08-22 at 13.02.02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543" r="-845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72430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Galaxy interface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Ø"/>
            </a:pPr>
            <a:r>
              <a:rPr lang="en-US" dirty="0" smtClean="0"/>
              <a:t>Point your web browser to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hlinkClick r:id="rId3"/>
              </a:rPr>
              <a:t>http://chromosome:8080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There are three main panes in the interface.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The left pane is the list of software tools you can use.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The middle pane is used to launch software and view contents of files.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The right pane is a history of your commands and results.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Download dataset and index options</a:t>
            </a:r>
            <a:endParaRPr lang="en-US" dirty="0"/>
          </a:p>
        </p:txBody>
      </p:sp>
      <p:pic>
        <p:nvPicPr>
          <p:cNvPr id="4" name="Content Placeholder 3" descr="Screen Shot 0026-08-22 at 13.02.50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627" r="-616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46957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re-usable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Now that we have performed an alignment, we might like to run the same alignment again on new data sets.</a:t>
            </a:r>
          </a:p>
          <a:p>
            <a:r>
              <a:rPr lang="en-US" dirty="0" smtClean="0"/>
              <a:t>One way to accomplish this, is to create a workflow based on our analysis</a:t>
            </a:r>
          </a:p>
          <a:p>
            <a:r>
              <a:rPr lang="en-US" dirty="0" smtClean="0"/>
              <a:t>Let’s walk through creating a workflow from our current analysis for later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24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the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r>
              <a:rPr lang="en-US" dirty="0" smtClean="0"/>
              <a:t>To extract the workflow, click the gear icon in the history pane and select extract workflow</a:t>
            </a:r>
            <a:endParaRPr lang="en-US" dirty="0"/>
          </a:p>
        </p:txBody>
      </p:sp>
      <p:pic>
        <p:nvPicPr>
          <p:cNvPr id="5" name="Picture 4" descr="Screen Shot 0026-08-22 at 13.23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" y="2590800"/>
            <a:ext cx="196596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24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the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center pane will show the current workflow based upon your history.</a:t>
            </a:r>
          </a:p>
          <a:p>
            <a:r>
              <a:rPr lang="en-US" dirty="0" smtClean="0"/>
              <a:t>Choose a name for your workflow and select the “Create Workflow” button.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12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creation dialog</a:t>
            </a:r>
            <a:endParaRPr lang="en-US" dirty="0"/>
          </a:p>
        </p:txBody>
      </p:sp>
      <p:pic>
        <p:nvPicPr>
          <p:cNvPr id="4" name="Content Placeholder 3" descr="Screen Shot 0026-08-22 at 13.30.51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32" r="-6732"/>
          <a:stretch>
            <a:fillRect/>
          </a:stretch>
        </p:blipFill>
        <p:spPr>
          <a:xfrm>
            <a:off x="914400" y="1600200"/>
            <a:ext cx="7318248" cy="4035296"/>
          </a:xfrm>
        </p:spPr>
      </p:pic>
      <p:pic>
        <p:nvPicPr>
          <p:cNvPr id="5" name="Picture 4" descr="Screen Shot 0026-08-22 at 14.18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803900"/>
            <a:ext cx="80645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82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tool for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Now that we’ve created a workflow, we can edit it in the visual editing tool if we need to tweak it or make changes.</a:t>
            </a:r>
          </a:p>
          <a:p>
            <a:r>
              <a:rPr lang="en-US" dirty="0" smtClean="0"/>
              <a:t>You can select edit from the dialog that appears when you first save the workflow</a:t>
            </a:r>
          </a:p>
          <a:p>
            <a:r>
              <a:rPr lang="en-US" dirty="0"/>
              <a:t>O</a:t>
            </a:r>
            <a:r>
              <a:rPr lang="en-US" dirty="0" smtClean="0"/>
              <a:t>r you can navigate to the workflow by selecting “Workflow” from the top menu bar.  Select the workflow you want and choose Edit from the drop down menu that is presented.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7921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workflow editor</a:t>
            </a:r>
            <a:endParaRPr lang="en-US" dirty="0"/>
          </a:p>
        </p:txBody>
      </p:sp>
      <p:pic>
        <p:nvPicPr>
          <p:cNvPr id="6" name="Content Placeholder 5" descr="Screen Shot 0026-08-22 at 14.24.48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136" b="-191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9095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the workflow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Tools, inputs and intermediate outputs to be passed as inputs to the next tool in a pipeline are all displayed as boxes</a:t>
            </a:r>
          </a:p>
          <a:p>
            <a:r>
              <a:rPr lang="en-US" dirty="0" smtClean="0"/>
              <a:t>Boxes have nodes associated with them labeled as inputs on the left side, and outputs on the right.</a:t>
            </a:r>
          </a:p>
          <a:p>
            <a:r>
              <a:rPr lang="en-US" dirty="0" smtClean="0"/>
              <a:t>We can now run this workflow multiple times.</a:t>
            </a:r>
          </a:p>
          <a:p>
            <a:r>
              <a:rPr lang="en-US" dirty="0" smtClean="0"/>
              <a:t>Let’s create a new history and try running the workflow on the tutorial inputs again to illustrate how this can be useful.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24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get back to our history, choose “Analyze Data” from the top menu.</a:t>
            </a:r>
          </a:p>
          <a:p>
            <a:r>
              <a:rPr lang="en-US" dirty="0" smtClean="0"/>
              <a:t>Select the gear on the right pane History menu, and choose “Create New”</a:t>
            </a:r>
          </a:p>
          <a:p>
            <a:r>
              <a:rPr lang="en-US" dirty="0" smtClean="0"/>
              <a:t>Import the </a:t>
            </a:r>
            <a:r>
              <a:rPr lang="en-US" dirty="0" err="1" smtClean="0"/>
              <a:t>fastq</a:t>
            </a:r>
            <a:r>
              <a:rPr lang="en-US" dirty="0" smtClean="0"/>
              <a:t> and reference genome file again from the Data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79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Your new history with data imported</a:t>
            </a:r>
            <a:endParaRPr lang="en-US" dirty="0"/>
          </a:p>
        </p:txBody>
      </p:sp>
      <p:pic>
        <p:nvPicPr>
          <p:cNvPr id="4" name="Content Placeholder 3" descr="Screen Shot 0026-08-22 at 14.31.05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086" r="-200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62270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the interface</a:t>
            </a:r>
            <a:endParaRPr lang="en-US" dirty="0"/>
          </a:p>
        </p:txBody>
      </p:sp>
      <p:pic>
        <p:nvPicPr>
          <p:cNvPr id="5" name="Content Placeholder 4" descr="Screen Shot 0026-08-19 at 10.37.19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68" b="-4568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select workflow from the top menu.</a:t>
            </a:r>
          </a:p>
          <a:p>
            <a:r>
              <a:rPr lang="en-US" dirty="0" smtClean="0"/>
              <a:t>Choose the workflow you created earlier and select “Run” from the dropdown menu presented.</a:t>
            </a:r>
          </a:p>
          <a:p>
            <a:r>
              <a:rPr lang="en-US" dirty="0" smtClean="0"/>
              <a:t>You will now have a dialog in the center pane based on your current working history as it relates to the workflow.  Galaxy tries to figure out what files should be inputs into the workflow.</a:t>
            </a:r>
          </a:p>
          <a:p>
            <a:r>
              <a:rPr lang="en-US" dirty="0" smtClean="0"/>
              <a:t>Clicking on the individual steps will show the parameters associated with the step, based on the definitions of the workflow.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86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workflow dialog</a:t>
            </a:r>
            <a:endParaRPr lang="en-US" dirty="0"/>
          </a:p>
        </p:txBody>
      </p:sp>
      <p:pic>
        <p:nvPicPr>
          <p:cNvPr id="4" name="Content Placeholder 3" descr="Screen Shot 0026-08-22 at 14.32.06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689" r="-386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79273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workflow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the inputs look correct and the options are as you would like them to be, you can click the “Run workflow” button.</a:t>
            </a:r>
          </a:p>
          <a:p>
            <a:r>
              <a:rPr lang="en-US" dirty="0" smtClean="0"/>
              <a:t>The workflow will begin execution.</a:t>
            </a:r>
          </a:p>
          <a:p>
            <a:r>
              <a:rPr lang="en-US" dirty="0" smtClean="0"/>
              <a:t>Go have a nice cup of coffee while the computer does all the work!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 smtClean="0">
                <a:sym typeface="Wingdings"/>
              </a:rPr>
              <a:t>When you return, your results will be in the current workflow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07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Successful workflow run message</a:t>
            </a:r>
            <a:endParaRPr lang="en-US" dirty="0"/>
          </a:p>
        </p:txBody>
      </p:sp>
      <p:pic>
        <p:nvPicPr>
          <p:cNvPr id="4" name="Content Placeholder 3" descr="Screen Shot 0026-08-22 at 14.37.29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962" b="-479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99340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tutorials and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 am but a humble document, covering the very basics of Galaxy.</a:t>
            </a:r>
          </a:p>
          <a:p>
            <a:r>
              <a:rPr lang="en-US" dirty="0" smtClean="0"/>
              <a:t>For more information and tutorials on how to run more complex analyses, please check out the following references:</a:t>
            </a:r>
          </a:p>
          <a:p>
            <a:pPr lvl="1"/>
            <a:r>
              <a:rPr lang="en-US" dirty="0">
                <a:hlinkClick r:id="rId2"/>
              </a:rPr>
              <a:t>https://usegalaxy.org/u/aun1/p/</a:t>
            </a:r>
            <a:r>
              <a:rPr lang="en-US" dirty="0" smtClean="0">
                <a:hlinkClick r:id="rId2"/>
              </a:rPr>
              <a:t>galaxy101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https://usegalaxy.org/page/</a:t>
            </a:r>
            <a:r>
              <a:rPr lang="en-US" dirty="0" smtClean="0">
                <a:hlinkClick r:id="rId3"/>
              </a:rPr>
              <a:t>list_published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31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Resources, where to get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also webcasts and videos detailing how to interact with Galaxy.  Look for them </a:t>
            </a:r>
            <a:r>
              <a:rPr lang="en-US" dirty="0" smtClean="0"/>
              <a:t>here on </a:t>
            </a:r>
            <a:r>
              <a:rPr lang="en-US" dirty="0" err="1" smtClean="0"/>
              <a:t>vimeo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vimeo.com</a:t>
            </a:r>
            <a:r>
              <a:rPr lang="en-US" dirty="0"/>
              <a:t>/channels/</a:t>
            </a:r>
            <a:r>
              <a:rPr lang="en-US" dirty="0" err="1"/>
              <a:t>usegalaxy</a:t>
            </a:r>
            <a:endParaRPr lang="en-US" dirty="0" smtClean="0"/>
          </a:p>
          <a:p>
            <a:r>
              <a:rPr lang="en-US" dirty="0" smtClean="0"/>
              <a:t>If you need assistance, the </a:t>
            </a:r>
            <a:r>
              <a:rPr lang="en-US" dirty="0" err="1" smtClean="0"/>
              <a:t>biostar</a:t>
            </a:r>
            <a:r>
              <a:rPr lang="en-US" dirty="0" smtClean="0"/>
              <a:t> galaxy forums is the place to go.  The Galaxy development team runs these forums.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biostar.usegalaxy.org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625935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70837" r="-708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6841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into Galaxy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Files can be uploaded into Galaxy by selecting </a:t>
            </a:r>
            <a:r>
              <a:rPr lang="en-US" b="1" dirty="0" smtClean="0"/>
              <a:t>Get Data</a:t>
            </a:r>
            <a:r>
              <a:rPr lang="en-US" dirty="0" smtClean="0"/>
              <a:t> in the left pane and then choosing </a:t>
            </a:r>
            <a:r>
              <a:rPr lang="en-US" b="1" dirty="0" smtClean="0"/>
              <a:t>Upload File</a:t>
            </a:r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Large, re-useable data sets can be uploaded to the shared </a:t>
            </a:r>
            <a:r>
              <a:rPr lang="en-US" b="1" dirty="0" smtClean="0"/>
              <a:t>Data Library</a:t>
            </a:r>
            <a:r>
              <a:rPr lang="en-US" dirty="0" smtClean="0"/>
              <a:t>.  Speak with Cary or Dan to have files stored in the shared Data Library.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Files in the Data Library can be imported into your </a:t>
            </a:r>
            <a:r>
              <a:rPr lang="en-US" dirty="0"/>
              <a:t>W</a:t>
            </a:r>
            <a:r>
              <a:rPr lang="en-US" dirty="0" smtClean="0"/>
              <a:t>ork History</a:t>
            </a:r>
            <a:r>
              <a:rPr lang="en-US" dirty="0"/>
              <a:t> </a:t>
            </a:r>
            <a:r>
              <a:rPr lang="en-US" dirty="0" smtClean="0"/>
              <a:t>by selecting </a:t>
            </a:r>
            <a:r>
              <a:rPr lang="en-US" b="1" dirty="0" smtClean="0"/>
              <a:t>Shared Data </a:t>
            </a:r>
            <a:r>
              <a:rPr lang="en-US" dirty="0" smtClean="0"/>
              <a:t>and then </a:t>
            </a:r>
            <a:r>
              <a:rPr lang="en-US" b="1" dirty="0" smtClean="0"/>
              <a:t>Data Libraries</a:t>
            </a:r>
            <a:r>
              <a:rPr lang="en-US" dirty="0" smtClean="0"/>
              <a:t>.  You will then be able to select files you wish to import into your work history.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Libraries</a:t>
            </a:r>
            <a:endParaRPr lang="en-US" dirty="0"/>
          </a:p>
        </p:txBody>
      </p:sp>
      <p:pic>
        <p:nvPicPr>
          <p:cNvPr id="7" name="Content Placeholder 6" descr="Screen Shot 0026-08-19 at 10.44.27.png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123" b="-11123"/>
          <a:stretch>
            <a:fillRect/>
          </a:stretch>
        </p:blipFill>
        <p:spPr>
          <a:xfrm>
            <a:off x="609600" y="1676400"/>
            <a:ext cx="7772400" cy="48006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Libraries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109" b="-15109"/>
          <a:stretch>
            <a:fillRect/>
          </a:stretch>
        </p:blipFill>
        <p:spPr>
          <a:xfrm>
            <a:off x="609600" y="1676400"/>
            <a:ext cx="7772400" cy="4800599"/>
          </a:xfrm>
        </p:spPr>
      </p:pic>
    </p:spTree>
    <p:extLst>
      <p:ext uri="{BB962C8B-B14F-4D97-AF65-F5344CB8AC3E}">
        <p14:creationId xmlns:p14="http://schemas.microsoft.com/office/powerpoint/2010/main" val="919264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eye icon may be used to examine the contents of data</a:t>
            </a:r>
            <a:endParaRPr lang="en-US" dirty="0"/>
          </a:p>
        </p:txBody>
      </p:sp>
      <p:pic>
        <p:nvPicPr>
          <p:cNvPr id="5" name="Content Placeholder 4" descr="Screen Shot 0026-08-19 at 10.49.04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23" b="-8323"/>
          <a:stretch>
            <a:fillRect/>
          </a:stretch>
        </p:blipFill>
        <p:spPr>
          <a:xfrm>
            <a:off x="612648" y="1752600"/>
            <a:ext cx="8153400" cy="44958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pencil icon can be used to edit attributes associated with the data</a:t>
            </a:r>
            <a:endParaRPr lang="en-US" dirty="0"/>
          </a:p>
        </p:txBody>
      </p:sp>
      <p:pic>
        <p:nvPicPr>
          <p:cNvPr id="5" name="Content Placeholder 4" descr="Screen Shot 0026-08-19 at 10.51.19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93" b="-8193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C103524809990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34D3FD-D06A-455F-9219-F6CA2F50DB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TC103524809990</Template>
  <TotalTime>0</TotalTime>
  <Words>1441</Words>
  <Application>Microsoft Macintosh PowerPoint</Application>
  <PresentationFormat>On-screen Show (4:3)</PresentationFormat>
  <Paragraphs>131</Paragraphs>
  <Slides>46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TC103524809990</vt:lpstr>
      <vt:lpstr>Galaxy Introduction and tutorial</vt:lpstr>
      <vt:lpstr>Introduction</vt:lpstr>
      <vt:lpstr>The Galaxy interface</vt:lpstr>
      <vt:lpstr>Example of the interface</vt:lpstr>
      <vt:lpstr>Getting data into Galaxy</vt:lpstr>
      <vt:lpstr>Data Libraries</vt:lpstr>
      <vt:lpstr>Data Libraries</vt:lpstr>
      <vt:lpstr>The eye icon may be used to examine the contents of data</vt:lpstr>
      <vt:lpstr>The pencil icon can be used to edit attributes associated with the data</vt:lpstr>
      <vt:lpstr>The “X” icon will delete data from your work history</vt:lpstr>
      <vt:lpstr>Quick walkthrough of data analysis</vt:lpstr>
      <vt:lpstr>Galaxy bowtie tutorial</vt:lpstr>
      <vt:lpstr>Importing the data from the Data Library</vt:lpstr>
      <vt:lpstr>Navigating to a Data Library</vt:lpstr>
      <vt:lpstr>Data Libraries</vt:lpstr>
      <vt:lpstr>Available Data Libraries</vt:lpstr>
      <vt:lpstr>Importing the data to your history</vt:lpstr>
      <vt:lpstr>Grooming FASTQ data</vt:lpstr>
      <vt:lpstr>The FASTQ Groomer</vt:lpstr>
      <vt:lpstr>Using the groomer</vt:lpstr>
      <vt:lpstr>FASTQ Groomer Dialog</vt:lpstr>
      <vt:lpstr>Running the groomer </vt:lpstr>
      <vt:lpstr>Newly added and running FASTQ Groomer task</vt:lpstr>
      <vt:lpstr>Running Bowtie to align reads</vt:lpstr>
      <vt:lpstr>Search results for bowtie</vt:lpstr>
      <vt:lpstr>Bowtie2 dialog</vt:lpstr>
      <vt:lpstr>Queuing bowtie to run when groomer completes</vt:lpstr>
      <vt:lpstr>Retrieving the data for further analysis</vt:lpstr>
      <vt:lpstr>Results</vt:lpstr>
      <vt:lpstr>Download dataset and index options</vt:lpstr>
      <vt:lpstr>Creating a re-usable workflow</vt:lpstr>
      <vt:lpstr>Extracting the workflow</vt:lpstr>
      <vt:lpstr>Edit the workflow</vt:lpstr>
      <vt:lpstr>Workflow creation dialog</vt:lpstr>
      <vt:lpstr>Visualization tool for workflow</vt:lpstr>
      <vt:lpstr>Visual workflow editor</vt:lpstr>
      <vt:lpstr>More on the workflow editor</vt:lpstr>
      <vt:lpstr>Running a workflow</vt:lpstr>
      <vt:lpstr>Your new history with data imported</vt:lpstr>
      <vt:lpstr>Run the workflow</vt:lpstr>
      <vt:lpstr>Running workflow dialog</vt:lpstr>
      <vt:lpstr>More on workflow execution</vt:lpstr>
      <vt:lpstr>Successful workflow run message</vt:lpstr>
      <vt:lpstr>More tutorials and resources</vt:lpstr>
      <vt:lpstr>Resources, where to get help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presentation for college course (textbook design)</dc:title>
  <dc:creator/>
  <cp:keywords/>
  <cp:lastModifiedBy/>
  <cp:revision>1</cp:revision>
  <dcterms:modified xsi:type="dcterms:W3CDTF">2014-08-22T19:07:07Z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