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8"/>
  </p:notesMasterIdLst>
  <p:handoutMasterIdLst>
    <p:handoutMasterId r:id="rId49"/>
  </p:handoutMasterIdLst>
  <p:sldIdLst>
    <p:sldId id="258" r:id="rId3"/>
    <p:sldId id="576" r:id="rId4"/>
    <p:sldId id="560" r:id="rId5"/>
    <p:sldId id="564" r:id="rId6"/>
    <p:sldId id="598" r:id="rId7"/>
    <p:sldId id="599" r:id="rId8"/>
    <p:sldId id="600" r:id="rId9"/>
    <p:sldId id="638" r:id="rId10"/>
    <p:sldId id="639" r:id="rId11"/>
    <p:sldId id="640" r:id="rId12"/>
    <p:sldId id="601" r:id="rId13"/>
    <p:sldId id="603" r:id="rId14"/>
    <p:sldId id="636" r:id="rId15"/>
    <p:sldId id="604" r:id="rId16"/>
    <p:sldId id="605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20" r:id="rId30"/>
    <p:sldId id="621" r:id="rId31"/>
    <p:sldId id="619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635" r:id="rId46"/>
    <p:sldId id="284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1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A92B2"/>
    <a:srgbClr val="1FB7FC"/>
    <a:srgbClr val="0000FF"/>
    <a:srgbClr val="FF00FF"/>
    <a:srgbClr val="E0F5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3834" autoAdjust="0"/>
  </p:normalViewPr>
  <p:slideViewPr>
    <p:cSldViewPr showGuides="1">
      <p:cViewPr varScale="1">
        <p:scale>
          <a:sx n="87" d="100"/>
          <a:sy n="87" d="100"/>
        </p:scale>
        <p:origin x="-1181" y="-67"/>
      </p:cViewPr>
      <p:guideLst>
        <p:guide orient="horz" pos="2181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076151-1AB1-4D6E-9A99-B78A511453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91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570670-5936-4D7C-A0AA-01DB92EBD5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74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484313"/>
            <a:ext cx="9144000" cy="7302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021388"/>
            <a:ext cx="9144000" cy="8636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D8D94D-C28D-4274-9C6E-4D9F51B6CBF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40200" y="6376988"/>
            <a:ext cx="6588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2AA8CF-1007-4DA1-8E24-3CD811B09AF5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484313"/>
            <a:ext cx="9144000" cy="7302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021388"/>
            <a:ext cx="9144000" cy="8636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9A1C28-40F3-4962-9A3B-740E5A504E7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3B07EB-4326-4D3D-9FE6-2FA7185CB7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8838"/>
            <a:ext cx="9144000" cy="49213"/>
          </a:xfrm>
          <a:prstGeom prst="rect">
            <a:avLst/>
          </a:prstGeom>
          <a:gradFill flip="none" rotWithShape="1">
            <a:gsLst>
              <a:gs pos="0">
                <a:srgbClr val="A50021"/>
              </a:gs>
              <a:gs pos="26000">
                <a:srgbClr val="A5002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37288"/>
            <a:ext cx="9144000" cy="6477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8" name="对象 8"/>
          <p:cNvGraphicFramePr>
            <a:graphicFrameLocks noChangeAspect="1"/>
          </p:cNvGraphicFramePr>
          <p:nvPr userDrawn="1"/>
        </p:nvGraphicFramePr>
        <p:xfrm>
          <a:off x="8459788" y="6308725"/>
          <a:ext cx="3984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r:id="rId3" imgW="1752600" imgH="1143000" progId="Visio.Drawing.11">
                  <p:embed/>
                </p:oleObj>
              </mc:Choice>
              <mc:Fallback>
                <p:oleObj r:id="rId3" imgW="1752600" imgH="1143000" progId="Visio.Drawing.11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9788" y="6308725"/>
                        <a:ext cx="39846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70861" dir="2519232" algn="ctr" rotWithShape="0">
                          <a:srgbClr val="C0C0C0">
                            <a:alpha val="75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22E5DA-7228-4E5B-862C-FFB3D349E9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3871A-DE5A-47B9-8796-9251337ABE2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8838"/>
            <a:ext cx="9144000" cy="49213"/>
          </a:xfrm>
          <a:prstGeom prst="rect">
            <a:avLst/>
          </a:prstGeom>
          <a:gradFill flip="none" rotWithShape="1">
            <a:gsLst>
              <a:gs pos="0">
                <a:srgbClr val="A50021"/>
              </a:gs>
              <a:gs pos="26000">
                <a:srgbClr val="A5002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237288"/>
            <a:ext cx="9144000" cy="6477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00" name="对象 8"/>
          <p:cNvGraphicFramePr>
            <a:graphicFrameLocks noChangeAspect="1"/>
          </p:cNvGraphicFramePr>
          <p:nvPr userDrawn="1"/>
        </p:nvGraphicFramePr>
        <p:xfrm>
          <a:off x="8459788" y="6308725"/>
          <a:ext cx="3984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r:id="rId3" imgW="1752600" imgH="1143000" progId="Visio.Drawing.11">
                  <p:embed/>
                </p:oleObj>
              </mc:Choice>
              <mc:Fallback>
                <p:oleObj r:id="rId3" imgW="1752600" imgH="1143000" progId="Visio.Drawing.11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9788" y="6308725"/>
                        <a:ext cx="39846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70861" dir="2519232" algn="ctr" rotWithShape="0">
                          <a:srgbClr val="C0C0C0">
                            <a:alpha val="75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B44886-EF3D-47B7-AC1E-9244D7A303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40200" y="6376988"/>
            <a:ext cx="6588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6E104E-4CED-4508-8AA8-4B1A6D3CC4FA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EA1259-891A-43B6-8089-3A80AE9F9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40200" y="6376988"/>
            <a:ext cx="6588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2400">
                <a:solidFill>
                  <a:srgbClr val="D9D9D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09E828-5206-46CB-A4FC-874C6BAC806B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A34C9-3AE6-4A97-8E07-45369D8EB9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D4C65F-4BB2-4080-8A4D-E52EC32C28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endParaRPr lang="zh-CN" altLang="en-US" sz="1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1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endParaRPr lang="zh-CN" altLang="en-US" sz="1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22" name="TextBox 11"/>
          <p:cNvSpPr txBox="1"/>
          <p:nvPr/>
        </p:nvSpPr>
        <p:spPr>
          <a:xfrm>
            <a:off x="1384217" y="1897804"/>
            <a:ext cx="6376987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60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6000" b="1" dirty="0" smtClean="0">
                <a:latin typeface="黑体" pitchFamily="49" charset="-122"/>
                <a:ea typeface="黑体" pitchFamily="49" charset="-122"/>
              </a:rPr>
              <a:t>机器学习</a:t>
            </a:r>
            <a:r>
              <a:rPr lang="en-US" altLang="zh-CN" sz="6000" b="1" smtClean="0">
                <a:latin typeface="黑体" pitchFamily="49" charset="-122"/>
                <a:ea typeface="黑体" pitchFamily="49" charset="-122"/>
              </a:rPr>
              <a:t>》</a:t>
            </a:r>
            <a:r>
              <a:rPr lang="en-US" altLang="zh-CN" sz="6000" b="1" dirty="0">
                <a:latin typeface="黑体" pitchFamily="49" charset="-122"/>
                <a:ea typeface="黑体" pitchFamily="49" charset="-122"/>
              </a:rPr>
              <a:t>4</a:t>
            </a:r>
            <a:endParaRPr lang="en-US" altLang="zh-CN" sz="6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224" name="对象 15"/>
          <p:cNvGraphicFramePr>
            <a:graphicFrameLocks noChangeAspect="1"/>
          </p:cNvGraphicFramePr>
          <p:nvPr/>
        </p:nvGraphicFramePr>
        <p:xfrm>
          <a:off x="8196263" y="6064250"/>
          <a:ext cx="6238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r:id="rId3" imgW="1752600" imgH="1143000" progId="Visio.Drawing.11">
                  <p:embed/>
                </p:oleObj>
              </mc:Choice>
              <mc:Fallback>
                <p:oleObj r:id="rId3" imgW="1752600" imgH="1143000" progId="Visio.Drawing.11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6263" y="6064250"/>
                        <a:ext cx="623887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70861" dir="2519232" algn="ctr" rotWithShape="0">
                          <a:srgbClr val="C0C0C0">
                            <a:alpha val="75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8" name="Picture 236" descr="C:\Users\lan98\Desktop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648"/>
            <a:ext cx="34194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8414" y="3501008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信息与通信工程学院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/>
              <a:t>兰翔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划分选择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10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" y="1052736"/>
            <a:ext cx="9007313" cy="145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15981" y="2921893"/>
            <a:ext cx="1647887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200" dirty="0">
              <a:solidFill>
                <a:srgbClr val="000000"/>
              </a:solidFill>
              <a:latin typeface="微软雅黑"/>
            </a:endParaRPr>
          </a:p>
          <a:p>
            <a:pPr marL="514350" marR="0" lvl="0" indent="-514350" defTabSz="914400" eaLnBrk="1" fontAlgn="auto" latinLnBrk="0" hangingPunct="1">
              <a:lnSpc>
                <a:spcPts val="2524"/>
              </a:lnSpc>
              <a:buClrTx/>
              <a:buSzTx/>
              <a:buAutoNum type="arabicPeriod"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信息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/>
              </a:rPr>
              <a:t>增益</a:t>
            </a:r>
            <a:endParaRPr lang="en-US" altLang="zh-CN" sz="2200" dirty="0" smtClean="0">
              <a:solidFill>
                <a:srgbClr val="000000"/>
              </a:solidFill>
              <a:latin typeface="微软雅黑"/>
            </a:endParaRPr>
          </a:p>
          <a:p>
            <a:pPr marL="514350" marR="0" lvl="0" indent="-514350" defTabSz="914400" eaLnBrk="1" fontAlgn="auto" latinLnBrk="0" hangingPunct="1">
              <a:lnSpc>
                <a:spcPts val="2524"/>
              </a:lnSpc>
              <a:buClrTx/>
              <a:buSzTx/>
              <a:buAutoNum type="arabicPeriod"/>
              <a:tabLst>
                <a:tab pos="368300" algn="l"/>
                <a:tab pos="393700" algn="l"/>
                <a:tab pos="419100" algn="l"/>
              </a:tabLst>
              <a:defRPr/>
            </a:pPr>
            <a:endParaRPr lang="en-US" altLang="zh-CN" sz="2200" dirty="0">
              <a:solidFill>
                <a:srgbClr val="000000"/>
              </a:solidFill>
              <a:latin typeface="微软雅黑"/>
            </a:endParaRPr>
          </a:p>
          <a:p>
            <a:pPr marL="457200" marR="0" lvl="0" indent="-457200" defTabSz="914400" eaLnBrk="1" fontAlgn="auto" latinLnBrk="0" hangingPunct="1">
              <a:lnSpc>
                <a:spcPts val="2524"/>
              </a:lnSpc>
              <a:buClrTx/>
              <a:buSzTx/>
              <a:buAutoNum type="arabicPeriod"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增益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/>
              </a:rPr>
              <a:t>率</a:t>
            </a:r>
            <a:endParaRPr lang="en-US" altLang="zh-CN" sz="2200" dirty="0" smtClean="0">
              <a:solidFill>
                <a:srgbClr val="000000"/>
              </a:solidFill>
              <a:latin typeface="微软雅黑"/>
            </a:endParaRPr>
          </a:p>
          <a:p>
            <a:pPr marL="457200" marR="0" lvl="0" indent="-457200" defTabSz="914400" eaLnBrk="1" fontAlgn="auto" latinLnBrk="0" hangingPunct="1">
              <a:lnSpc>
                <a:spcPts val="2524"/>
              </a:lnSpc>
              <a:buClrTx/>
              <a:buSzTx/>
              <a:buAutoNum type="arabicPeriod"/>
              <a:tabLst>
                <a:tab pos="368300" algn="l"/>
                <a:tab pos="393700" algn="l"/>
                <a:tab pos="419100" algn="l"/>
              </a:tabLst>
              <a:defRPr/>
            </a:pPr>
            <a:endParaRPr lang="en-US" altLang="zh-CN" sz="2200" dirty="0">
              <a:solidFill>
                <a:srgbClr val="000000"/>
              </a:solidFill>
              <a:latin typeface="微软雅黑"/>
            </a:endParaRPr>
          </a:p>
          <a:p>
            <a:pPr marL="457200" marR="0" lvl="0" indent="-457200" defTabSz="914400" eaLnBrk="1" fontAlgn="auto" latinLnBrk="0" hangingPunct="1">
              <a:lnSpc>
                <a:spcPts val="2524"/>
              </a:lnSpc>
              <a:buClrTx/>
              <a:buSzTx/>
              <a:buAutoNum type="arabicPeriod"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基尼指数</a:t>
            </a:r>
          </a:p>
        </p:txBody>
      </p:sp>
    </p:spTree>
    <p:extLst>
      <p:ext uri="{BB962C8B-B14F-4D97-AF65-F5344CB8AC3E}">
        <p14:creationId xmlns:p14="http://schemas.microsoft.com/office/powerpoint/2010/main" val="123410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11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8" name="图片 17" descr="ws_7FE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400" y="4089400"/>
            <a:ext cx="215900" cy="190500"/>
          </a:xfrm>
          <a:prstGeom prst="rect">
            <a:avLst/>
          </a:prstGeom>
        </p:spPr>
      </p:pic>
      <p:pic>
        <p:nvPicPr>
          <p:cNvPr id="21" name="图片 20" descr="ws_800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2438400"/>
            <a:ext cx="2222500" cy="151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2602" y="1253614"/>
            <a:ext cx="730809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信息熵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(entropy)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是度量样本集合“纯度”最常用的一种指标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2602" y="1763811"/>
            <a:ext cx="6012864" cy="650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假定当前样本集合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中第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k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类样本所占的比例为</a:t>
            </a:r>
          </a:p>
          <a:p>
            <a:pPr>
              <a:lnSpc>
                <a:spcPts val="2880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信息熵定义为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67583" y="4044350"/>
            <a:ext cx="1692771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的值越小，则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9894" y="4044350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的纯度越高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1739" y="4940462"/>
            <a:ext cx="8463855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信息增益直接以信息熵为基础，计算当前划分对信息熵所造成的变化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91222" y="1763811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，则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的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56" y="1828056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82888" y="3009384"/>
                <a:ext cx="2761205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88" y="3009384"/>
                <a:ext cx="2761205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79912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7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12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7" name="图片 16" descr="ws_832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2900" y="2882900"/>
            <a:ext cx="5207000" cy="2438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8541" y="321726"/>
            <a:ext cx="7056419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4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离散属性 </a:t>
            </a:r>
            <a:r>
              <a:rPr lang="en-US" altLang="zh-CN" sz="2198" i="1" dirty="0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的取值：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71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8" i="1" dirty="0" err="1" smtClean="0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1464" i="1" dirty="0" err="1" smtClean="0">
                <a:solidFill>
                  <a:srgbClr val="000000"/>
                </a:solidFill>
                <a:latin typeface="Palatino Linotype"/>
              </a:rPr>
              <a:t>v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zh-CN" sz="2198" i="1" dirty="0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中在 </a:t>
            </a:r>
            <a:r>
              <a:rPr lang="en-US" altLang="zh-CN" sz="2198" i="1" dirty="0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上取值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198" i="1" dirty="0" err="1" smtClean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1464" i="1" dirty="0" err="1" smtClean="0">
                <a:solidFill>
                  <a:srgbClr val="000000"/>
                </a:solidFill>
                <a:latin typeface="Palatino Linotype"/>
              </a:rPr>
              <a:t>v</a:t>
            </a:r>
            <a:r>
              <a:rPr lang="en-US" altLang="zh-CN" sz="1464" i="1" dirty="0" smtClean="0">
                <a:solidFill>
                  <a:srgbClr val="000000"/>
                </a:solidFill>
                <a:latin typeface="Palatino Linotype"/>
              </a:rPr>
              <a:t>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的样本集合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2"/>
              </a:lnSpc>
              <a:buClrTx/>
              <a:buSzTx/>
              <a:buNone/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以属性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对 数据集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进行划分所获得的信息增益为：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6077" y="4634960"/>
            <a:ext cx="1795363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划分前的信息熵</a:t>
            </a:r>
            <a:endParaRPr lang="zh-CN" altLang="en-US" sz="200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6453" y="4634960"/>
            <a:ext cx="1795363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划分后的信息熵</a:t>
            </a:r>
            <a:endParaRPr lang="zh-CN" altLang="en-US" sz="200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541" y="5349186"/>
            <a:ext cx="6141105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auto">
              <a:lnSpc>
                <a:spcPts val="2583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ID3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使用</a:t>
            </a:r>
            <a:r>
              <a:rPr lang="zh-CN" altLang="en-US" dirty="0" smtClean="0"/>
              <a:t>	</a:t>
            </a:r>
            <a:r>
              <a:rPr lang="zh-CN" altLang="en-US" sz="2004" dirty="0" smtClean="0">
                <a:solidFill>
                  <a:srgbClr val="FF0000"/>
                </a:solidFill>
                <a:latin typeface="微软雅黑"/>
              </a:rPr>
              <a:t>第 </a:t>
            </a:r>
            <a:r>
              <a:rPr lang="en-US" altLang="zh-CN" sz="2004" i="1" dirty="0" smtClean="0">
                <a:solidFill>
                  <a:srgbClr val="FF0000"/>
                </a:solidFill>
                <a:latin typeface="Palatino Linotype"/>
              </a:rPr>
              <a:t>v </a:t>
            </a:r>
            <a:r>
              <a:rPr lang="zh-CN" altLang="en-US" sz="2004" dirty="0" smtClean="0">
                <a:solidFill>
                  <a:srgbClr val="FF0000"/>
                </a:solidFill>
                <a:latin typeface="微软雅黑"/>
              </a:rPr>
              <a:t>个分支的权重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09"/>
              </a:lnSpc>
              <a:buClrTx/>
              <a:buSzTx/>
              <a:buNone/>
              <a:tabLst>
                <a:tab pos="3975100" algn="l"/>
                <a:tab pos="4178300" algn="l"/>
              </a:tabLst>
              <a:defRPr/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004" dirty="0" smtClean="0">
                <a:solidFill>
                  <a:srgbClr val="FF0000"/>
                </a:solidFill>
                <a:latin typeface="微软雅黑"/>
              </a:rPr>
              <a:t>样本越多越重要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75100" algn="l"/>
                <a:tab pos="4178300" algn="l"/>
              </a:tabLst>
              <a:defRPr/>
            </a:pPr>
            <a:endParaRPr lang="zh-CN" altLang="en-US" sz="2004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75100" algn="l"/>
                <a:tab pos="4178300" algn="l"/>
              </a:tabLst>
              <a:defRPr/>
            </a:pPr>
            <a:endParaRPr lang="zh-CN" altLang="en-US" sz="2004" dirty="0" smtClean="0">
              <a:solidFill>
                <a:srgbClr val="FF0000"/>
              </a:solidFill>
              <a:latin typeface="微软雅黑"/>
            </a:endParaRPr>
          </a:p>
        </p:txBody>
      </p:sp>
      <p:pic>
        <p:nvPicPr>
          <p:cNvPr id="26" name="图片 25" descr="ws_831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6900" y="1244600"/>
            <a:ext cx="1765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9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13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66763"/>
            <a:ext cx="74866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86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14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32280"/>
            <a:ext cx="8602774" cy="523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52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15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99676"/>
            <a:ext cx="7920880" cy="53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611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信息增益（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information gain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16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3" y="967656"/>
            <a:ext cx="7827119" cy="50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7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增益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率（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Gain Ratio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17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41" y="1144432"/>
            <a:ext cx="8194551" cy="5911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dirty="0" smtClean="0"/>
              <a:t>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信息增益：对可取值数目较多的属性有所偏好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21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			</a:t>
            </a:r>
            <a:r>
              <a:rPr lang="zh-CN" altLang="en-US" sz="2004" dirty="0" smtClean="0">
                <a:solidFill>
                  <a:srgbClr val="00B050"/>
                </a:solidFill>
                <a:latin typeface="微软雅黑"/>
              </a:rPr>
              <a:t>有明显弱点，例如：考虑将“编号”作为一个属性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 smtClean="0">
                <a:solidFill>
                  <a:srgbClr val="00B050"/>
                </a:solidFill>
                <a:latin typeface="微软雅黑"/>
              </a:rPr>
              <a:t>		</a:t>
            </a:r>
            <a:r>
              <a:rPr lang="zh-CN" altLang="en-US" sz="2402" dirty="0" smtClean="0">
                <a:solidFill>
                  <a:srgbClr val="FF0000"/>
                </a:solidFill>
                <a:latin typeface="微软雅黑"/>
              </a:rPr>
              <a:t>增益率：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63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2" dirty="0" smtClean="0">
                <a:solidFill>
                  <a:srgbClr val="FF0000"/>
                </a:solidFill>
                <a:latin typeface="微软雅黑"/>
              </a:rPr>
              <a:t>					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其中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36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004" i="1" dirty="0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的可能取值数目越多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即 </a:t>
            </a:r>
            <a:r>
              <a:rPr lang="en-US" altLang="zh-CN" sz="2004" i="1" dirty="0" smtClean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越大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，则 </a:t>
            </a:r>
            <a:r>
              <a:rPr lang="en-US" altLang="zh-CN" sz="2004" dirty="0" smtClean="0">
                <a:solidFill>
                  <a:srgbClr val="000000"/>
                </a:solidFill>
                <a:latin typeface="Palatino Linotype"/>
              </a:rPr>
              <a:t>IV(</a:t>
            </a:r>
            <a:r>
              <a:rPr lang="en-US" altLang="zh-CN" sz="2004" i="1" dirty="0" smtClean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Palatino Linotype"/>
              </a:rPr>
              <a:t>)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的值通常就越大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37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启发式： 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先从候选划分属性中找出信息增益高于平均水平的，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再从中选取增益率最高的</a:t>
            </a:r>
            <a:endParaRPr lang="en-US" altLang="zh-CN" sz="2196" dirty="0" smtClean="0">
              <a:solidFill>
                <a:srgbClr val="000000"/>
              </a:solidFill>
              <a:latin typeface="微软雅黑"/>
            </a:endParaRPr>
          </a:p>
          <a:p>
            <a:pPr fontAlgn="auto">
              <a:lnSpc>
                <a:spcPts val="2570"/>
              </a:lnSpc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		C4.5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算法中使用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2" name="图片 11" descr="ws_99E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0400" y="2171700"/>
            <a:ext cx="4343400" cy="1028700"/>
          </a:xfrm>
          <a:prstGeom prst="rect">
            <a:avLst/>
          </a:prstGeom>
        </p:spPr>
      </p:pic>
      <p:pic>
        <p:nvPicPr>
          <p:cNvPr id="13" name="图片 12" descr="ws_99E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4000" y="3200400"/>
            <a:ext cx="3454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基尼指数（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gini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 index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18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541" y="1387383"/>
            <a:ext cx="8422177" cy="5103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dirty="0" smtClean="0"/>
              <a:t>	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反映了从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D 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中随机抽取两个样例，</a:t>
            </a: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	其类别标记不一致的概率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65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6" dirty="0" err="1" smtClean="0">
                <a:solidFill>
                  <a:srgbClr val="0000FF"/>
                </a:solidFill>
                <a:latin typeface="Palatino Linotype"/>
              </a:rPr>
              <a:t>Gini</a:t>
            </a:r>
            <a:r>
              <a:rPr lang="en-US" altLang="zh-CN" sz="2196" dirty="0" smtClean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altLang="zh-CN" sz="2196" i="1" dirty="0" smtClean="0">
                <a:solidFill>
                  <a:srgbClr val="0000FF"/>
                </a:solidFill>
                <a:latin typeface="Palatino Linotype"/>
              </a:rPr>
              <a:t>D</a:t>
            </a:r>
            <a:r>
              <a:rPr lang="en-US" altLang="zh-CN" sz="2196" dirty="0" smtClean="0">
                <a:solidFill>
                  <a:srgbClr val="0000FF"/>
                </a:solidFill>
                <a:latin typeface="Palatino Linotype"/>
              </a:rPr>
              <a:t>) </a:t>
            </a:r>
            <a:r>
              <a:rPr lang="zh-CN" altLang="en-US" sz="2196" dirty="0" smtClean="0">
                <a:solidFill>
                  <a:srgbClr val="0000FF"/>
                </a:solidFill>
                <a:latin typeface="微软雅黑"/>
              </a:rPr>
              <a:t>越小，数据集 </a:t>
            </a:r>
            <a:r>
              <a:rPr lang="en-US" altLang="zh-CN" sz="2196" i="1" dirty="0" smtClean="0">
                <a:solidFill>
                  <a:srgbClr val="0000FF"/>
                </a:solidFill>
                <a:latin typeface="Palatino Linotype"/>
              </a:rPr>
              <a:t>D </a:t>
            </a:r>
            <a:r>
              <a:rPr lang="zh-CN" altLang="en-US" sz="2196" dirty="0" smtClean="0">
                <a:solidFill>
                  <a:srgbClr val="0000FF"/>
                </a:solidFill>
                <a:latin typeface="微软雅黑"/>
              </a:rPr>
              <a:t>的纯度越高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93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196" i="1" dirty="0" smtClean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的基尼指数：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58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在候选属性集合中，选取那个使划分后基尼指数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/>
              </a:rPr>
              <a:t>最小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的属性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fontAlgn="auto">
              <a:lnSpc>
                <a:spcPts val="1000"/>
              </a:lnSpc>
              <a:tabLst>
                <a:tab pos="406400" algn="l"/>
                <a:tab pos="38862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	CART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算法中使用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012691" y="1303019"/>
            <a:ext cx="4523233" cy="769621"/>
          </a:xfrm>
          <a:custGeom>
            <a:avLst/>
            <a:gdLst/>
            <a:ahLst/>
            <a:cxnLst/>
            <a:rect l="0" t="0" r="0" b="0"/>
            <a:pathLst>
              <a:path w="4523233" h="769621">
                <a:moveTo>
                  <a:pt x="0" y="769620"/>
                </a:moveTo>
                <a:lnTo>
                  <a:pt x="4523232" y="769620"/>
                </a:lnTo>
                <a:lnTo>
                  <a:pt x="4523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ws_9E4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00" y="1003300"/>
            <a:ext cx="3035300" cy="2133600"/>
          </a:xfrm>
          <a:prstGeom prst="rect">
            <a:avLst/>
          </a:prstGeom>
        </p:spPr>
      </p:pic>
      <p:pic>
        <p:nvPicPr>
          <p:cNvPr id="17" name="图片 16" descr="ws_9E4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6100" y="3289300"/>
            <a:ext cx="5029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71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划分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选择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vs.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19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41" y="256034"/>
            <a:ext cx="7997382" cy="36933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研究表明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划分选择的各种准则虽然对决策树的尺寸有较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大影响，但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/>
              </a:rPr>
              <a:t>对泛化性能的影响很有限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微软雅黑"/>
              </a:rPr>
              <a:t>		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例如信息增益与基尼指数产生的结果，仅在约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2%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的情况下不同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 smtClean="0">
                <a:solidFill>
                  <a:srgbClr val="FF0000"/>
                </a:solidFill>
                <a:latin typeface="微软雅黑"/>
              </a:rPr>
              <a:t>剪枝方法和程度对决策树泛化性能的影响更为显著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2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3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2" dirty="0" smtClean="0">
                <a:solidFill>
                  <a:srgbClr val="FF0000"/>
                </a:solidFill>
                <a:latin typeface="微软雅黑"/>
              </a:rPr>
              <a:t>		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在数据带噪时甚至可能将泛化性能提升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25%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163" y="4696664"/>
            <a:ext cx="916918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2"/>
              </a:lnSpc>
            </a:pPr>
            <a:r>
              <a:rPr lang="en-US" altLang="zh-CN" sz="2798" b="1" smtClean="0">
                <a:solidFill>
                  <a:srgbClr val="000000"/>
                </a:solidFill>
                <a:latin typeface="Times New Roman"/>
              </a:rPr>
              <a:t>Why?</a:t>
            </a:r>
            <a:endParaRPr lang="zh-CN" altLang="en-US" sz="2798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6210" y="5017008"/>
            <a:ext cx="61555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剪枝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4014" y="5037201"/>
            <a:ext cx="870431" cy="272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(pruning)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0254" y="5017008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是决策树对付“过拟合”的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5222" y="5382767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主要手段！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5996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endParaRPr lang="zh-CN" altLang="en-US" sz="1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1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endParaRPr lang="zh-CN" altLang="en-US" sz="18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222" name="TextBox 11"/>
          <p:cNvSpPr txBox="1"/>
          <p:nvPr/>
        </p:nvSpPr>
        <p:spPr>
          <a:xfrm>
            <a:off x="1187624" y="2921168"/>
            <a:ext cx="6376987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zh-CN" altLang="en-US" sz="6000" b="1" dirty="0">
                <a:latin typeface="黑体" pitchFamily="49" charset="-122"/>
                <a:ea typeface="黑体" pitchFamily="49" charset="-122"/>
              </a:rPr>
              <a:t>决策树</a:t>
            </a:r>
            <a:endParaRPr lang="en-US" altLang="zh-CN" sz="6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224" name="对象 15"/>
          <p:cNvGraphicFramePr>
            <a:graphicFrameLocks noChangeAspect="1"/>
          </p:cNvGraphicFramePr>
          <p:nvPr/>
        </p:nvGraphicFramePr>
        <p:xfrm>
          <a:off x="8196263" y="6064250"/>
          <a:ext cx="6238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3" imgW="1752600" imgH="1143000" progId="Visio.Drawing.11">
                  <p:embed/>
                </p:oleObj>
              </mc:Choice>
              <mc:Fallback>
                <p:oleObj r:id="rId3" imgW="1752600" imgH="11430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6263" y="6064250"/>
                        <a:ext cx="623887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70861" dir="2519232" algn="ctr" rotWithShape="0">
                          <a:srgbClr val="C0C0C0">
                            <a:alpha val="75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8" name="Picture 236" descr="C:\Users\lan98\Desktop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648"/>
            <a:ext cx="34194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82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20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541" y="321726"/>
            <a:ext cx="8156079" cy="36804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71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为了尽可能正确分类训练样本，有可能造成分支过多 </a:t>
            </a:r>
            <a:r>
              <a:rPr lang="zh-CN" altLang="en-US" sz="2198" dirty="0" smtClean="0">
                <a:solidFill>
                  <a:srgbClr val="000000"/>
                </a:solidFill>
                <a:latin typeface="Wingdings"/>
              </a:rPr>
              <a:t> </a:t>
            </a: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过拟合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3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8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 smtClean="0">
                <a:solidFill>
                  <a:srgbClr val="0000FF"/>
                </a:solidFill>
                <a:latin typeface="微软雅黑"/>
              </a:rPr>
              <a:t>可通过主动去掉一些分支来降低过拟合的风险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9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基本策略：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预剪枝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(pre-pruning):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提前终止某些分支的生长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后剪枝 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(post-pruning):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生成一棵完全树，再“回头”剪枝</a:t>
            </a:r>
            <a:endParaRPr lang="zh-CN" altLang="en-US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" y="4635662"/>
            <a:ext cx="5078313" cy="8020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剪枝过程中需评估剪枝前后决策树的优劣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08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 smtClean="0">
                <a:solidFill>
                  <a:srgbClr val="00B050"/>
                </a:solidFill>
                <a:latin typeface="微软雅黑"/>
              </a:rPr>
              <a:t>现在我们假定使用“留出法”</a:t>
            </a: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8250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21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17141" y="1149858"/>
            <a:ext cx="434342" cy="2564893"/>
          </a:xfrm>
          <a:custGeom>
            <a:avLst/>
            <a:gdLst/>
            <a:ahLst/>
            <a:cxnLst/>
            <a:rect l="0" t="0" r="0" b="0"/>
            <a:pathLst>
              <a:path w="434342" h="2564893">
                <a:moveTo>
                  <a:pt x="434341" y="2564892"/>
                </a:moveTo>
                <a:cubicBezTo>
                  <a:pt x="314453" y="2564892"/>
                  <a:pt x="217170" y="2548636"/>
                  <a:pt x="217170" y="2528696"/>
                </a:cubicBezTo>
                <a:lnTo>
                  <a:pt x="217170" y="1318640"/>
                </a:lnTo>
                <a:cubicBezTo>
                  <a:pt x="217170" y="1298702"/>
                  <a:pt x="119888" y="1282446"/>
                  <a:pt x="0" y="1282446"/>
                </a:cubicBezTo>
                <a:cubicBezTo>
                  <a:pt x="119888" y="1282446"/>
                  <a:pt x="217170" y="1266190"/>
                  <a:pt x="217170" y="1246250"/>
                </a:cubicBezTo>
                <a:lnTo>
                  <a:pt x="217170" y="36194"/>
                </a:lnTo>
                <a:cubicBezTo>
                  <a:pt x="217170" y="16255"/>
                  <a:pt x="314453" y="0"/>
                  <a:pt x="434341" y="0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543050" y="4360926"/>
            <a:ext cx="434340" cy="1828801"/>
          </a:xfrm>
          <a:custGeom>
            <a:avLst/>
            <a:gdLst/>
            <a:ahLst/>
            <a:cxnLst/>
            <a:rect l="0" t="0" r="0" b="0"/>
            <a:pathLst>
              <a:path w="434340" h="1828801">
                <a:moveTo>
                  <a:pt x="434339" y="1828800"/>
                </a:moveTo>
                <a:cubicBezTo>
                  <a:pt x="314451" y="1828800"/>
                  <a:pt x="217170" y="1812594"/>
                  <a:pt x="217170" y="1792604"/>
                </a:cubicBezTo>
                <a:lnTo>
                  <a:pt x="217170" y="950595"/>
                </a:lnTo>
                <a:cubicBezTo>
                  <a:pt x="217170" y="930656"/>
                  <a:pt x="119888" y="914400"/>
                  <a:pt x="0" y="914400"/>
                </a:cubicBezTo>
                <a:cubicBezTo>
                  <a:pt x="119888" y="914400"/>
                  <a:pt x="217170" y="898144"/>
                  <a:pt x="217170" y="878204"/>
                </a:cubicBezTo>
                <a:lnTo>
                  <a:pt x="217170" y="36195"/>
                </a:lnTo>
                <a:cubicBezTo>
                  <a:pt x="217170" y="16256"/>
                  <a:pt x="314451" y="0"/>
                  <a:pt x="434339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4904" y="2301239"/>
            <a:ext cx="923330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训练集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904" y="5145278"/>
            <a:ext cx="923330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验证集</a:t>
            </a:r>
            <a:endParaRPr lang="zh-CN" altLang="en-US" sz="2400">
              <a:solidFill>
                <a:srgbClr val="FF0000"/>
              </a:solidFill>
              <a:latin typeface="微软雅黑"/>
            </a:endParaRPr>
          </a:p>
        </p:txBody>
      </p:sp>
      <p:pic>
        <p:nvPicPr>
          <p:cNvPr id="14" name="图片 13" descr="ws_AB8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0" y="114300"/>
            <a:ext cx="7353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22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未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剪枝决策树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1674"/>
            <a:ext cx="8483335" cy="516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73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23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预剪枝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pic>
        <p:nvPicPr>
          <p:cNvPr id="8" name="图片 7" descr="ws_B5A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00" y="1104900"/>
            <a:ext cx="4508500" cy="1574800"/>
          </a:xfrm>
          <a:prstGeom prst="rect">
            <a:avLst/>
          </a:prstGeom>
        </p:spPr>
      </p:pic>
      <p:pic>
        <p:nvPicPr>
          <p:cNvPr id="9" name="图片 8" descr="ws_B5A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300" y="3340100"/>
            <a:ext cx="1143000" cy="15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8265" y="3062833"/>
            <a:ext cx="134652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/>
              </a:rPr>
              <a:t>1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896" y="2939389"/>
            <a:ext cx="3039294" cy="5565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1866900" algn="l"/>
              </a:tabLst>
              <a:defRPr/>
            </a:pPr>
            <a:r>
              <a:rPr lang="zh-CN" altLang="en-US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</a:rPr>
              <a:t>验证集精度</a:t>
            </a:r>
          </a:p>
          <a:p>
            <a:pPr marL="0" marR="0" lvl="0" indent="0" defTabSz="914400" eaLnBrk="1" fontAlgn="auto" latinLnBrk="0" hangingPunct="1">
              <a:lnSpc>
                <a:spcPts val="2767"/>
              </a:lnSpc>
              <a:buClrTx/>
              <a:buSzTx/>
              <a:buNone/>
              <a:tabLst>
                <a:tab pos="1866900" algn="l"/>
              </a:tabLs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/>
              </a:rPr>
              <a:t>“脐部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</a:rPr>
              <a:t>=?” 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</a:rPr>
              <a:t>: 42.9%</a:t>
            </a:r>
            <a:endParaRPr lang="zh-CN" altLang="en-US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8657819" cy="11846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10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结点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：若不划分，则将其标记为</a:t>
            </a:r>
            <a:endParaRPr lang="zh-CN" altLang="en-US" dirty="0">
              <a:solidFill>
                <a:srgbClr val="000000"/>
              </a:solidFill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73953" y="1524004"/>
                <a:ext cx="3558667" cy="107895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1732"/>
                  </a:lnSpc>
                </a:pPr>
                <a:r>
                  <a:rPr lang="zh-CN" altLang="en-US" sz="1802" dirty="0" smtClean="0">
                    <a:solidFill>
                      <a:srgbClr val="000000"/>
                    </a:solidFill>
                    <a:latin typeface="微软雅黑"/>
                  </a:rPr>
                  <a:t>叶结点，类别标记为训练样例中最</a:t>
                </a:r>
              </a:p>
              <a:p>
                <a:pPr>
                  <a:lnSpc>
                    <a:spcPts val="2163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多的类别，若选“好瓜”。验证集</a:t>
                </a:r>
              </a:p>
              <a:p>
                <a:pPr>
                  <a:lnSpc>
                    <a:spcPts val="2100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中，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/>
                  </a:rPr>
                  <a:t>{4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，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/>
                  </a:rPr>
                  <a:t>5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，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微软雅黑"/>
                  </a:rPr>
                  <a:t>8}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被分类正确，得到验</a:t>
                </a:r>
              </a:p>
              <a:p>
                <a:pPr>
                  <a:lnSpc>
                    <a:spcPts val="2160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微软雅黑"/>
                  </a:rPr>
                  <a:t>证集精度为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微软雅黑"/>
                  </a:rPr>
                  <a:t>=42.9%</a:t>
                </a:r>
                <a:endParaRPr lang="zh-CN" altLang="en-US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53" y="1524004"/>
                <a:ext cx="3558667" cy="1078950"/>
              </a:xfrm>
              <a:prstGeom prst="rect">
                <a:avLst/>
              </a:prstGeom>
              <a:blipFill rotWithShape="1">
                <a:blip r:embed="rId5"/>
                <a:stretch>
                  <a:fillRect l="-4110" t="-13559" r="-3425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40817" y="1628905"/>
            <a:ext cx="230832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2"/>
              </a:lnSpc>
            </a:pPr>
            <a:r>
              <a:rPr lang="zh-CN" altLang="en-US" sz="1802" smtClean="0">
                <a:solidFill>
                  <a:srgbClr val="FF0000"/>
                </a:solidFill>
                <a:latin typeface="微软雅黑"/>
              </a:rPr>
              <a:t>验</a:t>
            </a:r>
          </a:p>
          <a:p>
            <a:pPr>
              <a:lnSpc>
                <a:spcPts val="2162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证</a:t>
            </a:r>
          </a:p>
          <a:p>
            <a:pPr>
              <a:lnSpc>
                <a:spcPts val="21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集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896" y="321297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/>
              </a:rPr>
              <a:t>脐部</a:t>
            </a:r>
            <a:r>
              <a:rPr lang="en-US" altLang="zh-CN" dirty="0">
                <a:latin typeface="微软雅黑"/>
              </a:rPr>
              <a:t>=?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90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24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预剪枝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1" y="908720"/>
            <a:ext cx="8887845" cy="506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4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25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预剪枝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3" y="1028699"/>
            <a:ext cx="7971135" cy="502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44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26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2836"/>
            <a:ext cx="8232029" cy="5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09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27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2" y="1091858"/>
            <a:ext cx="8040286" cy="50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795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28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0712"/>
            <a:ext cx="8298695" cy="51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11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29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5747"/>
            <a:ext cx="8192025" cy="496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11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endParaRPr lang="zh-CN" altLang="en-US" sz="36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决策树模型</a:t>
            </a:r>
            <a:endParaRPr lang="zh-CN" altLang="en-US" sz="3200" b="1" dirty="0"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7" name="图片 6" descr="ws_707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500" y="2438400"/>
            <a:ext cx="3517900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527" y="1155918"/>
            <a:ext cx="359072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决策树基于“树”结构进行决策</a:t>
            </a: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527" y="1592738"/>
            <a:ext cx="649966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6" dirty="0" smtClean="0">
                <a:solidFill>
                  <a:srgbClr val="000000"/>
                </a:solidFill>
                <a:latin typeface="微软雅黑"/>
              </a:rPr>
              <a:t>每个“内部结点”对应于某个属性上的“测试”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/>
              </a:rPr>
              <a:t>(test)</a:t>
            </a: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527" y="2050466"/>
            <a:ext cx="76671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每个分支对应于该测试的一种可能结果（即该属性的某个取值）</a:t>
            </a:r>
          </a:p>
          <a:p>
            <a:pPr>
              <a:lnSpc>
                <a:spcPts val="1000"/>
              </a:lnSpc>
            </a:pPr>
            <a:endParaRPr lang="zh-CN" altLang="en-US" sz="20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zh-CN" altLang="en-US" sz="2004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每个“叶结点”对应于一个“预测结果”</a:t>
            </a: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527" y="3526631"/>
            <a:ext cx="410368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 smtClean="0">
                <a:solidFill>
                  <a:srgbClr val="000000"/>
                </a:solidFill>
                <a:latin typeface="微软雅黑"/>
              </a:rPr>
              <a:t>学习过程：通过对训练样本的分析来</a:t>
            </a:r>
          </a:p>
          <a:p>
            <a:pPr>
              <a:lnSpc>
                <a:spcPts val="2643"/>
              </a:lnSpc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确定“划分属性”（即内部结点所对</a:t>
            </a:r>
          </a:p>
          <a:p>
            <a:pPr>
              <a:lnSpc>
                <a:spcPts val="2640"/>
              </a:lnSpc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应的属性）</a:t>
            </a: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527" y="4685502"/>
            <a:ext cx="436016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预测过程：将测试示例从根结点开始，</a:t>
            </a:r>
          </a:p>
          <a:p>
            <a:pPr>
              <a:lnSpc>
                <a:spcPts val="2640"/>
              </a:lnSpc>
            </a:pP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沿着划分属性所构成的“判定测试序</a:t>
            </a:r>
          </a:p>
          <a:p>
            <a:pPr>
              <a:lnSpc>
                <a:spcPts val="264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列”下行，直到叶结点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001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30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9806"/>
            <a:ext cx="8595401" cy="496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919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31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7788"/>
            <a:ext cx="8341848" cy="496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69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32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3360"/>
            <a:ext cx="8299089" cy="484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62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33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3" y="1119758"/>
            <a:ext cx="8237320" cy="48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06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34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预剪枝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vs.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后剪枝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32" y="1323314"/>
            <a:ext cx="194444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时间开销：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832" y="1809320"/>
            <a:ext cx="6165149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预剪枝：训练时间开销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降低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，测试时间开销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降低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8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后剪枝：训练时间开销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增加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，测试时间开销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降低</a:t>
            </a:r>
            <a:endParaRPr lang="zh-CN" altLang="en-US" sz="2196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185" y="3097532"/>
            <a:ext cx="2587247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过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欠拟合风险：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185" y="3613101"/>
            <a:ext cx="6165149" cy="7950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预剪枝：过拟合风险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降低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，欠拟合风险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增加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FF"/>
              </a:solidFill>
              <a:latin typeface="微软雅黑"/>
            </a:endParaRPr>
          </a:p>
          <a:p>
            <a:pPr>
              <a:lnSpc>
                <a:spcPts val="28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后剪枝：过拟合风险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降低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，欠拟合风险基本不变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832" y="4956784"/>
            <a:ext cx="489396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泛化性能：后剪枝 通常优于 预剪枝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454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35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连续值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19798"/>
            <a:ext cx="8462609" cy="51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36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缺失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值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621" y="1260602"/>
            <a:ext cx="7027565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现实应用中，经常会遇到属性值“缺失”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(missing)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现象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9660" y="1820392"/>
            <a:ext cx="57195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B050"/>
                </a:solidFill>
                <a:latin typeface="微软雅黑"/>
              </a:rPr>
              <a:t>仅使用无缺失的样例？ </a:t>
            </a:r>
            <a:r>
              <a:rPr lang="zh-CN" altLang="en-US" sz="2196" smtClean="0">
                <a:solidFill>
                  <a:srgbClr val="00B050"/>
                </a:solidFill>
                <a:latin typeface="Wingdings"/>
              </a:rPr>
              <a:t> </a:t>
            </a:r>
            <a:r>
              <a:rPr lang="zh-CN" altLang="en-US" sz="2196" smtClean="0">
                <a:solidFill>
                  <a:srgbClr val="00B050"/>
                </a:solidFill>
                <a:latin typeface="微软雅黑"/>
              </a:rPr>
              <a:t>对数据的极大浪费</a:t>
            </a:r>
            <a:endParaRPr lang="zh-CN" altLang="en-US" sz="2196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621" y="2732785"/>
            <a:ext cx="4308872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使用带缺失值的样例，需解决：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990" y="3222754"/>
            <a:ext cx="3730188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Q1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：如何进行划分属性选择？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990" y="3768981"/>
            <a:ext cx="8244245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Q2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：给定划分属性，若样本在该属性上的值缺失，如何进行划分？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5154" y="4643373"/>
            <a:ext cx="4308872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基本思路：样本赋权，权重划分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336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37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缺失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值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" y="621529"/>
            <a:ext cx="7899126" cy="563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4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38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缺失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值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28688"/>
            <a:ext cx="7343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46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39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缺失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值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14375"/>
            <a:ext cx="73914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24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决策树简史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139" y="1186850"/>
            <a:ext cx="60096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US" altLang="zh-CN" sz="2196" dirty="0" smtClean="0">
                <a:solidFill>
                  <a:srgbClr val="000000"/>
                </a:solidFill>
                <a:latin typeface="Calibri"/>
              </a:rPr>
              <a:t>• 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第一个决策树算法：</a:t>
            </a:r>
            <a:r>
              <a:rPr lang="en-US" altLang="zh-CN" sz="2196" dirty="0" smtClean="0">
                <a:solidFill>
                  <a:srgbClr val="000000"/>
                </a:solidFill>
                <a:latin typeface="Calibri"/>
              </a:rPr>
              <a:t>CLS </a:t>
            </a:r>
            <a:r>
              <a:rPr lang="en-US" altLang="zh-CN" sz="2004" dirty="0" smtClean="0">
                <a:solidFill>
                  <a:srgbClr val="000000"/>
                </a:solidFill>
                <a:latin typeface="Calibri"/>
              </a:rPr>
              <a:t>(Concept Learning System)</a:t>
            </a:r>
            <a:endParaRPr lang="zh-CN" altLang="en-US" sz="2004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1339" y="1637664"/>
            <a:ext cx="6684266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6"/>
              </a:lnSpc>
            </a:pPr>
            <a:r>
              <a:rPr lang="en-US" altLang="zh-CN" sz="2196" dirty="0" smtClean="0">
                <a:solidFill>
                  <a:srgbClr val="996600"/>
                </a:solidFill>
                <a:latin typeface="Calibri"/>
              </a:rPr>
              <a:t>[E. B. Hunt, J. Marin, and P. T. Stone’s book “</a:t>
            </a:r>
            <a:r>
              <a:rPr lang="en-US" altLang="zh-CN" sz="2196" i="1" dirty="0" smtClean="0">
                <a:solidFill>
                  <a:srgbClr val="996600"/>
                </a:solidFill>
                <a:latin typeface="Calibri"/>
              </a:rPr>
              <a:t>Experiments in</a:t>
            </a:r>
          </a:p>
          <a:p>
            <a:pPr>
              <a:lnSpc>
                <a:spcPts val="2641"/>
              </a:lnSpc>
            </a:pPr>
            <a:r>
              <a:rPr lang="en-US" altLang="zh-CN" sz="2198" i="1" dirty="0" smtClean="0">
                <a:solidFill>
                  <a:srgbClr val="996600"/>
                </a:solidFill>
                <a:latin typeface="Calibri"/>
              </a:rPr>
              <a:t>Induction</a:t>
            </a:r>
            <a:r>
              <a:rPr lang="en-US" altLang="zh-CN" sz="2198" dirty="0" smtClean="0">
                <a:solidFill>
                  <a:srgbClr val="996600"/>
                </a:solidFill>
                <a:latin typeface="Calibri"/>
              </a:rPr>
              <a:t>” published by Academic Press in 1966]</a:t>
            </a:r>
            <a:endParaRPr lang="zh-CN" altLang="en-US" sz="2198" dirty="0">
              <a:solidFill>
                <a:srgbClr val="99660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139" y="2628808"/>
            <a:ext cx="7286547" cy="14106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5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•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使决策树受到关注、成为机器学习主流技术的算法：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ID3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2396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[</a:t>
            </a:r>
            <a:r>
              <a:rPr lang="en-US" altLang="zh-CN" sz="2196" smtClean="0">
                <a:solidFill>
                  <a:srgbClr val="FF0000"/>
                </a:solidFill>
                <a:latin typeface="Calibri"/>
              </a:rPr>
              <a:t>J. R. Quinlan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’s paper in a book “</a:t>
            </a:r>
            <a:r>
              <a:rPr lang="en-US" altLang="zh-CN" sz="2196" i="1" smtClean="0">
                <a:solidFill>
                  <a:srgbClr val="996600"/>
                </a:solidFill>
                <a:latin typeface="Calibri"/>
              </a:rPr>
              <a:t>Expert Systems in the Micro</a:t>
            </a:r>
          </a:p>
          <a:p>
            <a:pPr marL="0" marR="0" lvl="0" indent="0" defTabSz="914400" eaLnBrk="1" fontAlgn="auto" latinLnBrk="0" hangingPunct="1">
              <a:lnSpc>
                <a:spcPts val="2641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i="1" smtClean="0">
                <a:solidFill>
                  <a:srgbClr val="996600"/>
                </a:solidFill>
                <a:latin typeface="Calibri"/>
              </a:rPr>
              <a:t>	</a:t>
            </a:r>
            <a:r>
              <a:rPr lang="en-US" altLang="zh-CN" sz="2198" i="1" smtClean="0">
                <a:solidFill>
                  <a:srgbClr val="996600"/>
                </a:solidFill>
                <a:latin typeface="Calibri"/>
              </a:rPr>
              <a:t>Electronic Age</a:t>
            </a:r>
            <a:r>
              <a:rPr lang="en-US" altLang="zh-CN" sz="2198" smtClean="0">
                <a:solidFill>
                  <a:srgbClr val="996600"/>
                </a:solidFill>
                <a:latin typeface="Calibri"/>
              </a:rPr>
              <a:t>” edited by D. Michie, published by Edinburgh</a:t>
            </a:r>
          </a:p>
          <a:p>
            <a:pPr marL="0" marR="0" lvl="0" indent="0" defTabSz="914400" eaLnBrk="1" fontAlgn="auto" latinLnBrk="0" hangingPunct="1">
              <a:lnSpc>
                <a:spcPts val="2641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8" smtClean="0">
                <a:solidFill>
                  <a:srgbClr val="996600"/>
                </a:solidFill>
                <a:latin typeface="Calibri"/>
              </a:rPr>
              <a:t>	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University Press in 1979]</a:t>
            </a:r>
            <a:endParaRPr lang="zh-CN" altLang="en-US" sz="2196">
              <a:solidFill>
                <a:srgbClr val="9966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389" y="4389028"/>
            <a:ext cx="359233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•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最常用的决策树算法：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C4.5</a:t>
            </a:r>
            <a:endParaRPr lang="zh-CN" altLang="en-US" sz="2196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589" y="4839842"/>
            <a:ext cx="4204869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6"/>
              </a:lnSpc>
            </a:pP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[</a:t>
            </a:r>
            <a:r>
              <a:rPr lang="en-US" altLang="zh-CN" sz="2196" smtClean="0">
                <a:solidFill>
                  <a:srgbClr val="FF0000"/>
                </a:solidFill>
                <a:latin typeface="Calibri"/>
              </a:rPr>
              <a:t>J. R. Quinlan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’s book “</a:t>
            </a:r>
            <a:r>
              <a:rPr lang="en-US" altLang="zh-CN" sz="2196" i="1" smtClean="0">
                <a:solidFill>
                  <a:srgbClr val="996600"/>
                </a:solidFill>
                <a:latin typeface="Calibri"/>
              </a:rPr>
              <a:t>C4.5: Programs</a:t>
            </a:r>
          </a:p>
          <a:p>
            <a:pPr>
              <a:lnSpc>
                <a:spcPts val="2642"/>
              </a:lnSpc>
            </a:pPr>
            <a:r>
              <a:rPr lang="en-US" altLang="zh-CN" sz="2196" i="1" smtClean="0">
                <a:solidFill>
                  <a:srgbClr val="996600"/>
                </a:solidFill>
                <a:latin typeface="Calibri"/>
              </a:rPr>
              <a:t>for Machine Learning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” published by</a:t>
            </a:r>
          </a:p>
          <a:p>
            <a:pPr>
              <a:lnSpc>
                <a:spcPts val="2640"/>
              </a:lnSpc>
            </a:pP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Morgan Kaufmann in 1993]</a:t>
            </a:r>
            <a:endParaRPr lang="zh-CN" altLang="en-US" sz="2196">
              <a:solidFill>
                <a:srgbClr val="9966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643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40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从“树”到“规则”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00138"/>
            <a:ext cx="74295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8350" y="5795972"/>
            <a:ext cx="60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泛化：已建立模型应用于新样本的能力。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2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41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轴平行划分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52525"/>
            <a:ext cx="72294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87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42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轴平行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vs.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倾斜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9" name="图片 8" descr="ws_3E7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700" y="2184400"/>
            <a:ext cx="5372100" cy="3924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4184" y="1258320"/>
            <a:ext cx="7386638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当学习任务所对应的分类边界很复杂时，需要非常多段</a:t>
            </a:r>
          </a:p>
          <a:p>
            <a:pPr>
              <a:lnSpc>
                <a:spcPts val="281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划分才能获得较好的近似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1488" y="2883792"/>
            <a:ext cx="1846659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能否产生这样</a:t>
            </a: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的分类边界？</a:t>
            </a:r>
            <a:endParaRPr lang="zh-CN" altLang="en-US" sz="2400">
              <a:solidFill>
                <a:srgbClr val="FF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2414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43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多变量（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multivariate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）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决策树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66800"/>
            <a:ext cx="7543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64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44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0335" y="357121"/>
            <a:ext cx="6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503050405090304" pitchFamily="18" charset="0"/>
                <a:ea typeface="微软雅黑" pitchFamily="34" charset="-122"/>
              </a:rPr>
              <a:t>决策树常用软件包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41" y="321726"/>
            <a:ext cx="105798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52578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578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917" y="1247266"/>
            <a:ext cx="2240998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ID3, C4.5, C5.0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117" y="1765810"/>
            <a:ext cx="4056560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80C000"/>
                </a:solidFill>
                <a:latin typeface="Times New Roman"/>
              </a:rPr>
              <a:t>http://www.rulequest.com/Personal/</a:t>
            </a:r>
            <a:endParaRPr lang="zh-CN" altLang="en-US" sz="2196">
              <a:solidFill>
                <a:srgbClr val="80C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917" y="2466720"/>
            <a:ext cx="779059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J4.8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117" y="2983302"/>
            <a:ext cx="394268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2"/>
              </a:lnSpc>
            </a:pPr>
            <a:r>
              <a:rPr lang="en-US" altLang="zh-CN" sz="2006" smtClean="0">
                <a:solidFill>
                  <a:srgbClr val="80C000"/>
                </a:solidFill>
                <a:latin typeface="Times New Roman"/>
              </a:rPr>
              <a:t>http://www.cs.waikato.ac.nz/ml/weka/</a:t>
            </a:r>
            <a:endParaRPr lang="zh-CN" altLang="en-US" sz="2006">
              <a:solidFill>
                <a:srgbClr val="80C000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917" y="3655821"/>
            <a:ext cx="1274388" cy="350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2061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45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5" name="图片 4" descr="屏幕快照 2019-03-12 上午11.31.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692696"/>
            <a:ext cx="8200390" cy="5210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88491" y="1101165"/>
            <a:ext cx="369524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50" normalizeH="0" baseline="0" noProof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黑体" charset="0"/>
                <a:ea typeface="黑体" charset="0"/>
                <a:cs typeface="Times New Roman" panose="02020503050405090304" pitchFamily="18" charset="0"/>
                <a:sym typeface="+mn-ea"/>
              </a:rPr>
              <a:t>谢谢</a:t>
            </a:r>
            <a:r>
              <a:rPr lang="zh-CN" altLang="en-US" sz="5400" b="1" spc="50" noProof="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charset="0"/>
                <a:ea typeface="黑体" charset="0"/>
                <a:cs typeface="Times New Roman" panose="02020503050405090304" pitchFamily="18" charset="0"/>
                <a:sym typeface="+mn-ea"/>
              </a:rPr>
              <a:t>大家</a:t>
            </a:r>
            <a:r>
              <a:rPr kumimoji="0" lang="zh-CN" altLang="en-US" sz="5400" b="1" i="0" u="none" strike="noStrike" kern="1200" cap="none" spc="50" normalizeH="0" baseline="0" noProof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黑体" charset="0"/>
                <a:ea typeface="黑体" charset="0"/>
                <a:cs typeface="Times New Roman" panose="02020503050405090304" pitchFamily="18" charset="0"/>
                <a:sym typeface="+mn-ea"/>
              </a:rPr>
              <a:t>！</a:t>
            </a:r>
            <a:endParaRPr kumimoji="0" lang="zh-CN" altLang="en-US" sz="5400" b="1" i="0" u="none" strike="noStrike" kern="1200" cap="none" spc="50" normalizeH="0" baseline="0" noProof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黑体" charset="0"/>
              <a:ea typeface="黑体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05" y="548640"/>
            <a:ext cx="452755" cy="647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05" y="6215380"/>
            <a:ext cx="9123045" cy="647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决策树简史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5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139" y="1186850"/>
            <a:ext cx="71913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•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可以用于回归任务的决策树算法：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CART </a:t>
            </a: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(Classification and</a:t>
            </a:r>
            <a:endParaRPr lang="zh-CN" altLang="en-US" sz="2004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139" y="1530985"/>
            <a:ext cx="1718419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Regression Tree)</a:t>
            </a:r>
            <a:endParaRPr lang="zh-CN" altLang="en-US" sz="2004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339" y="1942236"/>
            <a:ext cx="716382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8"/>
              </a:lnSpc>
            </a:pPr>
            <a:r>
              <a:rPr lang="en-US" altLang="zh-CN" sz="2198" smtClean="0">
                <a:solidFill>
                  <a:srgbClr val="996600"/>
                </a:solidFill>
                <a:latin typeface="Calibri"/>
              </a:rPr>
              <a:t>[</a:t>
            </a:r>
            <a:r>
              <a:rPr lang="en-US" altLang="zh-CN" sz="2198" smtClean="0">
                <a:solidFill>
                  <a:srgbClr val="FF0000"/>
                </a:solidFill>
                <a:latin typeface="Calibri"/>
              </a:rPr>
              <a:t>L. Breiman</a:t>
            </a:r>
            <a:r>
              <a:rPr lang="en-US" altLang="zh-CN" sz="2198" smtClean="0">
                <a:solidFill>
                  <a:srgbClr val="996600"/>
                </a:solidFill>
                <a:latin typeface="Calibri"/>
              </a:rPr>
              <a:t>, J. H. Friedman, R. A. Olshen, and C. J. Stone’s book</a:t>
            </a:r>
          </a:p>
          <a:p>
            <a:pPr>
              <a:lnSpc>
                <a:spcPts val="2641"/>
              </a:lnSpc>
            </a:pP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“Classification and Regression Trees” published by Wadsworth</a:t>
            </a:r>
          </a:p>
          <a:p>
            <a:pPr>
              <a:lnSpc>
                <a:spcPts val="2640"/>
              </a:lnSpc>
            </a:pP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in 1984]</a:t>
            </a:r>
            <a:endParaRPr lang="zh-CN" altLang="en-US" sz="2196">
              <a:solidFill>
                <a:srgbClr val="9966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139" y="3410874"/>
            <a:ext cx="588674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•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基于决策树的最强大算法：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RF (Random Forest)</a:t>
            </a:r>
            <a:endParaRPr lang="zh-CN" altLang="en-US" sz="2196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339" y="3861689"/>
            <a:ext cx="5192960" cy="2859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6"/>
              </a:lnSpc>
            </a:pP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[</a:t>
            </a:r>
            <a:r>
              <a:rPr lang="en-US" altLang="zh-CN" sz="2196" smtClean="0">
                <a:solidFill>
                  <a:srgbClr val="FF0000"/>
                </a:solidFill>
                <a:latin typeface="Calibri"/>
              </a:rPr>
              <a:t>L. Breiman’s </a:t>
            </a:r>
            <a:r>
              <a:rPr lang="en-US" altLang="zh-CN" sz="2196" smtClean="0">
                <a:solidFill>
                  <a:srgbClr val="996600"/>
                </a:solidFill>
                <a:latin typeface="Calibri"/>
              </a:rPr>
              <a:t>MLJ’01 paper “Random Forest”]</a:t>
            </a:r>
            <a:endParaRPr lang="zh-CN" altLang="en-US" sz="2196">
              <a:solidFill>
                <a:srgbClr val="9966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9276" y="4248963"/>
            <a:ext cx="4475584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3"/>
              </a:lnSpc>
            </a:pPr>
            <a:r>
              <a:rPr lang="zh-CN" altLang="en-US" sz="2004" smtClean="0">
                <a:solidFill>
                  <a:srgbClr val="008000"/>
                </a:solidFill>
                <a:latin typeface="微软雅黑"/>
              </a:rPr>
              <a:t>这是一种“集成学习”方法 </a:t>
            </a:r>
            <a:r>
              <a:rPr lang="zh-CN" altLang="en-US" sz="2004" smtClean="0">
                <a:solidFill>
                  <a:srgbClr val="008000"/>
                </a:solidFill>
                <a:latin typeface="Wingdings"/>
              </a:rPr>
              <a:t> </a:t>
            </a:r>
            <a:r>
              <a:rPr lang="zh-CN" altLang="en-US" sz="2004" smtClean="0">
                <a:solidFill>
                  <a:srgbClr val="008000"/>
                </a:solidFill>
                <a:latin typeface="微软雅黑"/>
              </a:rPr>
              <a:t>第 </a:t>
            </a:r>
            <a:r>
              <a:rPr lang="en-US" altLang="zh-CN" sz="2004" smtClean="0">
                <a:solidFill>
                  <a:srgbClr val="008000"/>
                </a:solidFill>
                <a:latin typeface="Calibri"/>
              </a:rPr>
              <a:t>8 </a:t>
            </a:r>
            <a:r>
              <a:rPr lang="zh-CN" altLang="en-US" sz="2004" smtClean="0">
                <a:solidFill>
                  <a:srgbClr val="008000"/>
                </a:solidFill>
                <a:latin typeface="微软雅黑"/>
              </a:rPr>
              <a:t>章</a:t>
            </a:r>
            <a:endParaRPr lang="zh-CN" altLang="en-US" sz="2004">
              <a:solidFill>
                <a:srgbClr val="008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15414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基本流程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6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638" y="1314322"/>
            <a:ext cx="4754187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策略：“分而治之”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(divide-and-conquer)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638" y="1902749"/>
            <a:ext cx="25391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自根至叶的递归过程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686" y="2457704"/>
            <a:ext cx="597599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在每个中间结点寻找一个“划分”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(split or test)</a:t>
            </a:r>
            <a:r>
              <a:rPr lang="zh-CN" altLang="en-US" sz="2196" dirty="0" smtClean="0">
                <a:solidFill>
                  <a:srgbClr val="000000"/>
                </a:solidFill>
                <a:latin typeface="微软雅黑"/>
              </a:rPr>
              <a:t>属性</a:t>
            </a: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638" y="3495258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三种停止条件：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638" y="4057774"/>
            <a:ext cx="581729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(1)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当前结点包含的样本全属于同一类别，无需划分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;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638" y="4667628"/>
            <a:ext cx="774090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(2)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当前属性集为空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或是所有样本在所有属性上取值相同，无法划分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8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(3)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当前结点包含的样本集合为空，不能划分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033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基本算法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7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4" name="图片 23" descr="ws_7CB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400" y="952500"/>
            <a:ext cx="7670800" cy="54483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30216" y="194094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递归返回，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0216" y="2165350"/>
            <a:ext cx="73096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情形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(1)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1438" y="2719704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递归返回，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41438" y="2944114"/>
            <a:ext cx="73096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情形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(2)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2555" y="425526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递归返回，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2555" y="4479671"/>
            <a:ext cx="73096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情形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(3)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1685" y="3563274"/>
            <a:ext cx="2257028" cy="1942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 smtClean="0">
                <a:solidFill>
                  <a:srgbClr val="000000"/>
                </a:solidFill>
                <a:latin typeface="微软雅黑"/>
              </a:rPr>
              <a:t>利用当前结点的后验分布</a:t>
            </a:r>
            <a:endParaRPr lang="zh-CN" altLang="en-US" sz="15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1885" y="5110515"/>
            <a:ext cx="2257028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 smtClean="0">
                <a:solidFill>
                  <a:srgbClr val="000000"/>
                </a:solidFill>
                <a:latin typeface="微软雅黑"/>
              </a:rPr>
              <a:t>将父结点的样本分布作为</a:t>
            </a:r>
          </a:p>
          <a:p>
            <a:pPr>
              <a:lnSpc>
                <a:spcPts val="1860"/>
              </a:lnSpc>
            </a:pPr>
            <a:r>
              <a:rPr lang="zh-CN" altLang="en-US" sz="1596" dirty="0" smtClean="0">
                <a:solidFill>
                  <a:srgbClr val="000000"/>
                </a:solidFill>
                <a:latin typeface="微软雅黑"/>
              </a:rPr>
              <a:t>当前结点的先验分布</a:t>
            </a:r>
            <a:endParaRPr lang="zh-CN" altLang="en-US" sz="15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4591" y="5755233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决策树算法的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32046" y="6021933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核心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8458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基本算法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8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8194" name="Picture 2" descr="在这里插入图片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5387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在这里插入图片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31" y="1196752"/>
            <a:ext cx="244960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4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1106488" y="165100"/>
            <a:ext cx="16764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90204" pitchFamily="34" charset="0"/>
              <a:buNone/>
            </a:pPr>
            <a:endParaRPr lang="zh-CN" altLang="en-US" sz="3600" b="1" dirty="0">
              <a:solidFill>
                <a:prstClr val="black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6146" name="Picture 2" descr="https://weixin.aisoutu.com/cunchu7/2021-05-13/4_162087615604499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" y="-55885"/>
            <a:ext cx="964605" cy="9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088350" y="165100"/>
            <a:ext cx="6480646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基本算法</a:t>
            </a:r>
            <a:endParaRPr lang="zh-CN" altLang="en-US" sz="3200" b="1" dirty="0">
              <a:solidFill>
                <a:prstClr val="black"/>
              </a:solidFill>
              <a:latin typeface="Times New Roman" panose="02020503050405090304" pitchFamily="18" charset="0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37300" y="6572250"/>
            <a:ext cx="2133600" cy="365125"/>
          </a:xfrm>
          <a:noFill/>
          <a:ln>
            <a:noFill/>
          </a:ln>
        </p:spPr>
        <p:txBody>
          <a:bodyPr wrap="square" lIns="91440" tIns="45720" rIns="91440" bIns="4572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r" eaLnBrk="1" hangingPunct="1">
              <a:buFont typeface="Arial" panose="020B0604020202090204" pitchFamily="34" charset="0"/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9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0" y="1556792"/>
            <a:ext cx="870981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49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1004</Words>
  <Application>Microsoft Office PowerPoint</Application>
  <PresentationFormat>全屏显示(4:3)</PresentationFormat>
  <Paragraphs>342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1_Office 主题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Foo</dc:creator>
  <cp:lastModifiedBy>Xiang Lan</cp:lastModifiedBy>
  <cp:revision>762</cp:revision>
  <dcterms:created xsi:type="dcterms:W3CDTF">2019-03-12T04:08:16Z</dcterms:created>
  <dcterms:modified xsi:type="dcterms:W3CDTF">2022-08-31T08:34:06Z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