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71" r:id="rId7"/>
    <p:sldId id="272" r:id="rId8"/>
    <p:sldId id="26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3A65-F4E3-2728-08F6-966F8F5F2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6D8D-9298-5010-8B9D-C3BA1297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E03E-4217-6B32-CE29-0AC71F03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01B7-E26B-1B79-4852-9411E28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09B7-537D-64CC-9F16-14D0F389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DD7-BA0D-F5C8-1339-DD2F0E9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401E0-51F4-463D-5209-ED31488D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76BE-0401-10DC-6654-6DB6C4BE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6A32-C75E-CF70-B5F2-036D2A7D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3B4-B33C-4ADE-7820-E91D525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0098-1D95-BC04-D5EC-57E147D9C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9568-6373-2E9C-E080-67E926151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0689-244D-531C-5CEF-52782125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FE1C-7C03-FF99-D01C-303E5EE0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BC97-9968-42B1-6CD2-BB4BF22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6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E46A-12E2-EB85-0494-11C79CB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33BA-C111-EA73-CA29-5D9845EA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5CA8-6F4F-2454-B8EB-9C40A5A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066-47EF-14E7-EBF4-FD197E6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9C09-A642-683E-ABBA-527CF8A0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05F1-9CB8-CA11-684F-05DC0EC4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2C25-1810-2A47-4C65-8C8EACF4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3570-65D1-D6D2-2113-C4DC3988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FF1-71C6-E099-0D44-A41704A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9344-96B8-C54A-AB39-6A39D23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28E8-D174-20AE-E3E6-F9BC4864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5C85-9FDE-770A-4114-54EDCD04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1851A-C1FB-BC3F-93E5-4C9EF69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6C2C-6A20-8FC3-442E-8C611BE6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3020-FC5A-F509-1123-1A6376DE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7652D-4827-6540-1709-C9A259F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3B3-8DD1-301B-70F6-911A8A6E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8266-0735-BEAE-4D07-6C8B6F74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E5C1-0F35-090D-3B66-727C0DA66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367EC-0107-A2F5-2E3A-F7105D998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75773-064B-4385-20D2-36DE60B0D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5A636-EB46-AA2A-5886-B26D3862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3124B-0120-B283-1E75-7E7C371B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DBDA-3B37-A332-5DCD-24335BFF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2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74B4-9491-D87F-2BCE-9460A592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E7425-C2A8-BF05-9480-FA36B301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BBF9-529C-8F52-1837-C2003E2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14A6-BDC4-3E3B-DDE1-A371A4E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D7FC6-8578-B429-F99C-0A2AE81F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E9EC0-9730-3848-E0EB-D09611AD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CA6C-DD04-28C3-0274-05A2A56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1BB-5276-FA26-33D7-0D45D3C2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291-2054-06C9-A983-7A3566D6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F70B7-EC91-CE36-C538-C5298F19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43B3-0847-9BE8-BE1E-1EAB5A96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BA62-7F57-2D0D-5DA4-4958457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05A4-EF3E-1500-2FD5-F1C1604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D85F-689D-0AF0-9075-09CCBEBA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DDA6A-5D72-EBF0-873A-409C5151B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4073B-11D1-65D6-4A38-B24AB498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2EEA-9D99-F942-2485-A0D02030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C1D6-3B1D-A345-0126-4072EB9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A559-EEB3-4FD6-CA62-428C6C1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A043-19B9-88CF-AC38-58B91996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A0A2-28F2-D716-32A1-515FBD60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2FC9-8068-8CEB-5FBE-5D65FF097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AF8DB-2D99-40AC-BB60-85EAB83FC778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BD80-25ED-EDF5-9C9E-3001985F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7405-B83E-8074-0930-E57D9FF0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BC396-B7D0-4B8A-B81C-C35B4BA38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C2DB-3926-2303-D734-B20B4A53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49" y="1680231"/>
            <a:ext cx="9144000" cy="2387600"/>
          </a:xfrm>
        </p:spPr>
        <p:txBody>
          <a:bodyPr/>
          <a:lstStyle/>
          <a:p>
            <a:r>
              <a:rPr lang="en-GB" dirty="0"/>
              <a:t>Shipment Delay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36134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69B7-0F39-87E9-975A-B0657FF7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" y="130233"/>
            <a:ext cx="11240549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Proposed Timeline for Implementing Recommendations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6D4-46B9-38DE-54A9-83E8A598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0" y="1283516"/>
            <a:ext cx="11690760" cy="507953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Short-Term (1-3 Months):</a:t>
            </a:r>
          </a:p>
          <a:p>
            <a:pPr lvl="1"/>
            <a:r>
              <a:rPr lang="en-GB" dirty="0"/>
              <a:t>Conduct initial data audit to identify existing data gaps (Traffic congestion, Weather conditions, Route distance and complexity, Vehicle-related issues).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Begin strategies to collect additional data types, such as traffic and weather data from different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 basic enhancements to the predictive model using additional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Medium-Term (4-6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Develop and test advanced predictive models incorporating real-time data feeds.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Start route optimization experiments based on predictive outputs.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Collect and analyse initial feedback from enhanced tracking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Long-Term (6-12 Months):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Fully integrate advanced predictive analytics into daily operations.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Evaluate the effectiveness of route optimization and adjust as necessary.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Review and refine the predictive model based on new data and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2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FE10-F27D-EB53-5228-C7600845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614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462-6A72-DC9A-9049-624FF44E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3" y="1139066"/>
            <a:ext cx="6521468" cy="5131106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Project Goals:</a:t>
            </a:r>
          </a:p>
          <a:p>
            <a:pPr lvl="1"/>
            <a:r>
              <a:rPr lang="en-GB" dirty="0"/>
              <a:t>Analyse shipment data: Identify patterns and predict potential delays.</a:t>
            </a:r>
          </a:p>
          <a:p>
            <a:pPr lvl="1"/>
            <a:r>
              <a:rPr lang="en-GB" dirty="0"/>
              <a:t>Improve delivery performance: Enhance on-time delivery rates and optimize logistics.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Importance of Shipment Timing and Efficiency:</a:t>
            </a:r>
          </a:p>
          <a:p>
            <a:pPr lvl="1"/>
            <a:r>
              <a:rPr lang="en-GB" dirty="0"/>
              <a:t>Customer Satisfaction: Timely deliveries are crucial for maintaining customer trust and satisfaction.</a:t>
            </a:r>
          </a:p>
          <a:p>
            <a:pPr lvl="1"/>
            <a:r>
              <a:rPr lang="en-GB" dirty="0"/>
              <a:t>Operational Efficiency: Efficient shipment processes reduce costs and improve resource allocation.</a:t>
            </a:r>
          </a:p>
          <a:p>
            <a:pPr lvl="1"/>
            <a:r>
              <a:rPr lang="en-GB" dirty="0"/>
              <a:t>Competitive Advantage: Reliable delivery performance helps the company stay competitive in the market.</a:t>
            </a:r>
          </a:p>
          <a:p>
            <a:endParaRPr lang="en-GB" dirty="0"/>
          </a:p>
        </p:txBody>
      </p:sp>
      <p:pic>
        <p:nvPicPr>
          <p:cNvPr id="5" name="Picture 4" descr="A map of the united kingdom&#10;&#10;Description automatically generated">
            <a:extLst>
              <a:ext uri="{FF2B5EF4-FFF2-40B4-BE49-F238E27FC236}">
                <a16:creationId xmlns:a16="http://schemas.microsoft.com/office/drawing/2014/main" id="{8EDB7218-5A84-1B99-0CDE-3E0EFEFD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20377"/>
          <a:stretch/>
        </p:blipFill>
        <p:spPr>
          <a:xfrm>
            <a:off x="6649920" y="688611"/>
            <a:ext cx="5413628" cy="58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597-685B-021C-C331-64131D16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04DA-6D62-2B6F-EC2C-4FE3AEFB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GB" dirty="0"/>
              <a:t>Goal: Improve shipment delivery performance through data analysis and predictive modelling.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Specific Objectives: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Assess On-Time Deliveries: Calculate the percentage of shipments delivered within their scheduled time frames.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Identify Delay Factors: Determine the key factors contributing to shipment delays.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/>
              <a:t>Predict Future Delays: Develop a predictive model to forecast potential future delays and enhance proactive measures.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B58-9E11-3E9A-377D-B97C5096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br>
              <a:rPr lang="en-GB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1151-1BAF-07C9-E20A-EEF7FC64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08" y="149426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Data Collection and Analysis:</a:t>
            </a:r>
          </a:p>
          <a:p>
            <a:pPr lvl="1"/>
            <a:r>
              <a:rPr lang="en-GB" dirty="0"/>
              <a:t>Data Sources: Shipment booking data and GPS tracking data.</a:t>
            </a:r>
          </a:p>
          <a:p>
            <a:pPr lvl="1"/>
            <a:r>
              <a:rPr lang="en-GB" dirty="0"/>
              <a:t>Integration: Combined static shipment data with real-time GPS data.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Tools and Technologies Used:</a:t>
            </a:r>
          </a:p>
          <a:p>
            <a:pPr lvl="1"/>
            <a:r>
              <a:rPr lang="en-GB" dirty="0"/>
              <a:t>Python: Used for data analysis and modelling. Allows efficient data handling and manipulation.</a:t>
            </a:r>
          </a:p>
          <a:p>
            <a:pPr lvl="1"/>
            <a:r>
              <a:rPr lang="en-GB" dirty="0"/>
              <a:t>Pandas: A powerful data organization tool that helps clean, structure, and analyse data.</a:t>
            </a:r>
          </a:p>
          <a:p>
            <a:pPr lvl="1"/>
            <a:r>
              <a:rPr lang="en-GB" dirty="0"/>
              <a:t>Google Maps API: Provides real-time traffic analysis and estimated travel distance.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Simplified Process Overview:</a:t>
            </a:r>
          </a:p>
          <a:p>
            <a:pPr lvl="1"/>
            <a:r>
              <a:rPr lang="en-GB" dirty="0"/>
              <a:t>Data Cleaning: Removing inconsistencies and ensuring data quality.</a:t>
            </a:r>
          </a:p>
          <a:p>
            <a:pPr lvl="1"/>
            <a:r>
              <a:rPr lang="en-GB" dirty="0"/>
              <a:t>Feature Engineering: Creating meaningful features from raw data (e.g., travel distance, number of route segments).</a:t>
            </a:r>
          </a:p>
          <a:p>
            <a:pPr lvl="1"/>
            <a:r>
              <a:rPr lang="en-GB" dirty="0"/>
              <a:t>Predictive Modelling: Using historical data to train models that forecast potential delays.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EC2-C80A-05DB-86F9-BA47CD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51AF-BBB8-F32D-68B5-CCFD3932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87" y="1253331"/>
            <a:ext cx="685031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dirty="0"/>
              <a:t>On-Time Deliveries:</a:t>
            </a:r>
          </a:p>
          <a:p>
            <a:pPr lvl="1"/>
            <a:r>
              <a:rPr lang="en-GB" dirty="0"/>
              <a:t>Only 62.6% of shipments were delivered within the scheduled time frames.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Factors Contributing to Delays:</a:t>
            </a:r>
          </a:p>
          <a:p>
            <a:pPr lvl="1"/>
            <a:r>
              <a:rPr lang="en-GB" dirty="0"/>
              <a:t>Vehicle type, distance, if ferry is on route, delivery and collection postcode, complexity of the route</a:t>
            </a:r>
          </a:p>
          <a:p>
            <a:pPr lvl="2"/>
            <a:endParaRPr lang="en-GB" dirty="0"/>
          </a:p>
          <a:p>
            <a:pPr algn="l">
              <a:buFont typeface="+mj-lt"/>
              <a:buAutoNum type="arabicPeriod"/>
            </a:pPr>
            <a:r>
              <a:rPr lang="en-GB" dirty="0"/>
              <a:t>Patterns and Trends:</a:t>
            </a:r>
          </a:p>
          <a:p>
            <a:pPr lvl="1"/>
            <a:r>
              <a:rPr lang="en-GB" dirty="0"/>
              <a:t>Vehicle type (e.g. 18T Rigid and 7.5T Rigid are likely to be delayed)</a:t>
            </a:r>
          </a:p>
          <a:p>
            <a:pPr lvl="1"/>
            <a:r>
              <a:rPr lang="en-GB" dirty="0"/>
              <a:t>Distance delivery are more on average more likely to be delayed</a:t>
            </a:r>
          </a:p>
          <a:p>
            <a:endParaRPr lang="en-GB" dirty="0"/>
          </a:p>
        </p:txBody>
      </p:sp>
      <p:pic>
        <p:nvPicPr>
          <p:cNvPr id="7" name="Picture 6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29BA65FC-599E-2AB6-1848-1AD5BC86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t="8027" r="8919"/>
          <a:stretch/>
        </p:blipFill>
        <p:spPr>
          <a:xfrm>
            <a:off x="7001011" y="100571"/>
            <a:ext cx="5028102" cy="3180234"/>
          </a:xfrm>
          <a:prstGeom prst="rect">
            <a:avLst/>
          </a:prstGeom>
        </p:spPr>
      </p:pic>
      <p:pic>
        <p:nvPicPr>
          <p:cNvPr id="9" name="Picture 8" descr="A box plot of disable distancing&#10;&#10;Description automatically generated">
            <a:extLst>
              <a:ext uri="{FF2B5EF4-FFF2-40B4-BE49-F238E27FC236}">
                <a16:creationId xmlns:a16="http://schemas.microsoft.com/office/drawing/2014/main" id="{A61C70BC-E8E8-7351-7BD0-27E5CE9DE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 t="7607" r="6844"/>
          <a:stretch/>
        </p:blipFill>
        <p:spPr>
          <a:xfrm>
            <a:off x="7524925" y="3545359"/>
            <a:ext cx="4049436" cy="3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5C5-EC8A-0DD0-DC6E-AD9D1A2A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9923-785E-9C6D-6F90-6EEE5461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57" y="983365"/>
            <a:ext cx="10902193" cy="4351338"/>
          </a:xfrm>
        </p:spPr>
        <p:txBody>
          <a:bodyPr/>
          <a:lstStyle/>
          <a:p>
            <a:r>
              <a:rPr lang="en-GB" dirty="0"/>
              <a:t>On average routes with more step counts (a simple measure of complexity of the route  measured in number of ‘turns’) are more likely to be delayed.</a:t>
            </a:r>
          </a:p>
        </p:txBody>
      </p:sp>
      <p:pic>
        <p:nvPicPr>
          <p:cNvPr id="5" name="Picture 4" descr="A colorful graph of a city&#10;&#10;Description automatically generated with medium confidence">
            <a:extLst>
              <a:ext uri="{FF2B5EF4-FFF2-40B4-BE49-F238E27FC236}">
                <a16:creationId xmlns:a16="http://schemas.microsoft.com/office/drawing/2014/main" id="{DC80A2D9-E7E7-DAE7-AFF1-621A1BFC9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r="8464"/>
          <a:stretch/>
        </p:blipFill>
        <p:spPr>
          <a:xfrm>
            <a:off x="511177" y="2286000"/>
            <a:ext cx="102978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F2F1-C20D-D003-2AB0-74FDDBA4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" y="50538"/>
            <a:ext cx="10515600" cy="1325563"/>
          </a:xfrm>
        </p:spPr>
        <p:txBody>
          <a:bodyPr/>
          <a:lstStyle/>
          <a:p>
            <a:r>
              <a:rPr lang="en-GB" dirty="0"/>
              <a:t>Key Findings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B6E31-FE53-06B5-F67F-72BBF88084CE}"/>
              </a:ext>
            </a:extLst>
          </p:cNvPr>
          <p:cNvSpPr txBox="1"/>
          <p:nvPr/>
        </p:nvSpPr>
        <p:spPr>
          <a:xfrm>
            <a:off x="300426" y="1191435"/>
            <a:ext cx="9664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Certain delivery locations are more likely to be delayed.</a:t>
            </a:r>
          </a:p>
          <a:p>
            <a:r>
              <a:rPr lang="en-GB" dirty="0"/>
              <a:t>Similarly, some collection locations are associated with delayed.</a:t>
            </a:r>
          </a:p>
          <a:p>
            <a:endParaRPr lang="en-GB" dirty="0"/>
          </a:p>
        </p:txBody>
      </p:sp>
      <p:pic>
        <p:nvPicPr>
          <p:cNvPr id="13" name="Content Placeholder 12" descr="A diagram of red dots&#10;&#10;Description automatically generated">
            <a:extLst>
              <a:ext uri="{FF2B5EF4-FFF2-40B4-BE49-F238E27FC236}">
                <a16:creationId xmlns:a16="http://schemas.microsoft.com/office/drawing/2014/main" id="{33A5D523-476D-5411-0927-8977E02B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" y="2597110"/>
            <a:ext cx="5758808" cy="3839205"/>
          </a:xfrm>
        </p:spPr>
      </p:pic>
      <p:pic>
        <p:nvPicPr>
          <p:cNvPr id="15" name="Picture 14" descr="A graph with red dots&#10;&#10;Description automatically generated">
            <a:extLst>
              <a:ext uri="{FF2B5EF4-FFF2-40B4-BE49-F238E27FC236}">
                <a16:creationId xmlns:a16="http://schemas.microsoft.com/office/drawing/2014/main" id="{02466D9B-54F3-24F7-9558-D1C24BF1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62" y="2451462"/>
            <a:ext cx="6195755" cy="41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270-BC43-18C4-2B2E-3CAEA0AE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109493"/>
            <a:ext cx="10515600" cy="1325563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3FEB-F19D-2F83-FB68-808F6DE1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99" y="1629602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Financial Implications:</a:t>
            </a:r>
          </a:p>
          <a:p>
            <a:pPr lvl="1"/>
            <a:r>
              <a:rPr lang="en-GB" dirty="0"/>
              <a:t>Cost of Delays: Discuss the direct costs associated with delays, such as penalties, increased shipping costs, and potential loss of business.</a:t>
            </a:r>
          </a:p>
          <a:p>
            <a:pPr lvl="1"/>
            <a:r>
              <a:rPr lang="en-GB" dirty="0"/>
              <a:t>Revenue Impact: improving delivery times can increase revenue through better customer satisfaction and repeat business. Risks Identified:</a:t>
            </a:r>
          </a:p>
          <a:p>
            <a:r>
              <a:rPr lang="en-GB" dirty="0"/>
              <a:t>Operational Risks: </a:t>
            </a:r>
          </a:p>
          <a:p>
            <a:pPr lvl="1"/>
            <a:r>
              <a:rPr lang="en-GB" dirty="0"/>
              <a:t>Market Risks: In competitive markets, failure to deliver on time can lead to a loss of market share as customers move to competitors.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0AB-8247-972E-8561-D74F2BEC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3" y="18255"/>
            <a:ext cx="10515600" cy="1325563"/>
          </a:xfrm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9A89-EB32-956B-A673-B7FD16A6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213"/>
            <a:ext cx="10515600" cy="466275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dirty="0"/>
              <a:t>1. Further Areas of Analysis</a:t>
            </a:r>
          </a:p>
          <a:p>
            <a:pPr lvl="1"/>
            <a:r>
              <a:rPr lang="en-GB" dirty="0"/>
              <a:t>Historical Performance Analysis: Deep dive into historical data to identify trends and patterns in shipment delays. Look at seasonality, specific carriers, and route efficiencies.</a:t>
            </a:r>
          </a:p>
          <a:p>
            <a:pPr lvl="1"/>
            <a:r>
              <a:rPr lang="en-GB" dirty="0"/>
              <a:t>Real-Time Data Integration: </a:t>
            </a:r>
            <a:r>
              <a:rPr lang="en-GB" dirty="0" err="1"/>
              <a:t>Analyze</a:t>
            </a:r>
            <a:r>
              <a:rPr lang="en-GB" dirty="0"/>
              <a:t> the impact of integrating real-time data feeds into the prediction model, such as traffic updates, weather forecasts, and real-time vehicle tracking. Utilize advanced machine learning models that can factor in a broader range of variables,.</a:t>
            </a:r>
          </a:p>
          <a:p>
            <a:pPr lvl="1"/>
            <a:r>
              <a:rPr lang="en-GB" dirty="0"/>
              <a:t>Advanced analytics : E.g. apply a multitasking model that can predict likelihood of delay as well length of delay</a:t>
            </a:r>
          </a:p>
          <a:p>
            <a:pPr lvl="1"/>
            <a:r>
              <a:rPr lang="en-GB" dirty="0"/>
              <a:t>Route Optimization: Explore simulations to find the most efficient routes and schedules based on historical data and predictive models.</a:t>
            </a:r>
          </a:p>
          <a:p>
            <a:pPr marL="0" indent="0" algn="l">
              <a:buNone/>
            </a:pPr>
            <a:r>
              <a:rPr lang="en-GB" dirty="0"/>
              <a:t>2. Additional Data to Be Collected</a:t>
            </a:r>
          </a:p>
          <a:p>
            <a:pPr lvl="1"/>
            <a:r>
              <a:rPr lang="en-GB" dirty="0"/>
              <a:t>Traffic and Weather Data: Regular updates on road conditions and weather that could impact delivery times.</a:t>
            </a:r>
          </a:p>
          <a:p>
            <a:pPr lvl="1"/>
            <a:r>
              <a:rPr lang="en-GB" dirty="0"/>
              <a:t>Carrier Performance Metrics: Detailed logs of individual carrier performance, including times of pickups and deliveries, vehicle maintenance records, and driver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96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804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ui-sans-serif</vt:lpstr>
      <vt:lpstr>Office Theme</vt:lpstr>
      <vt:lpstr>Shipment Delay Analysis Overview</vt:lpstr>
      <vt:lpstr>Introduction </vt:lpstr>
      <vt:lpstr>Objectives </vt:lpstr>
      <vt:lpstr>Methodology </vt:lpstr>
      <vt:lpstr>Key Findings </vt:lpstr>
      <vt:lpstr>Key Findings </vt:lpstr>
      <vt:lpstr>Key Findings </vt:lpstr>
      <vt:lpstr> Business Implications</vt:lpstr>
      <vt:lpstr>Next Steps</vt:lpstr>
      <vt:lpstr>Proposed Timeline for Implementing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Delay Analysis Overview</dc:title>
  <dc:creator>Daniel Asfaw</dc:creator>
  <cp:lastModifiedBy>Daniel Asfaw</cp:lastModifiedBy>
  <cp:revision>25</cp:revision>
  <dcterms:created xsi:type="dcterms:W3CDTF">2024-05-25T23:54:50Z</dcterms:created>
  <dcterms:modified xsi:type="dcterms:W3CDTF">2024-05-27T00:14:14Z</dcterms:modified>
</cp:coreProperties>
</file>