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11A876F-001C-407E-8DC9-688AD899EFAD}">
  <a:tblStyle styleId="{211A876F-001C-407E-8DC9-688AD899EF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8ffd50ea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8ffd50ea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8ffd50ea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8ffd50ea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6f017f1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6f017f1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8ffd50ea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8ffd50ea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ffd50ea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ffd50ea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8ffd50ea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8ffd50ea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8ffd50ea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8ffd50ea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8ffd50ea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8ffd50ea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8ffd50ea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8ffd50ea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8ffd50ea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8ffd50ea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8ffd50ea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8ffd50ea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8ffd50ea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8ffd50ea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12950"/>
            <a:ext cx="8520600" cy="142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3000"/>
              <a:t> </a:t>
            </a:r>
            <a:r>
              <a:rPr b="1" lang="en" sz="3000"/>
              <a:t>Cricket Match and Score Prediction for One day Internationals</a:t>
            </a:r>
            <a:endParaRPr b="1" sz="3000"/>
          </a:p>
          <a:p>
            <a:pPr indent="0" lvl="0" marL="0" rtl="0" algn="ctr">
              <a:lnSpc>
                <a:spcPct val="100000"/>
              </a:lnSpc>
              <a:spcBef>
                <a:spcPts val="0"/>
              </a:spcBef>
              <a:spcAft>
                <a:spcPts val="0"/>
              </a:spcAft>
              <a:buSzPts val="5200"/>
              <a:buNone/>
            </a:pPr>
            <a:r>
              <a:t/>
            </a:r>
            <a:endParaRPr/>
          </a:p>
        </p:txBody>
      </p:sp>
      <p:sp>
        <p:nvSpPr>
          <p:cNvPr id="55" name="Google Shape;55;p13"/>
          <p:cNvSpPr txBox="1"/>
          <p:nvPr>
            <p:ph idx="1" type="subTitle"/>
          </p:nvPr>
        </p:nvSpPr>
        <p:spPr>
          <a:xfrm>
            <a:off x="311700" y="2488725"/>
            <a:ext cx="8520600" cy="232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600">
                <a:solidFill>
                  <a:schemeClr val="dk1"/>
                </a:solidFill>
              </a:rPr>
              <a:t>Final Project Review Presentation</a:t>
            </a:r>
            <a:endParaRPr sz="1600">
              <a:solidFill>
                <a:schemeClr val="dk1"/>
              </a:solidFill>
            </a:endParaRPr>
          </a:p>
          <a:p>
            <a:pPr indent="0" lvl="0" marL="0" rtl="0" algn="ctr">
              <a:lnSpc>
                <a:spcPct val="100000"/>
              </a:lnSpc>
              <a:spcBef>
                <a:spcPts val="0"/>
              </a:spcBef>
              <a:spcAft>
                <a:spcPts val="0"/>
              </a:spcAft>
              <a:buSzPts val="2800"/>
              <a:buNone/>
            </a:pPr>
            <a:r>
              <a:rPr lang="en" sz="1600">
                <a:solidFill>
                  <a:schemeClr val="dk1"/>
                </a:solidFill>
              </a:rPr>
              <a:t>By</a:t>
            </a:r>
            <a:endParaRPr sz="1600">
              <a:solidFill>
                <a:schemeClr val="dk1"/>
              </a:solidFill>
            </a:endParaRPr>
          </a:p>
          <a:p>
            <a:pPr indent="0" lvl="0" marL="0" rtl="0" algn="ctr">
              <a:lnSpc>
                <a:spcPct val="100000"/>
              </a:lnSpc>
              <a:spcBef>
                <a:spcPts val="0"/>
              </a:spcBef>
              <a:spcAft>
                <a:spcPts val="0"/>
              </a:spcAft>
              <a:buSzPts val="2800"/>
              <a:buNone/>
            </a:pPr>
            <a:r>
              <a:rPr lang="en" sz="1600">
                <a:solidFill>
                  <a:schemeClr val="dk1"/>
                </a:solidFill>
              </a:rPr>
              <a:t>G Sreenivaasan</a:t>
            </a:r>
            <a:endParaRPr sz="1600">
              <a:solidFill>
                <a:schemeClr val="dk1"/>
              </a:solidFill>
            </a:endParaRPr>
          </a:p>
          <a:p>
            <a:pPr indent="0" lvl="0" marL="0" rtl="0" algn="ctr">
              <a:lnSpc>
                <a:spcPct val="100000"/>
              </a:lnSpc>
              <a:spcBef>
                <a:spcPts val="0"/>
              </a:spcBef>
              <a:spcAft>
                <a:spcPts val="0"/>
              </a:spcAft>
              <a:buSzPts val="2800"/>
              <a:buNone/>
            </a:pPr>
            <a:r>
              <a:rPr lang="en" sz="1600">
                <a:solidFill>
                  <a:schemeClr val="dk1"/>
                </a:solidFill>
              </a:rPr>
              <a:t>CED14I008</a:t>
            </a:r>
            <a:endParaRPr sz="1600">
              <a:solidFill>
                <a:schemeClr val="dk1"/>
              </a:solidFill>
            </a:endParaRPr>
          </a:p>
          <a:p>
            <a:pPr indent="0" lvl="0" marL="0" rtl="0" algn="ctr">
              <a:lnSpc>
                <a:spcPct val="100000"/>
              </a:lnSpc>
              <a:spcBef>
                <a:spcPts val="0"/>
              </a:spcBef>
              <a:spcAft>
                <a:spcPts val="0"/>
              </a:spcAft>
              <a:buSzPts val="2800"/>
              <a:buNone/>
            </a:pPr>
            <a:r>
              <a:t/>
            </a:r>
            <a:endParaRPr sz="1600">
              <a:solidFill>
                <a:schemeClr val="dk1"/>
              </a:solidFill>
            </a:endParaRPr>
          </a:p>
          <a:p>
            <a:pPr indent="0" lvl="0" marL="0" rtl="0" algn="ctr">
              <a:lnSpc>
                <a:spcPct val="100000"/>
              </a:lnSpc>
              <a:spcBef>
                <a:spcPts val="0"/>
              </a:spcBef>
              <a:spcAft>
                <a:spcPts val="0"/>
              </a:spcAft>
              <a:buSzPts val="2800"/>
              <a:buNone/>
            </a:pPr>
            <a:r>
              <a:rPr lang="en" sz="1600">
                <a:solidFill>
                  <a:schemeClr val="dk1"/>
                </a:solidFill>
              </a:rPr>
              <a:t>Under the Guidance of</a:t>
            </a:r>
            <a:endParaRPr sz="1600">
              <a:solidFill>
                <a:schemeClr val="dk1"/>
              </a:solidFill>
            </a:endParaRPr>
          </a:p>
          <a:p>
            <a:pPr indent="0" lvl="0" marL="0" rtl="0" algn="ctr">
              <a:lnSpc>
                <a:spcPct val="100000"/>
              </a:lnSpc>
              <a:spcBef>
                <a:spcPts val="0"/>
              </a:spcBef>
              <a:spcAft>
                <a:spcPts val="0"/>
              </a:spcAft>
              <a:buSzPts val="2800"/>
              <a:buNone/>
            </a:pPr>
            <a:r>
              <a:rPr lang="en" sz="1600">
                <a:solidFill>
                  <a:schemeClr val="dk1"/>
                </a:solidFill>
              </a:rPr>
              <a:t>Dr.B.SivaSelvan</a:t>
            </a:r>
            <a:endParaRPr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106350" y="0"/>
            <a:ext cx="8931300" cy="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ICC Batsmen Rankings-Calculation</a:t>
            </a:r>
            <a:endParaRPr/>
          </a:p>
        </p:txBody>
      </p:sp>
      <p:sp>
        <p:nvSpPr>
          <p:cNvPr id="109" name="Google Shape;109;p22"/>
          <p:cNvSpPr txBox="1"/>
          <p:nvPr>
            <p:ph idx="1" type="body"/>
          </p:nvPr>
        </p:nvSpPr>
        <p:spPr>
          <a:xfrm>
            <a:off x="0" y="474225"/>
            <a:ext cx="9144000" cy="46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Factors considered for Ranking:</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highlight>
                  <a:srgbClr val="FFFFFF"/>
                </a:highlight>
              </a:rPr>
              <a:t>Runs scored.</a:t>
            </a:r>
            <a:endParaRPr sz="2000">
              <a:solidFill>
                <a:srgbClr val="000000"/>
              </a:solidFill>
              <a:highlight>
                <a:srgbClr val="FFFFFF"/>
              </a:highlight>
            </a:endParaRPr>
          </a:p>
          <a:p>
            <a:pPr indent="-355600" lvl="0" marL="457200" rtl="0" algn="l">
              <a:spcBef>
                <a:spcPts val="0"/>
              </a:spcBef>
              <a:spcAft>
                <a:spcPts val="0"/>
              </a:spcAft>
              <a:buClr>
                <a:srgbClr val="000000"/>
              </a:buClr>
              <a:buSzPts val="2000"/>
              <a:buChar char="●"/>
            </a:pPr>
            <a:r>
              <a:rPr lang="en" sz="2000">
                <a:solidFill>
                  <a:srgbClr val="000000"/>
                </a:solidFill>
                <a:highlight>
                  <a:srgbClr val="FFFFFF"/>
                </a:highlight>
              </a:rPr>
              <a:t>Ratings of the opposing bowling attack, the higher the combined ratings of the attack, the more value is given to the batsman’s innings.</a:t>
            </a:r>
            <a:endParaRPr sz="2000">
              <a:solidFill>
                <a:srgbClr val="000000"/>
              </a:solidFill>
              <a:highlight>
                <a:srgbClr val="FFFFFF"/>
              </a:highlight>
            </a:endParaRPr>
          </a:p>
          <a:p>
            <a:pPr indent="0" lvl="0" marL="457200" rtl="0" algn="l">
              <a:spcBef>
                <a:spcPts val="0"/>
              </a:spcBef>
              <a:spcAft>
                <a:spcPts val="0"/>
              </a:spcAft>
              <a:buNone/>
            </a:pPr>
            <a:r>
              <a:t/>
            </a:r>
            <a:endParaRPr sz="2000">
              <a:solidFill>
                <a:srgbClr val="000000"/>
              </a:solidFill>
              <a:highlight>
                <a:srgbClr val="FFFFFF"/>
              </a:highlight>
            </a:endParaRPr>
          </a:p>
          <a:p>
            <a:pPr indent="-355600" lvl="0" marL="457200" rtl="0" algn="l">
              <a:spcBef>
                <a:spcPts val="0"/>
              </a:spcBef>
              <a:spcAft>
                <a:spcPts val="0"/>
              </a:spcAft>
              <a:buClr>
                <a:srgbClr val="000000"/>
              </a:buClr>
              <a:buSzPts val="2000"/>
              <a:buChar char="●"/>
            </a:pPr>
            <a:r>
              <a:rPr lang="en" sz="2000">
                <a:solidFill>
                  <a:srgbClr val="000000"/>
                </a:solidFill>
                <a:highlight>
                  <a:srgbClr val="FFFFFF"/>
                </a:highlight>
              </a:rPr>
              <a:t>The level of run-scoring in the match, and the team’s innings total, an innings of 100 runs in a match where the team scored  &gt;300 is worth less than 100 runs in a match where </a:t>
            </a:r>
            <a:r>
              <a:rPr lang="en" sz="2000">
                <a:solidFill>
                  <a:schemeClr val="dk1"/>
                </a:solidFill>
                <a:highlight>
                  <a:srgbClr val="FFFFFF"/>
                </a:highlight>
              </a:rPr>
              <a:t>the team scored &lt;</a:t>
            </a:r>
            <a:r>
              <a:rPr lang="en" sz="2000">
                <a:solidFill>
                  <a:srgbClr val="000000"/>
                </a:solidFill>
                <a:highlight>
                  <a:srgbClr val="FFFFFF"/>
                </a:highlight>
              </a:rPr>
              <a:t>200.</a:t>
            </a:r>
            <a:endParaRPr sz="2000">
              <a:solidFill>
                <a:srgbClr val="000000"/>
              </a:solidFill>
              <a:highlight>
                <a:srgbClr val="FFFFFF"/>
              </a:highlight>
            </a:endParaRPr>
          </a:p>
          <a:p>
            <a:pPr indent="0" lvl="0" marL="457200" rtl="0" algn="l">
              <a:spcBef>
                <a:spcPts val="0"/>
              </a:spcBef>
              <a:spcAft>
                <a:spcPts val="0"/>
              </a:spcAft>
              <a:buNone/>
            </a:pPr>
            <a:r>
              <a:t/>
            </a:r>
            <a:endParaRPr sz="2000">
              <a:solidFill>
                <a:srgbClr val="000000"/>
              </a:solidFill>
              <a:highlight>
                <a:srgbClr val="FFFFFF"/>
              </a:highlight>
            </a:endParaRPr>
          </a:p>
          <a:p>
            <a:pPr indent="-355600" lvl="0" marL="457200" rtl="0" algn="l">
              <a:spcBef>
                <a:spcPts val="0"/>
              </a:spcBef>
              <a:spcAft>
                <a:spcPts val="0"/>
              </a:spcAft>
              <a:buClr>
                <a:srgbClr val="000000"/>
              </a:buClr>
              <a:buSzPts val="2000"/>
              <a:buChar char="●"/>
            </a:pPr>
            <a:r>
              <a:rPr lang="en" sz="2000">
                <a:solidFill>
                  <a:srgbClr val="000000"/>
                </a:solidFill>
                <a:highlight>
                  <a:srgbClr val="FFFFFF"/>
                </a:highlight>
              </a:rPr>
              <a:t>Out or not out (a not out innings receives a bonus).</a:t>
            </a:r>
            <a:endParaRPr sz="2000">
              <a:solidFill>
                <a:srgbClr val="000000"/>
              </a:solidFill>
              <a:highlight>
                <a:srgbClr val="FFFFFF"/>
              </a:highlight>
            </a:endParaRPr>
          </a:p>
          <a:p>
            <a:pPr indent="0" lvl="0" marL="457200" rtl="0" algn="l">
              <a:spcBef>
                <a:spcPts val="0"/>
              </a:spcBef>
              <a:spcAft>
                <a:spcPts val="0"/>
              </a:spcAft>
              <a:buNone/>
            </a:pPr>
            <a:r>
              <a:t/>
            </a:r>
            <a:endParaRPr sz="2000">
              <a:solidFill>
                <a:srgbClr val="000000"/>
              </a:solidFill>
              <a:highlight>
                <a:srgbClr val="FFFFFF"/>
              </a:highlight>
            </a:endParaRPr>
          </a:p>
          <a:p>
            <a:pPr indent="-355600" lvl="0" marL="457200" rtl="0" algn="l">
              <a:spcBef>
                <a:spcPts val="0"/>
              </a:spcBef>
              <a:spcAft>
                <a:spcPts val="0"/>
              </a:spcAft>
              <a:buClr>
                <a:srgbClr val="000000"/>
              </a:buClr>
              <a:buSzPts val="2000"/>
              <a:buChar char="●"/>
            </a:pPr>
            <a:r>
              <a:rPr lang="en" sz="2000">
                <a:solidFill>
                  <a:srgbClr val="000000"/>
                </a:solidFill>
                <a:highlight>
                  <a:srgbClr val="FFFFFF"/>
                </a:highlight>
              </a:rPr>
              <a:t>The result. Batsmen who score highly in victories receive a bonus. That bonus will be higher for highly rated opposition teams.</a:t>
            </a:r>
            <a:endParaRPr sz="2000">
              <a:solidFill>
                <a:srgbClr val="00000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0" y="95250"/>
            <a:ext cx="9048600" cy="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Dataset and </a:t>
            </a:r>
            <a:r>
              <a:rPr lang="en"/>
              <a:t>Features</a:t>
            </a:r>
            <a:endParaRPr/>
          </a:p>
        </p:txBody>
      </p:sp>
      <p:sp>
        <p:nvSpPr>
          <p:cNvPr id="115" name="Google Shape;115;p23"/>
          <p:cNvSpPr txBox="1"/>
          <p:nvPr>
            <p:ph idx="1" type="body"/>
          </p:nvPr>
        </p:nvSpPr>
        <p:spPr>
          <a:xfrm>
            <a:off x="95250" y="750100"/>
            <a:ext cx="8953200" cy="4310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To find the Overall Batting Strength,Bowling strength :Each ranking is subtracted from 101.And all the subtracted values are added up to the overall batting and bowling strength.</a:t>
            </a:r>
            <a:endParaRPr sz="2000">
              <a:solidFill>
                <a:srgbClr val="000000"/>
              </a:solidFill>
            </a:endParaRPr>
          </a:p>
          <a:p>
            <a:pPr indent="0" lvl="0" marL="457200" rtl="0" algn="l">
              <a:spcBef>
                <a:spcPts val="0"/>
              </a:spcBef>
              <a:spcAft>
                <a:spcPts val="0"/>
              </a:spcAft>
              <a:buNone/>
            </a:pPr>
            <a:r>
              <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chemeClr val="dk1"/>
                </a:solidFill>
              </a:rPr>
              <a:t>Intuition behind subtracting each rank from 101 is to nullify the contribution of each player having rank greater than 100.Assuming that any player not present in say top 100 bowler list is actually a batsman and does not bowl and vice versa.</a:t>
            </a:r>
            <a:endParaRPr sz="2000">
              <a:solidFill>
                <a:schemeClr val="dk1"/>
              </a:solidFill>
            </a:endParaRPr>
          </a:p>
          <a:p>
            <a:pPr indent="0" lvl="0" marL="457200" rtl="0" algn="l">
              <a:lnSpc>
                <a:spcPct val="100000"/>
              </a:lnSpc>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Dataset has the Following Columns: Team-1,Team-2,Stadium Name,Toss-winner ,First-Batting ,Match-winner,Overall Batting Ranking,Bowling Ranking.</a:t>
            </a:r>
            <a:endParaRPr sz="2000">
              <a:solidFill>
                <a:schemeClr val="dk1"/>
              </a:solidFill>
            </a:endParaRPr>
          </a:p>
          <a:p>
            <a:pPr indent="0" lvl="0" marL="457200" rtl="0" algn="l">
              <a:lnSpc>
                <a:spcPct val="100000"/>
              </a:lnSpc>
              <a:spcBef>
                <a:spcPts val="0"/>
              </a:spcBef>
              <a:spcAft>
                <a:spcPts val="0"/>
              </a:spcAft>
              <a:buNone/>
            </a:pPr>
            <a:r>
              <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111950"/>
            <a:ext cx="8520600" cy="64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Model Building</a:t>
            </a:r>
            <a:endParaRPr b="1" sz="3000"/>
          </a:p>
        </p:txBody>
      </p:sp>
      <p:sp>
        <p:nvSpPr>
          <p:cNvPr id="121" name="Google Shape;121;p24"/>
          <p:cNvSpPr txBox="1"/>
          <p:nvPr>
            <p:ph idx="1" type="body"/>
          </p:nvPr>
        </p:nvSpPr>
        <p:spPr>
          <a:xfrm>
            <a:off x="122050" y="753650"/>
            <a:ext cx="8915400" cy="4291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Predicting the Outcome of the Match is a classification problem with 2 classes. 1)win 2)lose.</a:t>
            </a:r>
            <a:endParaRPr sz="2000">
              <a:solidFill>
                <a:srgbClr val="000000"/>
              </a:solidFill>
            </a:endParaRPr>
          </a:p>
          <a:p>
            <a:pPr indent="457200" lvl="0" marL="0" rtl="0" algn="l">
              <a:lnSpc>
                <a:spcPct val="115000"/>
              </a:lnSpc>
              <a:spcBef>
                <a:spcPts val="0"/>
              </a:spcBef>
              <a:spcAft>
                <a:spcPts val="0"/>
              </a:spcAft>
              <a:buNone/>
            </a:pPr>
            <a:r>
              <a:rPr lang="en" sz="2000">
                <a:solidFill>
                  <a:srgbClr val="000000"/>
                </a:solidFill>
              </a:rPr>
              <a:t> Supervised learning is used with won column being the label.</a:t>
            </a:r>
            <a:endParaRPr sz="2000">
              <a:solidFill>
                <a:srgbClr val="000000"/>
              </a:solidFill>
            </a:endParaRPr>
          </a:p>
          <a:p>
            <a:pPr indent="457200" lvl="0" marL="0" rtl="0" algn="l">
              <a:lnSpc>
                <a:spcPct val="115000"/>
              </a:lnSpc>
              <a:spcBef>
                <a:spcPts val="0"/>
              </a:spcBef>
              <a:spcAft>
                <a:spcPts val="0"/>
              </a:spcAft>
              <a:buNone/>
            </a:pPr>
            <a:r>
              <a:t/>
            </a:r>
            <a:endParaRPr sz="2000">
              <a:solidFill>
                <a:srgbClr val="000000"/>
              </a:solidFill>
            </a:endParaRPr>
          </a:p>
          <a:p>
            <a:pPr indent="0" lvl="0" marL="0" rtl="0" algn="l">
              <a:lnSpc>
                <a:spcPct val="115000"/>
              </a:lnSpc>
              <a:spcBef>
                <a:spcPts val="0"/>
              </a:spcBef>
              <a:spcAft>
                <a:spcPts val="0"/>
              </a:spcAft>
              <a:buNone/>
            </a:pPr>
            <a:r>
              <a:rPr lang="en" sz="2000">
                <a:solidFill>
                  <a:srgbClr val="000000"/>
                </a:solidFill>
              </a:rPr>
              <a:t>Following are the Machine Learning Techniques which was used:</a:t>
            </a:r>
            <a:endParaRPr sz="2000">
              <a:solidFill>
                <a:srgbClr val="000000"/>
              </a:solidFill>
            </a:endParaRPr>
          </a:p>
          <a:p>
            <a:pPr indent="-355600" lvl="0" marL="457200" rtl="0" algn="l">
              <a:lnSpc>
                <a:spcPct val="115000"/>
              </a:lnSpc>
              <a:spcBef>
                <a:spcPts val="0"/>
              </a:spcBef>
              <a:spcAft>
                <a:spcPts val="0"/>
              </a:spcAft>
              <a:buClr>
                <a:srgbClr val="000000"/>
              </a:buClr>
              <a:buSzPts val="2000"/>
              <a:buAutoNum type="arabicPeriod"/>
            </a:pPr>
            <a:r>
              <a:rPr lang="en" sz="2000">
                <a:solidFill>
                  <a:srgbClr val="000000"/>
                </a:solidFill>
              </a:rPr>
              <a:t>Decision Tree</a:t>
            </a:r>
            <a:endParaRPr sz="2000">
              <a:solidFill>
                <a:srgbClr val="000000"/>
              </a:solidFill>
            </a:endParaRPr>
          </a:p>
          <a:p>
            <a:pPr indent="-355600" lvl="0" marL="457200" rtl="0" algn="l">
              <a:lnSpc>
                <a:spcPct val="115000"/>
              </a:lnSpc>
              <a:spcBef>
                <a:spcPts val="0"/>
              </a:spcBef>
              <a:spcAft>
                <a:spcPts val="0"/>
              </a:spcAft>
              <a:buClr>
                <a:srgbClr val="000000"/>
              </a:buClr>
              <a:buSzPts val="2000"/>
              <a:buAutoNum type="arabicPeriod"/>
            </a:pPr>
            <a:r>
              <a:rPr lang="en" sz="2000">
                <a:solidFill>
                  <a:srgbClr val="000000"/>
                </a:solidFill>
              </a:rPr>
              <a:t>K-Neighbour Classifier</a:t>
            </a:r>
            <a:endParaRPr sz="2000">
              <a:solidFill>
                <a:srgbClr val="000000"/>
              </a:solidFill>
            </a:endParaRPr>
          </a:p>
          <a:p>
            <a:pPr indent="-355600" lvl="0" marL="457200" rtl="0" algn="l">
              <a:lnSpc>
                <a:spcPct val="115000"/>
              </a:lnSpc>
              <a:spcBef>
                <a:spcPts val="0"/>
              </a:spcBef>
              <a:spcAft>
                <a:spcPts val="0"/>
              </a:spcAft>
              <a:buClr>
                <a:srgbClr val="000000"/>
              </a:buClr>
              <a:buSzPts val="2000"/>
              <a:buAutoNum type="arabicPeriod"/>
            </a:pPr>
            <a:r>
              <a:rPr lang="en" sz="2000">
                <a:solidFill>
                  <a:srgbClr val="000000"/>
                </a:solidFill>
              </a:rPr>
              <a:t>Logistic Regression Classifier</a:t>
            </a:r>
            <a:endParaRPr sz="2000">
              <a:solidFill>
                <a:srgbClr val="000000"/>
              </a:solidFill>
            </a:endParaRPr>
          </a:p>
          <a:p>
            <a:pPr indent="-355600" lvl="0" marL="457200" rtl="0" algn="l">
              <a:lnSpc>
                <a:spcPct val="115000"/>
              </a:lnSpc>
              <a:spcBef>
                <a:spcPts val="0"/>
              </a:spcBef>
              <a:spcAft>
                <a:spcPts val="0"/>
              </a:spcAft>
              <a:buClr>
                <a:srgbClr val="000000"/>
              </a:buClr>
              <a:buSzPts val="2000"/>
              <a:buAutoNum type="arabicPeriod"/>
            </a:pPr>
            <a:r>
              <a:rPr lang="en" sz="2000">
                <a:solidFill>
                  <a:srgbClr val="000000"/>
                </a:solidFill>
              </a:rPr>
              <a:t>Naive Bayes Classification</a:t>
            </a:r>
            <a:endParaRPr sz="2000">
              <a:solidFill>
                <a:srgbClr val="000000"/>
              </a:solidFill>
            </a:endParaRPr>
          </a:p>
          <a:p>
            <a:pPr indent="0" lvl="0" marL="0" rtl="0" algn="l">
              <a:lnSpc>
                <a:spcPct val="100000"/>
              </a:lnSpc>
              <a:spcBef>
                <a:spcPts val="0"/>
              </a:spcBef>
              <a:spcAft>
                <a:spcPts val="0"/>
              </a:spcAft>
              <a:buNone/>
            </a:pPr>
            <a:r>
              <a:t/>
            </a:r>
            <a:endParaRPr sz="750">
              <a:solidFill>
                <a:schemeClr val="dk1"/>
              </a:solidFill>
            </a:endParaRPr>
          </a:p>
          <a:p>
            <a:pPr indent="0" lvl="0" marL="0" rtl="0" algn="l">
              <a:lnSpc>
                <a:spcPct val="100000"/>
              </a:lnSpc>
              <a:spcBef>
                <a:spcPts val="0"/>
              </a:spcBef>
              <a:spcAft>
                <a:spcPts val="0"/>
              </a:spcAft>
              <a:buNone/>
            </a:pPr>
            <a:r>
              <a:rPr lang="en" sz="2000">
                <a:solidFill>
                  <a:srgbClr val="000000"/>
                </a:solidFill>
              </a:rPr>
              <a:t>75 Percentage of the data is used for training and the 25 Percentage of the data is used for testing.  The splitting  of  the  data  is  been  done  in  order  to  find  out  the  accuracy  of  the  algorithm.</a:t>
            </a:r>
            <a:endParaRPr sz="2000">
              <a:solidFill>
                <a:srgbClr val="000000"/>
              </a:solidFill>
            </a:endParaRPr>
          </a:p>
          <a:p>
            <a:pPr indent="0" lvl="0" marL="0" rtl="0" algn="l">
              <a:lnSpc>
                <a:spcPct val="115000"/>
              </a:lnSpc>
              <a:spcBef>
                <a:spcPts val="1600"/>
              </a:spcBef>
              <a:spcAft>
                <a:spcPts val="0"/>
              </a:spcAft>
              <a:buSzPts val="1800"/>
              <a:buNone/>
            </a:pPr>
            <a:r>
              <a:t/>
            </a:r>
            <a:endParaRPr sz="2000">
              <a:solidFill>
                <a:srgbClr val="000000"/>
              </a:solidFill>
            </a:endParaRPr>
          </a:p>
          <a:p>
            <a:pPr indent="0" lvl="0" marL="457200" rtl="0" algn="l">
              <a:lnSpc>
                <a:spcPct val="115000"/>
              </a:lnSpc>
              <a:spcBef>
                <a:spcPts val="1600"/>
              </a:spcBef>
              <a:spcAft>
                <a:spcPts val="1600"/>
              </a:spcAft>
              <a:buSzPts val="1800"/>
              <a:buNone/>
            </a:pPr>
            <a:r>
              <a:t/>
            </a:r>
            <a:endParaRPr sz="20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125800" y="181700"/>
            <a:ext cx="8706600" cy="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 for Match Prediction</a:t>
            </a:r>
            <a:endParaRPr/>
          </a:p>
        </p:txBody>
      </p:sp>
      <p:sp>
        <p:nvSpPr>
          <p:cNvPr id="127" name="Google Shape;127;p25"/>
          <p:cNvSpPr txBox="1"/>
          <p:nvPr>
            <p:ph idx="1" type="body"/>
          </p:nvPr>
        </p:nvSpPr>
        <p:spPr>
          <a:xfrm>
            <a:off x="195675" y="964400"/>
            <a:ext cx="8636700" cy="40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5"/>
          <p:cNvPicPr preferRelativeResize="0"/>
          <p:nvPr/>
        </p:nvPicPr>
        <p:blipFill>
          <a:blip r:embed="rId3">
            <a:alphaModFix/>
          </a:blip>
          <a:stretch>
            <a:fillRect/>
          </a:stretch>
        </p:blipFill>
        <p:spPr>
          <a:xfrm>
            <a:off x="768725" y="782600"/>
            <a:ext cx="5604749" cy="4123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83850" y="125800"/>
            <a:ext cx="9060000" cy="5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of Match Prediction Model</a:t>
            </a:r>
            <a:endParaRPr/>
          </a:p>
        </p:txBody>
      </p:sp>
      <p:sp>
        <p:nvSpPr>
          <p:cNvPr id="134" name="Google Shape;134;p26"/>
          <p:cNvSpPr txBox="1"/>
          <p:nvPr>
            <p:ph idx="1" type="body"/>
          </p:nvPr>
        </p:nvSpPr>
        <p:spPr>
          <a:xfrm>
            <a:off x="83850" y="670900"/>
            <a:ext cx="8987100" cy="4360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30200" lvl="0" marL="457200" rtl="0" algn="l">
              <a:spcBef>
                <a:spcPts val="0"/>
              </a:spcBef>
              <a:spcAft>
                <a:spcPts val="0"/>
              </a:spcAft>
              <a:buClr>
                <a:srgbClr val="000000"/>
              </a:buClr>
              <a:buSzPts val="1600"/>
              <a:buChar char="●"/>
            </a:pPr>
            <a:r>
              <a:rPr lang="en" sz="1600">
                <a:solidFill>
                  <a:srgbClr val="000000"/>
                </a:solidFill>
              </a:rPr>
              <a:t>[1] </a:t>
            </a:r>
            <a:r>
              <a:rPr lang="en" sz="1600">
                <a:solidFill>
                  <a:srgbClr val="000000"/>
                </a:solidFill>
              </a:rPr>
              <a:t>V. P. Madan Gopal Jhawar, “Predicting the outcome of odi cricket matches:  A team composition based approach,”ECML-PKDD, 2016.</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[2] Geddam Jaishankar Harshit,Rajkumar S”Cricket Predictions Using Various Machine Learning Algorithms”IJRASET,2015</a:t>
            </a:r>
            <a:endParaRPr sz="1600">
              <a:solidFill>
                <a:srgbClr val="000000"/>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35" name="Google Shape;135;p26"/>
          <p:cNvGraphicFramePr/>
          <p:nvPr/>
        </p:nvGraphicFramePr>
        <p:xfrm>
          <a:off x="710625" y="1110575"/>
          <a:ext cx="3000000" cy="3000000"/>
        </p:xfrm>
        <a:graphic>
          <a:graphicData uri="http://schemas.openxmlformats.org/drawingml/2006/table">
            <a:tbl>
              <a:tblPr>
                <a:noFill/>
                <a:tableStyleId>{211A876F-001C-407E-8DC9-688AD899EFAD}</a:tableStyleId>
              </a:tblPr>
              <a:tblGrid>
                <a:gridCol w="1809750"/>
                <a:gridCol w="1809750"/>
                <a:gridCol w="1809750"/>
                <a:gridCol w="1809750"/>
              </a:tblGrid>
              <a:tr h="381000">
                <a:tc>
                  <a:txBody>
                    <a:bodyPr>
                      <a:noAutofit/>
                    </a:bodyPr>
                    <a:lstStyle/>
                    <a:p>
                      <a:pPr indent="0" lvl="0" marL="0" rtl="0" algn="l">
                        <a:spcBef>
                          <a:spcPts val="0"/>
                        </a:spcBef>
                        <a:spcAft>
                          <a:spcPts val="0"/>
                        </a:spcAft>
                        <a:buNone/>
                      </a:pPr>
                      <a:r>
                        <a:rPr b="1" lang="en" sz="1600"/>
                        <a:t>Techniques</a:t>
                      </a:r>
                      <a:endParaRPr b="1"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A86E8"/>
                    </a:solidFill>
                  </a:tcPr>
                </a:tc>
                <a:tc>
                  <a:txBody>
                    <a:bodyPr>
                      <a:noAutofit/>
                    </a:bodyPr>
                    <a:lstStyle/>
                    <a:p>
                      <a:pPr indent="0" lvl="0" marL="0" rtl="0" algn="l">
                        <a:spcBef>
                          <a:spcPts val="0"/>
                        </a:spcBef>
                        <a:spcAft>
                          <a:spcPts val="0"/>
                        </a:spcAft>
                        <a:buNone/>
                      </a:pPr>
                      <a:r>
                        <a:rPr b="1" lang="en" sz="1600"/>
                        <a:t>Accuracy of my model</a:t>
                      </a:r>
                      <a:endParaRPr b="1"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A86E8"/>
                    </a:solidFill>
                  </a:tcPr>
                </a:tc>
                <a:tc>
                  <a:txBody>
                    <a:bodyPr>
                      <a:noAutofit/>
                    </a:bodyPr>
                    <a:lstStyle/>
                    <a:p>
                      <a:pPr indent="0" lvl="0" marL="0" rtl="0" algn="l">
                        <a:spcBef>
                          <a:spcPts val="0"/>
                        </a:spcBef>
                        <a:spcAft>
                          <a:spcPts val="0"/>
                        </a:spcAft>
                        <a:buNone/>
                      </a:pPr>
                      <a:r>
                        <a:rPr b="1" lang="en" sz="1600"/>
                        <a:t>Accuracy of [1]</a:t>
                      </a:r>
                      <a:endParaRPr b="1"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A86E8"/>
                    </a:solidFill>
                  </a:tcPr>
                </a:tc>
                <a:tc>
                  <a:txBody>
                    <a:bodyPr>
                      <a:noAutofit/>
                    </a:bodyPr>
                    <a:lstStyle/>
                    <a:p>
                      <a:pPr indent="0" lvl="0" marL="0" rtl="0" algn="l">
                        <a:spcBef>
                          <a:spcPts val="0"/>
                        </a:spcBef>
                        <a:spcAft>
                          <a:spcPts val="0"/>
                        </a:spcAft>
                        <a:buNone/>
                      </a:pPr>
                      <a:r>
                        <a:rPr b="1" lang="en" sz="1600">
                          <a:solidFill>
                            <a:schemeClr val="dk1"/>
                          </a:solidFill>
                        </a:rPr>
                        <a:t>Accuracy of [2]</a:t>
                      </a:r>
                      <a:endParaRPr b="1"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A86E8"/>
                    </a:solidFill>
                  </a:tcPr>
                </a:tc>
              </a:tr>
              <a:tr h="381000">
                <a:tc>
                  <a:txBody>
                    <a:bodyPr>
                      <a:noAutofit/>
                    </a:bodyPr>
                    <a:lstStyle/>
                    <a:p>
                      <a:pPr indent="0" lvl="0" marL="0" rtl="0" algn="l">
                        <a:spcBef>
                          <a:spcPts val="0"/>
                        </a:spcBef>
                        <a:spcAft>
                          <a:spcPts val="0"/>
                        </a:spcAft>
                        <a:buNone/>
                      </a:pPr>
                      <a:r>
                        <a:rPr lang="en"/>
                        <a:t>Decision Tree</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t>0.64</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t>0.62</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t>0.59</a:t>
                      </a:r>
                      <a:endParaRPr/>
                    </a:p>
                  </a:txBody>
                  <a:tcPr marT="91425" marB="91425" marR="91425" marL="91425">
                    <a:lnT cap="flat" cmpd="sng" w="9525">
                      <a:solidFill>
                        <a:srgbClr val="9E9E9E"/>
                      </a:solidFill>
                      <a:prstDash val="solid"/>
                      <a:round/>
                      <a:headEnd len="sm" w="sm" type="none"/>
                      <a:tailEnd len="sm" w="sm" type="none"/>
                    </a:lnT>
                  </a:tcPr>
                </a:tc>
              </a:tr>
              <a:tr h="381000">
                <a:tc>
                  <a:txBody>
                    <a:bodyPr>
                      <a:noAutofit/>
                    </a:bodyPr>
                    <a:lstStyle/>
                    <a:p>
                      <a:pPr indent="0" lvl="0" marL="0" rtl="0" algn="l">
                        <a:spcBef>
                          <a:spcPts val="0"/>
                        </a:spcBef>
                        <a:spcAft>
                          <a:spcPts val="0"/>
                        </a:spcAft>
                        <a:buNone/>
                      </a:pPr>
                      <a:r>
                        <a:rPr lang="en"/>
                        <a:t>KNN Classifier</a:t>
                      </a:r>
                      <a:endParaRPr/>
                    </a:p>
                  </a:txBody>
                  <a:tcPr marT="91425" marB="91425" marR="91425" marL="91425"/>
                </a:tc>
                <a:tc>
                  <a:txBody>
                    <a:bodyPr>
                      <a:noAutofit/>
                    </a:bodyPr>
                    <a:lstStyle/>
                    <a:p>
                      <a:pPr indent="0" lvl="0" marL="0" rtl="0" algn="l">
                        <a:spcBef>
                          <a:spcPts val="0"/>
                        </a:spcBef>
                        <a:spcAft>
                          <a:spcPts val="0"/>
                        </a:spcAft>
                        <a:buNone/>
                      </a:pPr>
                      <a:r>
                        <a:rPr lang="en"/>
                        <a:t>0.62</a:t>
                      </a:r>
                      <a:endParaRPr/>
                    </a:p>
                  </a:txBody>
                  <a:tcPr marT="91425" marB="91425" marR="91425" marL="91425"/>
                </a:tc>
                <a:tc>
                  <a:txBody>
                    <a:bodyPr>
                      <a:noAutofit/>
                    </a:bodyPr>
                    <a:lstStyle/>
                    <a:p>
                      <a:pPr indent="0" lvl="0" marL="0" rtl="0" algn="l">
                        <a:spcBef>
                          <a:spcPts val="0"/>
                        </a:spcBef>
                        <a:spcAft>
                          <a:spcPts val="0"/>
                        </a:spcAft>
                        <a:buNone/>
                      </a:pPr>
                      <a:r>
                        <a:rPr lang="en"/>
                        <a:t>0.59</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
                        <a:t>Logistic Regression Classifier</a:t>
                      </a:r>
                      <a:endParaRPr/>
                    </a:p>
                  </a:txBody>
                  <a:tcPr marT="91425" marB="91425" marR="91425" marL="91425"/>
                </a:tc>
                <a:tc>
                  <a:txBody>
                    <a:bodyPr>
                      <a:noAutofit/>
                    </a:bodyPr>
                    <a:lstStyle/>
                    <a:p>
                      <a:pPr indent="0" lvl="0" marL="0" rtl="0" algn="l">
                        <a:spcBef>
                          <a:spcPts val="0"/>
                        </a:spcBef>
                        <a:spcAft>
                          <a:spcPts val="0"/>
                        </a:spcAft>
                        <a:buNone/>
                      </a:pPr>
                      <a:r>
                        <a:rPr lang="en"/>
                        <a:t>0.73</a:t>
                      </a:r>
                      <a:endParaRPr/>
                    </a:p>
                  </a:txBody>
                  <a:tcPr marT="91425" marB="91425" marR="91425" marL="91425"/>
                </a:tc>
                <a:tc>
                  <a:txBody>
                    <a:bodyPr>
                      <a:noAutofit/>
                    </a:bodyPr>
                    <a:lstStyle/>
                    <a:p>
                      <a:pPr indent="0" lvl="0" marL="0" rtl="0" algn="l">
                        <a:spcBef>
                          <a:spcPts val="0"/>
                        </a:spcBef>
                        <a:spcAft>
                          <a:spcPts val="0"/>
                        </a:spcAft>
                        <a:buNone/>
                      </a:pPr>
                      <a:r>
                        <a:rPr lang="en"/>
                        <a:t>0.68</a:t>
                      </a:r>
                      <a:endParaRPr/>
                    </a:p>
                  </a:txBody>
                  <a:tcPr marT="91425" marB="91425" marR="91425" marL="91425"/>
                </a:tc>
                <a:tc>
                  <a:txBody>
                    <a:bodyPr>
                      <a:noAutofit/>
                    </a:bodyPr>
                    <a:lstStyle/>
                    <a:p>
                      <a:pPr indent="0" lvl="0" marL="0" rtl="0" algn="l">
                        <a:spcBef>
                          <a:spcPts val="0"/>
                        </a:spcBef>
                        <a:spcAft>
                          <a:spcPts val="0"/>
                        </a:spcAft>
                        <a:buNone/>
                      </a:pPr>
                      <a:r>
                        <a:rPr lang="en"/>
                        <a:t>0.63</a:t>
                      </a:r>
                      <a:endParaRPr/>
                    </a:p>
                  </a:txBody>
                  <a:tcPr marT="91425" marB="91425" marR="91425" marL="91425"/>
                </a:tc>
              </a:tr>
              <a:tr h="381000">
                <a:tc>
                  <a:txBody>
                    <a:bodyPr>
                      <a:noAutofit/>
                    </a:bodyPr>
                    <a:lstStyle/>
                    <a:p>
                      <a:pPr indent="0" lvl="0" marL="0" rtl="0" algn="l">
                        <a:spcBef>
                          <a:spcPts val="0"/>
                        </a:spcBef>
                        <a:spcAft>
                          <a:spcPts val="0"/>
                        </a:spcAft>
                        <a:buNone/>
                      </a:pPr>
                      <a:r>
                        <a:rPr lang="en"/>
                        <a:t>Bayes Classification</a:t>
                      </a:r>
                      <a:endParaRPr/>
                    </a:p>
                  </a:txBody>
                  <a:tcPr marT="91425" marB="91425" marR="91425" marL="91425"/>
                </a:tc>
                <a:tc>
                  <a:txBody>
                    <a:bodyPr>
                      <a:noAutofit/>
                    </a:bodyPr>
                    <a:lstStyle/>
                    <a:p>
                      <a:pPr indent="0" lvl="0" marL="0" rtl="0" algn="l">
                        <a:spcBef>
                          <a:spcPts val="0"/>
                        </a:spcBef>
                        <a:spcAft>
                          <a:spcPts val="0"/>
                        </a:spcAft>
                        <a:buNone/>
                      </a:pPr>
                      <a:r>
                        <a:rPr lang="en"/>
                        <a:t>0.69</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0.61</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0"/>
            <a:ext cx="85206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Match Prediction for World Cup 2019</a:t>
            </a:r>
            <a:endParaRPr/>
          </a:p>
        </p:txBody>
      </p:sp>
      <p:sp>
        <p:nvSpPr>
          <p:cNvPr id="141" name="Google Shape;141;p27"/>
          <p:cNvSpPr txBox="1"/>
          <p:nvPr>
            <p:ph idx="1" type="body"/>
          </p:nvPr>
        </p:nvSpPr>
        <p:spPr>
          <a:xfrm>
            <a:off x="125800" y="1006325"/>
            <a:ext cx="8959200" cy="39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142" name="Google Shape;142;p27"/>
          <p:cNvPicPr preferRelativeResize="0"/>
          <p:nvPr/>
        </p:nvPicPr>
        <p:blipFill>
          <a:blip r:embed="rId3">
            <a:alphaModFix/>
          </a:blip>
          <a:stretch>
            <a:fillRect/>
          </a:stretch>
        </p:blipFill>
        <p:spPr>
          <a:xfrm>
            <a:off x="2229675" y="716350"/>
            <a:ext cx="4038600" cy="396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139775" y="97850"/>
            <a:ext cx="8692500" cy="6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Score Prediction</a:t>
            </a:r>
            <a:endParaRPr/>
          </a:p>
        </p:txBody>
      </p:sp>
      <p:sp>
        <p:nvSpPr>
          <p:cNvPr id="148" name="Google Shape;148;p28"/>
          <p:cNvSpPr txBox="1"/>
          <p:nvPr>
            <p:ph idx="1" type="body"/>
          </p:nvPr>
        </p:nvSpPr>
        <p:spPr>
          <a:xfrm>
            <a:off x="139775" y="659050"/>
            <a:ext cx="8917200" cy="44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Currently Run rate is defined as the amount of runs scored per the number of overs bowled. However, run rate is considered as the only criteria for calculating the final score.But there are other factors too which may affect the final score like wickets,runs,batsmen,overs,etc.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9" name="Google Shape;149;p28"/>
          <p:cNvPicPr preferRelativeResize="0"/>
          <p:nvPr/>
        </p:nvPicPr>
        <p:blipFill>
          <a:blip r:embed="rId3">
            <a:alphaModFix/>
          </a:blip>
          <a:stretch>
            <a:fillRect/>
          </a:stretch>
        </p:blipFill>
        <p:spPr>
          <a:xfrm>
            <a:off x="363375" y="659050"/>
            <a:ext cx="8469999" cy="3079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71625" y="128950"/>
            <a:ext cx="90120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55" name="Google Shape;155;p29"/>
          <p:cNvSpPr txBox="1"/>
          <p:nvPr>
            <p:ph idx="1" type="body"/>
          </p:nvPr>
        </p:nvSpPr>
        <p:spPr>
          <a:xfrm>
            <a:off x="71625" y="802325"/>
            <a:ext cx="8954700" cy="4255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solidFill>
                  <a:schemeClr val="dk1"/>
                </a:solidFill>
              </a:rPr>
              <a:t>Cricsheet [20] was used to get ball by ball details of matches.It had the data in YAML format which was then converted to CSV format</a:t>
            </a:r>
            <a:endParaRPr sz="2000">
              <a:solidFill>
                <a:schemeClr val="dk1"/>
              </a:solidFill>
            </a:endParaRPr>
          </a:p>
          <a:p>
            <a:pPr indent="-355600" lvl="0" marL="457200" rtl="0" algn="l">
              <a:spcBef>
                <a:spcPts val="0"/>
              </a:spcBef>
              <a:spcAft>
                <a:spcPts val="0"/>
              </a:spcAft>
              <a:buClr>
                <a:srgbClr val="000000"/>
              </a:buClr>
              <a:buSzPts val="2000"/>
              <a:buChar char="●"/>
            </a:pPr>
            <a:r>
              <a:rPr lang="en" sz="2000">
                <a:solidFill>
                  <a:srgbClr val="000000"/>
                </a:solidFill>
              </a:rPr>
              <a:t>Data consisted of the Following details:</a:t>
            </a:r>
            <a:endParaRPr sz="2000">
              <a:solidFill>
                <a:srgbClr val="000000"/>
              </a:solidFill>
            </a:endParaRPr>
          </a:p>
          <a:p>
            <a:pPr indent="0" lvl="0" marL="457200" rtl="0" algn="l">
              <a:lnSpc>
                <a:spcPct val="100000"/>
              </a:lnSpc>
              <a:spcBef>
                <a:spcPts val="0"/>
              </a:spcBef>
              <a:spcAft>
                <a:spcPts val="0"/>
              </a:spcAft>
              <a:buNone/>
            </a:pPr>
            <a:r>
              <a:rPr lang="en" sz="1400">
                <a:solidFill>
                  <a:schemeClr val="dk1"/>
                </a:solidFill>
              </a:rPr>
              <a:t>Mid: Each match is given a unique number</a:t>
            </a:r>
            <a:endParaRPr sz="14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solidFill>
                  <a:schemeClr val="dk1"/>
                </a:solidFill>
              </a:rPr>
              <a:t>Date</a:t>
            </a:r>
            <a:endParaRPr sz="14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solidFill>
                  <a:schemeClr val="dk1"/>
                </a:solidFill>
              </a:rPr>
              <a:t>Stadium Name</a:t>
            </a:r>
            <a:endParaRPr sz="14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solidFill>
                  <a:schemeClr val="dk1"/>
                </a:solidFill>
              </a:rPr>
              <a:t>bat-team: Batting team name</a:t>
            </a:r>
            <a:endParaRPr sz="14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solidFill>
                  <a:schemeClr val="dk1"/>
                </a:solidFill>
              </a:rPr>
              <a:t>bowl-team: Bowling team name</a:t>
            </a:r>
            <a:endParaRPr sz="14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solidFill>
                  <a:schemeClr val="dk1"/>
                </a:solidFill>
              </a:rPr>
              <a:t>batsman: Batsman name who faced that ball</a:t>
            </a:r>
            <a:endParaRPr sz="14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solidFill>
                  <a:schemeClr val="dk1"/>
                </a:solidFill>
              </a:rPr>
              <a:t>bowler: Bowler who bowled that ball</a:t>
            </a:r>
            <a:endParaRPr sz="14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solidFill>
                  <a:schemeClr val="dk1"/>
                </a:solidFill>
              </a:rPr>
              <a:t>runs: Total runs scored by team at that instance</a:t>
            </a:r>
            <a:endParaRPr sz="14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solidFill>
                  <a:schemeClr val="dk1"/>
                </a:solidFill>
              </a:rPr>
              <a:t>wickets: Total wickets fallen at that instance</a:t>
            </a:r>
            <a:endParaRPr sz="14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solidFill>
                  <a:schemeClr val="dk1"/>
                </a:solidFill>
              </a:rPr>
              <a:t>overs: Total overs bowled at that instance</a:t>
            </a:r>
            <a:endParaRPr sz="14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solidFill>
                  <a:schemeClr val="dk1"/>
                </a:solidFill>
              </a:rPr>
              <a:t>runs-last-5: Total runs scored in last 5 overs</a:t>
            </a:r>
            <a:endParaRPr sz="14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solidFill>
                  <a:schemeClr val="dk1"/>
                </a:solidFill>
              </a:rPr>
              <a:t>wickets-last-5: Total wickets that fell in last 5 overs</a:t>
            </a:r>
            <a:endParaRPr sz="14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solidFill>
                  <a:schemeClr val="dk1"/>
                </a:solidFill>
              </a:rPr>
              <a:t>striker: max(runs scored by striker, runs scored by non-striker)</a:t>
            </a:r>
            <a:endParaRPr sz="14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solidFill>
                  <a:schemeClr val="dk1"/>
                </a:solidFill>
              </a:rPr>
              <a:t>non-striker: min(runs scored by striker, runs scored by non-striker)</a:t>
            </a:r>
            <a:endParaRPr sz="14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solidFill>
                  <a:schemeClr val="dk1"/>
                </a:solidFill>
              </a:rPr>
              <a:t>total: Total runs scored by batting team after first innings</a:t>
            </a:r>
            <a:endParaRPr sz="1400">
              <a:solidFill>
                <a:schemeClr val="dk1"/>
              </a:solidFill>
            </a:endParaRPr>
          </a:p>
          <a:p>
            <a:pPr indent="0" lvl="0" marL="457200" rtl="0" algn="l">
              <a:spcBef>
                <a:spcPts val="0"/>
              </a:spcBef>
              <a:spcAft>
                <a:spcPts val="0"/>
              </a:spcAft>
              <a:buNone/>
            </a:pPr>
            <a:r>
              <a:t/>
            </a:r>
            <a:endParaRPr sz="20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0" y="0"/>
            <a:ext cx="9144000" cy="4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and Model Building</a:t>
            </a:r>
            <a:endParaRPr/>
          </a:p>
        </p:txBody>
      </p:sp>
      <p:sp>
        <p:nvSpPr>
          <p:cNvPr id="161" name="Google Shape;161;p30"/>
          <p:cNvSpPr txBox="1"/>
          <p:nvPr>
            <p:ph idx="1" type="body"/>
          </p:nvPr>
        </p:nvSpPr>
        <p:spPr>
          <a:xfrm>
            <a:off x="85975" y="573100"/>
            <a:ext cx="9057900" cy="44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Features Used:</a:t>
            </a:r>
            <a:endParaRPr b="1" sz="2000">
              <a:solidFill>
                <a:srgbClr val="000000"/>
              </a:solidFill>
            </a:endParaRPr>
          </a:p>
          <a:p>
            <a:pPr indent="-355600" lvl="0" marL="457200" rtl="0" algn="l">
              <a:spcBef>
                <a:spcPts val="1700"/>
              </a:spcBef>
              <a:spcAft>
                <a:spcPts val="0"/>
              </a:spcAft>
              <a:buClr>
                <a:srgbClr val="000000"/>
              </a:buClr>
              <a:buSzPts val="2000"/>
              <a:buFont typeface="Roboto"/>
              <a:buChar char="●"/>
            </a:pPr>
            <a:r>
              <a:rPr lang="en" sz="2000">
                <a:solidFill>
                  <a:srgbClr val="000000"/>
                </a:solidFill>
              </a:rPr>
              <a:t>runs:Total runs scored by team at that instance</a:t>
            </a:r>
            <a:endParaRPr sz="2000">
              <a:solidFill>
                <a:srgbClr val="000000"/>
              </a:solidFill>
            </a:endParaRPr>
          </a:p>
          <a:p>
            <a:pPr indent="-355600" lvl="0" marL="457200" rtl="0" algn="l">
              <a:spcBef>
                <a:spcPts val="0"/>
              </a:spcBef>
              <a:spcAft>
                <a:spcPts val="0"/>
              </a:spcAft>
              <a:buClr>
                <a:srgbClr val="000000"/>
              </a:buClr>
              <a:buSzPts val="2000"/>
              <a:buFont typeface="Arial"/>
              <a:buChar char="●"/>
            </a:pPr>
            <a:r>
              <a:rPr lang="en" sz="2000">
                <a:solidFill>
                  <a:srgbClr val="000000"/>
                </a:solidFill>
              </a:rPr>
              <a:t>wickets:Total wickets fallen at that instance</a:t>
            </a:r>
            <a:endParaRPr sz="2000">
              <a:solidFill>
                <a:srgbClr val="000000"/>
              </a:solidFill>
            </a:endParaRPr>
          </a:p>
          <a:p>
            <a:pPr indent="-355600" lvl="0" marL="457200" rtl="0" algn="l">
              <a:spcBef>
                <a:spcPts val="0"/>
              </a:spcBef>
              <a:spcAft>
                <a:spcPts val="0"/>
              </a:spcAft>
              <a:buClr>
                <a:srgbClr val="000000"/>
              </a:buClr>
              <a:buSzPts val="2000"/>
              <a:buFont typeface="Arial"/>
              <a:buChar char="●"/>
            </a:pPr>
            <a:r>
              <a:rPr lang="en" sz="2000">
                <a:solidFill>
                  <a:srgbClr val="000000"/>
                </a:solidFill>
              </a:rPr>
              <a:t>overs:Total overs bowled at that instance</a:t>
            </a:r>
            <a:endParaRPr sz="2000">
              <a:solidFill>
                <a:srgbClr val="000000"/>
              </a:solidFill>
            </a:endParaRPr>
          </a:p>
          <a:p>
            <a:pPr indent="-355600" lvl="0" marL="457200" rtl="0" algn="l">
              <a:spcBef>
                <a:spcPts val="0"/>
              </a:spcBef>
              <a:spcAft>
                <a:spcPts val="0"/>
              </a:spcAft>
              <a:buClr>
                <a:srgbClr val="000000"/>
              </a:buClr>
              <a:buSzPts val="2000"/>
              <a:buFont typeface="Arial"/>
              <a:buChar char="●"/>
            </a:pPr>
            <a:r>
              <a:rPr lang="en" sz="2000">
                <a:solidFill>
                  <a:srgbClr val="000000"/>
                </a:solidFill>
              </a:rPr>
              <a:t>striker:max(runs scored by striker, runs scored by non-striker)</a:t>
            </a:r>
            <a:endParaRPr sz="2000">
              <a:solidFill>
                <a:srgbClr val="000000"/>
              </a:solidFill>
            </a:endParaRPr>
          </a:p>
          <a:p>
            <a:pPr indent="-355600" lvl="0" marL="457200" rtl="0" algn="l">
              <a:spcBef>
                <a:spcPts val="0"/>
              </a:spcBef>
              <a:spcAft>
                <a:spcPts val="0"/>
              </a:spcAft>
              <a:buClr>
                <a:srgbClr val="000000"/>
              </a:buClr>
              <a:buSzPts val="2000"/>
              <a:buFont typeface="Arial"/>
              <a:buChar char="●"/>
            </a:pPr>
            <a:r>
              <a:rPr lang="en" sz="2000">
                <a:solidFill>
                  <a:srgbClr val="000000"/>
                </a:solidFill>
              </a:rPr>
              <a:t>non-striker:min(runs scored by striker, runs scored by non-striker)</a:t>
            </a:r>
            <a:endParaRPr sz="2000">
              <a:solidFill>
                <a:srgbClr val="000000"/>
              </a:solidFill>
            </a:endParaRPr>
          </a:p>
          <a:p>
            <a:pPr indent="0" lvl="0" marL="0" rtl="0" algn="l">
              <a:spcBef>
                <a:spcPts val="2500"/>
              </a:spcBef>
              <a:spcAft>
                <a:spcPts val="0"/>
              </a:spcAft>
              <a:buNone/>
            </a:pPr>
            <a:r>
              <a:rPr lang="en" sz="2000">
                <a:solidFill>
                  <a:srgbClr val="000000"/>
                </a:solidFill>
              </a:rPr>
              <a:t>Since the O/p will be a number(score) Following Algorithms will be used to Predict the Score:</a:t>
            </a:r>
            <a:endParaRPr sz="2000">
              <a:solidFill>
                <a:srgbClr val="000000"/>
              </a:solidFill>
            </a:endParaRPr>
          </a:p>
          <a:p>
            <a:pPr indent="0" lvl="0" marL="0" rtl="0" algn="l">
              <a:spcBef>
                <a:spcPts val="2500"/>
              </a:spcBef>
              <a:spcAft>
                <a:spcPts val="0"/>
              </a:spcAft>
              <a:buNone/>
            </a:pPr>
            <a:r>
              <a:rPr lang="en" sz="2000">
                <a:solidFill>
                  <a:srgbClr val="000000"/>
                </a:solidFill>
              </a:rPr>
              <a:t>1)Simple Linear Regression  2)Random Forest Regression</a:t>
            </a:r>
            <a:endParaRPr sz="2000">
              <a:solidFill>
                <a:srgbClr val="000000"/>
              </a:solidFill>
            </a:endParaRPr>
          </a:p>
          <a:p>
            <a:pPr indent="0" lvl="0" marL="0" rtl="0" algn="l">
              <a:spcBef>
                <a:spcPts val="2500"/>
              </a:spcBef>
              <a:spcAft>
                <a:spcPts val="0"/>
              </a:spcAft>
              <a:buNone/>
            </a:pPr>
            <a:r>
              <a:t/>
            </a:r>
            <a:endParaRPr sz="2000">
              <a:solidFill>
                <a:srgbClr val="000000"/>
              </a:solidFill>
            </a:endParaRPr>
          </a:p>
          <a:p>
            <a:pPr indent="0" lvl="0" marL="0" rtl="0" algn="l">
              <a:spcBef>
                <a:spcPts val="2500"/>
              </a:spcBef>
              <a:spcAft>
                <a:spcPts val="0"/>
              </a:spcAft>
              <a:buNone/>
            </a:pPr>
            <a:r>
              <a:t/>
            </a:r>
            <a:endParaRPr sz="2000">
              <a:solidFill>
                <a:srgbClr val="000000"/>
              </a:solidFill>
            </a:endParaRPr>
          </a:p>
          <a:p>
            <a:pPr indent="0" lvl="0" marL="457200" rtl="0" algn="l">
              <a:spcBef>
                <a:spcPts val="2500"/>
              </a:spcBef>
              <a:spcAft>
                <a:spcPts val="0"/>
              </a:spcAft>
              <a:buNone/>
            </a:pPr>
            <a:r>
              <a:t/>
            </a:r>
            <a:endParaRPr sz="20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243575"/>
            <a:ext cx="85206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of Score Prediction Model</a:t>
            </a:r>
            <a:endParaRPr/>
          </a:p>
        </p:txBody>
      </p:sp>
      <p:sp>
        <p:nvSpPr>
          <p:cNvPr id="167" name="Google Shape;167;p31"/>
          <p:cNvSpPr txBox="1"/>
          <p:nvPr>
            <p:ph idx="1" type="body"/>
          </p:nvPr>
        </p:nvSpPr>
        <p:spPr>
          <a:xfrm>
            <a:off x="311700" y="873975"/>
            <a:ext cx="8520600" cy="41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S. Kumar and S. Roy, “Score prediction and player classification model in the game of cricket using machine learning,”INTERNATIONAL JOURNAL OF SCIENTIFIC ENGINEERING RESEARCH,2018</a:t>
            </a:r>
            <a:endParaRPr sz="2000">
              <a:solidFill>
                <a:srgbClr val="000000"/>
              </a:solidFill>
            </a:endParaRPr>
          </a:p>
          <a:p>
            <a:pPr indent="0" lvl="0" marL="0" rtl="0" algn="l">
              <a:spcBef>
                <a:spcPts val="0"/>
              </a:spcBef>
              <a:spcAft>
                <a:spcPts val="0"/>
              </a:spcAft>
              <a:buNone/>
            </a:pPr>
            <a:r>
              <a:t/>
            </a:r>
            <a:endParaRPr/>
          </a:p>
        </p:txBody>
      </p:sp>
      <p:graphicFrame>
        <p:nvGraphicFramePr>
          <p:cNvPr id="168" name="Google Shape;168;p31"/>
          <p:cNvGraphicFramePr/>
          <p:nvPr/>
        </p:nvGraphicFramePr>
        <p:xfrm>
          <a:off x="952500" y="1154525"/>
          <a:ext cx="3000000" cy="3000000"/>
        </p:xfrm>
        <a:graphic>
          <a:graphicData uri="http://schemas.openxmlformats.org/drawingml/2006/table">
            <a:tbl>
              <a:tblPr>
                <a:noFill/>
                <a:tableStyleId>{211A876F-001C-407E-8DC9-688AD899EFAD}</a:tableStyleId>
              </a:tblPr>
              <a:tblGrid>
                <a:gridCol w="2048925"/>
                <a:gridCol w="2048925"/>
                <a:gridCol w="2048925"/>
              </a:tblGrid>
              <a:tr h="847200">
                <a:tc>
                  <a:txBody>
                    <a:bodyPr>
                      <a:noAutofit/>
                    </a:bodyPr>
                    <a:lstStyle/>
                    <a:p>
                      <a:pPr indent="0" lvl="0" marL="0" rtl="0" algn="l">
                        <a:spcBef>
                          <a:spcPts val="0"/>
                        </a:spcBef>
                        <a:spcAft>
                          <a:spcPts val="0"/>
                        </a:spcAft>
                        <a:buNone/>
                      </a:pPr>
                      <a:r>
                        <a:rPr b="1" lang="en" sz="1600"/>
                        <a:t>Techniques</a:t>
                      </a:r>
                      <a:endParaRPr b="1"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A86E8"/>
                    </a:solidFill>
                  </a:tcPr>
                </a:tc>
                <a:tc>
                  <a:txBody>
                    <a:bodyPr>
                      <a:noAutofit/>
                    </a:bodyPr>
                    <a:lstStyle/>
                    <a:p>
                      <a:pPr indent="0" lvl="0" marL="0" rtl="0" algn="l">
                        <a:spcBef>
                          <a:spcPts val="0"/>
                        </a:spcBef>
                        <a:spcAft>
                          <a:spcPts val="0"/>
                        </a:spcAft>
                        <a:buNone/>
                      </a:pPr>
                      <a:r>
                        <a:rPr b="1" lang="en" sz="1600"/>
                        <a:t>Accuracy of my model</a:t>
                      </a:r>
                      <a:endParaRPr b="1"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A86E8"/>
                    </a:solidFill>
                  </a:tcPr>
                </a:tc>
                <a:tc>
                  <a:txBody>
                    <a:bodyPr>
                      <a:noAutofit/>
                    </a:bodyPr>
                    <a:lstStyle/>
                    <a:p>
                      <a:pPr indent="0" lvl="0" marL="0" rtl="0" algn="l">
                        <a:spcBef>
                          <a:spcPts val="0"/>
                        </a:spcBef>
                        <a:spcAft>
                          <a:spcPts val="0"/>
                        </a:spcAft>
                        <a:buNone/>
                      </a:pPr>
                      <a:r>
                        <a:rPr b="1" lang="en" sz="1600"/>
                        <a:t>Accuracy of [1]</a:t>
                      </a:r>
                      <a:endParaRPr b="1"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A86E8"/>
                    </a:solidFill>
                  </a:tcPr>
                </a:tc>
              </a:tr>
              <a:tr h="494975">
                <a:tc>
                  <a:txBody>
                    <a:bodyPr>
                      <a:noAutofit/>
                    </a:bodyPr>
                    <a:lstStyle/>
                    <a:p>
                      <a:pPr indent="0" lvl="0" marL="0" rtl="0" algn="l">
                        <a:spcBef>
                          <a:spcPts val="0"/>
                        </a:spcBef>
                        <a:spcAft>
                          <a:spcPts val="0"/>
                        </a:spcAft>
                        <a:buNone/>
                      </a:pPr>
                      <a:r>
                        <a:rPr lang="en"/>
                        <a:t>Linear Regression</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t>0.65</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t>0.62</a:t>
                      </a:r>
                      <a:endParaRPr/>
                    </a:p>
                  </a:txBody>
                  <a:tcPr marT="91425" marB="91425" marR="91425" marL="91425">
                    <a:lnT cap="flat" cmpd="sng" w="9525">
                      <a:solidFill>
                        <a:srgbClr val="9E9E9E"/>
                      </a:solidFill>
                      <a:prstDash val="solid"/>
                      <a:round/>
                      <a:headEnd len="sm" w="sm" type="none"/>
                      <a:tailEnd len="sm" w="sm" type="none"/>
                    </a:lnT>
                  </a:tcPr>
                </a:tc>
              </a:tr>
              <a:tr h="475975">
                <a:tc>
                  <a:txBody>
                    <a:bodyPr>
                      <a:noAutofit/>
                    </a:bodyPr>
                    <a:lstStyle/>
                    <a:p>
                      <a:pPr indent="0" lvl="0" marL="0" rtl="0" algn="l">
                        <a:spcBef>
                          <a:spcPts val="0"/>
                        </a:spcBef>
                        <a:spcAft>
                          <a:spcPts val="0"/>
                        </a:spcAft>
                        <a:buNone/>
                      </a:pPr>
                      <a:r>
                        <a:rPr lang="en"/>
                        <a:t>Random Forest Regression</a:t>
                      </a:r>
                      <a:endParaRPr/>
                    </a:p>
                  </a:txBody>
                  <a:tcPr marT="91425" marB="91425" marR="91425" marL="91425"/>
                </a:tc>
                <a:tc>
                  <a:txBody>
                    <a:bodyPr>
                      <a:noAutofit/>
                    </a:bodyPr>
                    <a:lstStyle/>
                    <a:p>
                      <a:pPr indent="0" lvl="0" marL="0" rtl="0" algn="l">
                        <a:spcBef>
                          <a:spcPts val="0"/>
                        </a:spcBef>
                        <a:spcAft>
                          <a:spcPts val="0"/>
                        </a:spcAft>
                        <a:buNone/>
                      </a:pPr>
                      <a:r>
                        <a:rPr lang="en"/>
                        <a:t>0.79</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48975"/>
            <a:ext cx="8520600" cy="57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Motivation for the Project</a:t>
            </a:r>
            <a:endParaRPr b="1"/>
          </a:p>
        </p:txBody>
      </p:sp>
      <p:sp>
        <p:nvSpPr>
          <p:cNvPr id="61" name="Google Shape;61;p14"/>
          <p:cNvSpPr txBox="1"/>
          <p:nvPr>
            <p:ph idx="1" type="body"/>
          </p:nvPr>
        </p:nvSpPr>
        <p:spPr>
          <a:xfrm>
            <a:off x="142050" y="764325"/>
            <a:ext cx="8859900" cy="4281300"/>
          </a:xfrm>
          <a:prstGeom prst="rect">
            <a:avLst/>
          </a:prstGeom>
          <a:noFill/>
          <a:ln>
            <a:noFill/>
          </a:ln>
        </p:spPr>
        <p:txBody>
          <a:bodyPr anchorCtr="0" anchor="t" bIns="91425" lIns="91425" spcFirstLastPara="1" rIns="91425" wrap="square" tIns="91425">
            <a:noAutofit/>
          </a:bodyPr>
          <a:lstStyle/>
          <a:p>
            <a:pPr indent="-342900" lvl="0" marL="457200" rtl="0" algn="l">
              <a:spcBef>
                <a:spcPts val="1000"/>
              </a:spcBef>
              <a:spcAft>
                <a:spcPts val="0"/>
              </a:spcAft>
              <a:buClr>
                <a:srgbClr val="000000"/>
              </a:buClr>
              <a:buSzPts val="1800"/>
              <a:buChar char="●"/>
            </a:pPr>
            <a:r>
              <a:rPr lang="en" sz="2000">
                <a:solidFill>
                  <a:srgbClr val="000000"/>
                </a:solidFill>
              </a:rPr>
              <a:t>India is a cricket crazy nation, where people are often found predicting the outcomes of a match whether its IPL, World Cup or bilateral series. But these predictions are based mostly on intuition and emotions.</a:t>
            </a:r>
            <a:endParaRPr sz="2000">
              <a:solidFill>
                <a:srgbClr val="000000"/>
              </a:solidFill>
            </a:endParaRPr>
          </a:p>
          <a:p>
            <a:pPr indent="0" lvl="0" marL="457200" rtl="0" algn="l">
              <a:spcBef>
                <a:spcPts val="1000"/>
              </a:spcBef>
              <a:spcAft>
                <a:spcPts val="0"/>
              </a:spcAft>
              <a:buNone/>
            </a:pPr>
            <a:r>
              <a:t/>
            </a:r>
            <a:endParaRPr sz="2000">
              <a:solidFill>
                <a:srgbClr val="000000"/>
              </a:solidFill>
            </a:endParaRPr>
          </a:p>
          <a:p>
            <a:pPr indent="0" lvl="0" marL="457200" rtl="0" algn="l">
              <a:lnSpc>
                <a:spcPct val="100000"/>
              </a:lnSpc>
              <a:spcBef>
                <a:spcPts val="0"/>
              </a:spcBef>
              <a:spcAft>
                <a:spcPts val="0"/>
              </a:spcAft>
              <a:buSzPts val="1800"/>
              <a:buNone/>
            </a:pPr>
            <a:r>
              <a:t/>
            </a:r>
            <a:endParaRPr>
              <a:solidFill>
                <a:schemeClr val="dk1"/>
              </a:solidFill>
            </a:endParaRPr>
          </a:p>
          <a:p>
            <a:pPr indent="-342900" lvl="0" marL="457200" rtl="0" algn="l">
              <a:spcBef>
                <a:spcPts val="1000"/>
              </a:spcBef>
              <a:spcAft>
                <a:spcPts val="0"/>
              </a:spcAft>
              <a:buClr>
                <a:srgbClr val="000000"/>
              </a:buClr>
              <a:buSzPts val="1800"/>
              <a:buChar char="●"/>
            </a:pPr>
            <a:r>
              <a:rPr lang="en" sz="2000">
                <a:solidFill>
                  <a:srgbClr val="000000"/>
                </a:solidFill>
              </a:rPr>
              <a:t>Betting industry has grown manifold, with cricket being a major part of it. Betting sites  have become common platform for bookies and punters. Predicting the outcomes of sporting events based on a computer driven process will benefit both.</a:t>
            </a:r>
            <a:endParaRPr sz="2000">
              <a:solidFill>
                <a:srgbClr val="000000"/>
              </a:solidFill>
            </a:endParaRPr>
          </a:p>
          <a:p>
            <a:pPr indent="0" lvl="0" marL="457200" rtl="0" algn="l">
              <a:lnSpc>
                <a:spcPct val="100000"/>
              </a:lnSpc>
              <a:spcBef>
                <a:spcPts val="0"/>
              </a:spcBef>
              <a:spcAft>
                <a:spcPts val="0"/>
              </a:spcAft>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241825" y="153750"/>
            <a:ext cx="8520600" cy="5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74" name="Google Shape;174;p32"/>
          <p:cNvSpPr txBox="1"/>
          <p:nvPr>
            <p:ph idx="1" type="body"/>
          </p:nvPr>
        </p:nvSpPr>
        <p:spPr>
          <a:xfrm>
            <a:off x="111825" y="838625"/>
            <a:ext cx="8973000" cy="412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To build a Recommendation model which will assist the team </a:t>
            </a:r>
            <a:r>
              <a:rPr lang="en" sz="2000">
                <a:solidFill>
                  <a:srgbClr val="000000"/>
                </a:solidFill>
              </a:rPr>
              <a:t>m</a:t>
            </a:r>
            <a:r>
              <a:rPr lang="en" sz="2000">
                <a:solidFill>
                  <a:srgbClr val="000000"/>
                </a:solidFill>
              </a:rPr>
              <a:t>anagement,Captain,Coach for the Selection of the team considering factors like Venue,opponent, Player Statistics ,Tournament.</a:t>
            </a:r>
            <a:endParaRPr sz="2000">
              <a:solidFill>
                <a:srgbClr val="000000"/>
              </a:solidFill>
            </a:endParaRPr>
          </a:p>
          <a:p>
            <a:pPr indent="0" lvl="0" marL="457200" rtl="0" algn="l">
              <a:spcBef>
                <a:spcPts val="0"/>
              </a:spcBef>
              <a:spcAft>
                <a:spcPts val="0"/>
              </a:spcAft>
              <a:buNone/>
            </a:pPr>
            <a:r>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To build a User Interface Tool which will Display all the results of the Prediction of any cricket ODI match given the I/p’s as team,Opponent,Toss,Venue,Playing 11.</a:t>
            </a:r>
            <a:endParaRPr sz="2000">
              <a:solidFill>
                <a:srgbClr val="000000"/>
              </a:solidFill>
            </a:endParaRPr>
          </a:p>
          <a:p>
            <a:pPr indent="0" lvl="0" marL="457200" rtl="0" algn="l">
              <a:spcBef>
                <a:spcPts val="0"/>
              </a:spcBef>
              <a:spcAft>
                <a:spcPts val="0"/>
              </a:spcAft>
              <a:buNone/>
            </a:pPr>
            <a:r>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 Extend the features like Weather condition, Nature of the pitch and improve the Accuracy of the existing Models.</a:t>
            </a:r>
            <a:endParaRPr sz="20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111950"/>
            <a:ext cx="8520600" cy="376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sz="7200"/>
          </a:p>
          <a:p>
            <a:pPr indent="0" lvl="0" marL="0" rtl="0" algn="ctr">
              <a:lnSpc>
                <a:spcPct val="100000"/>
              </a:lnSpc>
              <a:spcBef>
                <a:spcPts val="0"/>
              </a:spcBef>
              <a:spcAft>
                <a:spcPts val="0"/>
              </a:spcAft>
              <a:buSzPts val="2800"/>
              <a:buNone/>
            </a:pPr>
            <a:r>
              <a:rPr lang="en" sz="7200"/>
              <a:t>THANK </a:t>
            </a:r>
            <a:endParaRPr sz="7200"/>
          </a:p>
          <a:p>
            <a:pPr indent="0" lvl="0" marL="0" rtl="0" algn="ctr">
              <a:lnSpc>
                <a:spcPct val="100000"/>
              </a:lnSpc>
              <a:spcBef>
                <a:spcPts val="0"/>
              </a:spcBef>
              <a:spcAft>
                <a:spcPts val="0"/>
              </a:spcAft>
              <a:buSzPts val="2800"/>
              <a:buNone/>
            </a:pPr>
            <a:r>
              <a:rPr lang="en" sz="7200"/>
              <a:t>YOU</a:t>
            </a:r>
            <a:endParaRPr sz="7200"/>
          </a:p>
        </p:txBody>
      </p:sp>
      <p:sp>
        <p:nvSpPr>
          <p:cNvPr id="180" name="Google Shape;180;p33"/>
          <p:cNvSpPr txBox="1"/>
          <p:nvPr>
            <p:ph idx="1" type="body"/>
          </p:nvPr>
        </p:nvSpPr>
        <p:spPr>
          <a:xfrm>
            <a:off x="122050" y="4746650"/>
            <a:ext cx="8915400" cy="2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153750" y="83850"/>
            <a:ext cx="86787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my Internship work help me for project?</a:t>
            </a:r>
            <a:endParaRPr/>
          </a:p>
        </p:txBody>
      </p:sp>
      <p:sp>
        <p:nvSpPr>
          <p:cNvPr id="186" name="Google Shape;186;p34"/>
          <p:cNvSpPr txBox="1"/>
          <p:nvPr>
            <p:ph idx="1" type="body"/>
          </p:nvPr>
        </p:nvSpPr>
        <p:spPr>
          <a:xfrm>
            <a:off x="83850" y="726750"/>
            <a:ext cx="8987100" cy="4305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Internship was done at PayPal,Chennai,part of Post Transaction Disputes team</a:t>
            </a:r>
            <a:endParaRPr sz="2000">
              <a:solidFill>
                <a:srgbClr val="000000"/>
              </a:solidFill>
            </a:endParaRPr>
          </a:p>
          <a:p>
            <a:pPr indent="0" lvl="0" marL="457200" rtl="0" algn="l">
              <a:spcBef>
                <a:spcPts val="0"/>
              </a:spcBef>
              <a:spcAft>
                <a:spcPts val="0"/>
              </a:spcAft>
              <a:buNone/>
            </a:pPr>
            <a:r>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Our team main focus improving the customer experience in the dispute phase,Automation of Disputes ,Loss Savings.</a:t>
            </a:r>
            <a:endParaRPr sz="2000">
              <a:solidFill>
                <a:srgbClr val="000000"/>
              </a:solidFill>
            </a:endParaRPr>
          </a:p>
          <a:p>
            <a:pPr indent="0" lvl="0" marL="457200" rtl="0" algn="l">
              <a:spcBef>
                <a:spcPts val="0"/>
              </a:spcBef>
              <a:spcAft>
                <a:spcPts val="0"/>
              </a:spcAft>
              <a:buNone/>
            </a:pPr>
            <a:r>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As a part of Disputes Automation a data scraping script was made to find out the cases where the merchandise was return back to seller and these cases PayPal would not protect the seller.</a:t>
            </a:r>
            <a:endParaRPr sz="2000">
              <a:solidFill>
                <a:srgbClr val="000000"/>
              </a:solidFill>
            </a:endParaRPr>
          </a:p>
          <a:p>
            <a:pPr indent="0" lvl="0" marL="457200" rtl="0" algn="l">
              <a:spcBef>
                <a:spcPts val="0"/>
              </a:spcBef>
              <a:spcAft>
                <a:spcPts val="0"/>
              </a:spcAft>
              <a:buNone/>
            </a:pPr>
            <a:r>
              <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58875"/>
            <a:ext cx="8520600" cy="64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Some Interesting </a:t>
            </a:r>
            <a:r>
              <a:rPr b="1" lang="en"/>
              <a:t>Facts.</a:t>
            </a:r>
            <a:endParaRPr b="1"/>
          </a:p>
        </p:txBody>
      </p:sp>
      <p:sp>
        <p:nvSpPr>
          <p:cNvPr id="67" name="Google Shape;67;p15"/>
          <p:cNvSpPr txBox="1"/>
          <p:nvPr>
            <p:ph idx="1" type="body"/>
          </p:nvPr>
        </p:nvSpPr>
        <p:spPr>
          <a:xfrm>
            <a:off x="178775" y="1152475"/>
            <a:ext cx="8840100" cy="3990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highlight>
                  <a:srgbClr val="FFFFFF"/>
                </a:highlight>
              </a:rPr>
              <a:t>Cricket has over one billion fans globally, with the Indian sub-continent alone constituting more than 90 percent of them .</a:t>
            </a:r>
            <a:endParaRPr sz="2000">
              <a:solidFill>
                <a:srgbClr val="000000"/>
              </a:solidFill>
              <a:highlight>
                <a:srgbClr val="FFFFFF"/>
              </a:highlight>
            </a:endParaRPr>
          </a:p>
          <a:p>
            <a:pPr indent="0" lvl="0" marL="457200" rtl="0" algn="l">
              <a:lnSpc>
                <a:spcPct val="115000"/>
              </a:lnSpc>
              <a:spcBef>
                <a:spcPts val="0"/>
              </a:spcBef>
              <a:spcAft>
                <a:spcPts val="0"/>
              </a:spcAft>
              <a:buNone/>
            </a:pPr>
            <a:r>
              <a:t/>
            </a:r>
            <a:endParaRPr sz="2000">
              <a:solidFill>
                <a:srgbClr val="000000"/>
              </a:solidFill>
              <a:highlight>
                <a:srgbClr val="FFFFFF"/>
              </a:highlight>
            </a:endParaRPr>
          </a:p>
          <a:p>
            <a:pPr indent="-355600" lvl="0" marL="457200" rtl="0" algn="l">
              <a:lnSpc>
                <a:spcPct val="97058"/>
              </a:lnSpc>
              <a:spcBef>
                <a:spcPts val="800"/>
              </a:spcBef>
              <a:spcAft>
                <a:spcPts val="0"/>
              </a:spcAft>
              <a:buClr>
                <a:srgbClr val="000000"/>
              </a:buClr>
              <a:buSzPts val="2000"/>
              <a:buChar char="●"/>
            </a:pPr>
            <a:r>
              <a:rPr lang="en" sz="2000">
                <a:solidFill>
                  <a:srgbClr val="000000"/>
                </a:solidFill>
              </a:rPr>
              <a:t>The illegal betting market in India is worth $150 billion (Rs 9.9 lakh crore) a year. That includes $200 million bet on every one-day international played by the Indian cricket team.</a:t>
            </a:r>
            <a:endParaRPr sz="2000">
              <a:solidFill>
                <a:srgbClr val="000000"/>
              </a:solidFill>
            </a:endParaRPr>
          </a:p>
          <a:p>
            <a:pPr indent="0" lvl="0" marL="457200" rtl="0" algn="l">
              <a:lnSpc>
                <a:spcPct val="97058"/>
              </a:lnSpc>
              <a:spcBef>
                <a:spcPts val="800"/>
              </a:spcBef>
              <a:spcAft>
                <a:spcPts val="0"/>
              </a:spcAft>
              <a:buNone/>
            </a:pPr>
            <a:r>
              <a:t/>
            </a:r>
            <a:endParaRPr sz="2000">
              <a:solidFill>
                <a:srgbClr val="000000"/>
              </a:solidFill>
            </a:endParaRPr>
          </a:p>
          <a:p>
            <a:pPr indent="-355600" lvl="0" marL="457200" rtl="0" algn="l">
              <a:lnSpc>
                <a:spcPct val="133000"/>
              </a:lnSpc>
              <a:spcBef>
                <a:spcPts val="800"/>
              </a:spcBef>
              <a:spcAft>
                <a:spcPts val="0"/>
              </a:spcAft>
              <a:buClr>
                <a:srgbClr val="000000"/>
              </a:buClr>
              <a:buSzPts val="2000"/>
              <a:buChar char="●"/>
            </a:pPr>
            <a:r>
              <a:rPr lang="en" sz="2000">
                <a:solidFill>
                  <a:srgbClr val="000000"/>
                </a:solidFill>
                <a:highlight>
                  <a:srgbClr val="FFFFFF"/>
                </a:highlight>
              </a:rPr>
              <a:t>FICCI has been advocating legalising betting in sports in India on the ground that the government can earn Rs 12,000 crore to Rs 19,000 crore from it every year. </a:t>
            </a:r>
            <a:endParaRPr sz="2000">
              <a:solidFill>
                <a:srgbClr val="000000"/>
              </a:solidFill>
              <a:highlight>
                <a:srgbClr val="FFFFFF"/>
              </a:highlight>
            </a:endParaRPr>
          </a:p>
          <a:p>
            <a:pPr indent="0" lvl="0" marL="457200" rtl="0" algn="l">
              <a:lnSpc>
                <a:spcPct val="115000"/>
              </a:lnSpc>
              <a:spcBef>
                <a:spcPts val="0"/>
              </a:spcBef>
              <a:spcAft>
                <a:spcPts val="0"/>
              </a:spcAft>
              <a:buNone/>
            </a:pPr>
            <a:r>
              <a:t/>
            </a:r>
            <a:endParaRPr sz="2000">
              <a:solidFill>
                <a:srgbClr val="000000"/>
              </a:solidFill>
            </a:endParaRPr>
          </a:p>
          <a:p>
            <a:pPr indent="0" lvl="0" marL="0" rtl="0" algn="l">
              <a:lnSpc>
                <a:spcPct val="115000"/>
              </a:lnSpc>
              <a:spcBef>
                <a:spcPts val="1600"/>
              </a:spcBef>
              <a:spcAft>
                <a:spcPts val="0"/>
              </a:spcAft>
              <a:buSzPts val="1800"/>
              <a:buNone/>
            </a:pPr>
            <a:r>
              <a:t/>
            </a:r>
            <a:endParaRPr sz="2000">
              <a:solidFill>
                <a:srgbClr val="000000"/>
              </a:solidFill>
            </a:endParaRPr>
          </a:p>
          <a:p>
            <a:pPr indent="0" lvl="0" marL="457200" rtl="0" algn="l">
              <a:lnSpc>
                <a:spcPct val="100000"/>
              </a:lnSpc>
              <a:spcBef>
                <a:spcPts val="1600"/>
              </a:spcBef>
              <a:spcAft>
                <a:spcPts val="0"/>
              </a:spcAft>
              <a:buSzPts val="1800"/>
              <a:buNone/>
            </a:pPr>
            <a:r>
              <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t/>
            </a:r>
            <a:endParaRPr sz="2000">
              <a:solidFill>
                <a:srgbClr val="000000"/>
              </a:solidFill>
            </a:endParaRPr>
          </a:p>
          <a:p>
            <a:pPr indent="0" lvl="0" marL="457200" rtl="0" algn="l">
              <a:lnSpc>
                <a:spcPct val="115000"/>
              </a:lnSpc>
              <a:spcBef>
                <a:spcPts val="0"/>
              </a:spcBef>
              <a:spcAft>
                <a:spcPts val="1600"/>
              </a:spcAft>
              <a:buSzPts val="1800"/>
              <a:buNone/>
            </a:pPr>
            <a:r>
              <a:t/>
            </a:r>
            <a:endParaRPr sz="2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10225"/>
            <a:ext cx="8520600" cy="6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Major Goals of the Project</a:t>
            </a:r>
            <a:endParaRPr/>
          </a:p>
        </p:txBody>
      </p:sp>
      <p:sp>
        <p:nvSpPr>
          <p:cNvPr id="73" name="Google Shape;73;p16"/>
          <p:cNvSpPr txBox="1"/>
          <p:nvPr>
            <p:ph idx="1" type="body"/>
          </p:nvPr>
        </p:nvSpPr>
        <p:spPr>
          <a:xfrm>
            <a:off x="89575" y="921500"/>
            <a:ext cx="8988600" cy="41046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Char char="●"/>
            </a:pPr>
            <a:r>
              <a:rPr lang="en" sz="2000">
                <a:solidFill>
                  <a:srgbClr val="000000"/>
                </a:solidFill>
              </a:rPr>
              <a:t>To predict the results of the cricket match by taking factors like teams playing,venue ,team composition, the batting and bowling averages of the each player in the team,Overall Batting and Bowling Strength of the Team.</a:t>
            </a:r>
            <a:endParaRPr sz="2000">
              <a:solidFill>
                <a:srgbClr val="000000"/>
              </a:solidFill>
            </a:endParaRPr>
          </a:p>
          <a:p>
            <a:pPr indent="0" lvl="0" marL="457200" rtl="0" algn="l">
              <a:lnSpc>
                <a:spcPct val="100000"/>
              </a:lnSpc>
              <a:spcBef>
                <a:spcPts val="0"/>
              </a:spcBef>
              <a:spcAft>
                <a:spcPts val="0"/>
              </a:spcAft>
              <a:buNone/>
            </a:pPr>
            <a:r>
              <a:t/>
            </a:r>
            <a:endParaRPr sz="2000">
              <a:solidFill>
                <a:srgbClr val="000000"/>
              </a:solidFill>
            </a:endParaRPr>
          </a:p>
          <a:p>
            <a:pPr indent="0" lvl="0" marL="457200" rtl="0" algn="l">
              <a:lnSpc>
                <a:spcPct val="100000"/>
              </a:lnSpc>
              <a:spcBef>
                <a:spcPts val="0"/>
              </a:spcBef>
              <a:spcAft>
                <a:spcPts val="0"/>
              </a:spcAft>
              <a:buNone/>
            </a:pPr>
            <a:r>
              <a:t/>
            </a:r>
            <a:endParaRPr sz="2000">
              <a:solidFill>
                <a:srgbClr val="000000"/>
              </a:solidFill>
            </a:endParaRPr>
          </a:p>
          <a:p>
            <a:pPr indent="0" lvl="0" marL="457200" rtl="0" algn="l">
              <a:lnSpc>
                <a:spcPct val="100000"/>
              </a:lnSpc>
              <a:spcBef>
                <a:spcPts val="0"/>
              </a:spcBef>
              <a:spcAft>
                <a:spcPts val="0"/>
              </a:spcAft>
              <a:buNone/>
            </a:pPr>
            <a:r>
              <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Prediction  of  Cricket  Score  by  taking  factors  like  number  of  wickets  fallen,  Number  of  balls left,On how much scores are the current batsman batting,How much the team had scored in last 5</a:t>
            </a:r>
            <a:endParaRPr sz="2000">
              <a:solidFill>
                <a:srgbClr val="000000"/>
              </a:solidFill>
            </a:endParaRPr>
          </a:p>
          <a:p>
            <a:pPr indent="0" lvl="0" marL="457200" rtl="0" algn="l">
              <a:lnSpc>
                <a:spcPct val="100000"/>
              </a:lnSpc>
              <a:spcBef>
                <a:spcPts val="0"/>
              </a:spcBef>
              <a:spcAft>
                <a:spcPts val="0"/>
              </a:spcAft>
              <a:buNone/>
            </a:pPr>
            <a:r>
              <a:rPr lang="en" sz="2000">
                <a:solidFill>
                  <a:srgbClr val="000000"/>
                </a:solidFill>
              </a:rPr>
              <a:t>overs,How much the team had lost wickets in last 5 overs.</a:t>
            </a:r>
            <a:endParaRPr sz="2000">
              <a:solidFill>
                <a:srgbClr val="000000"/>
              </a:solidFill>
            </a:endParaRPr>
          </a:p>
          <a:p>
            <a:pPr indent="0" lvl="0" marL="457200" rtl="0" algn="l">
              <a:lnSpc>
                <a:spcPct val="100000"/>
              </a:lnSpc>
              <a:spcBef>
                <a:spcPts val="0"/>
              </a:spcBef>
              <a:spcAft>
                <a:spcPts val="0"/>
              </a:spcAft>
              <a:buNone/>
            </a:pPr>
            <a:r>
              <a:t/>
            </a:r>
            <a:endParaRPr sz="2000">
              <a:solidFill>
                <a:srgbClr val="000000"/>
              </a:solidFill>
            </a:endParaRPr>
          </a:p>
          <a:p>
            <a:pPr indent="0" lvl="0" marL="457200" rtl="0" algn="l">
              <a:lnSpc>
                <a:spcPct val="115000"/>
              </a:lnSpc>
              <a:spcBef>
                <a:spcPts val="0"/>
              </a:spcBef>
              <a:spcAft>
                <a:spcPts val="1600"/>
              </a:spcAft>
              <a:buSzPts val="1800"/>
              <a:buNone/>
            </a:pPr>
            <a:r>
              <a:t/>
            </a:r>
            <a:endParaRPr sz="2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68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79" name="Google Shape;79;p17"/>
          <p:cNvSpPr txBox="1"/>
          <p:nvPr>
            <p:ph idx="1" type="body"/>
          </p:nvPr>
        </p:nvSpPr>
        <p:spPr>
          <a:xfrm>
            <a:off x="188425" y="641625"/>
            <a:ext cx="8838000" cy="440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rPr>
              <a:t>According to [1]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Winning an ODI cricket match depends on various factors related to scoring as well as physical strength of the two teams.factors include home game advantage, day / night effect, winning the toss and batting first.</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A software tool called CricAI was developed. This tool outputs the probability of victory in an ODI cricket match using input factors such as home game advantage available at the beginning of the match.</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SzPts val="1800"/>
              <a:buNone/>
            </a:pPr>
            <a:r>
              <a:rPr lang="en" sz="1600">
                <a:solidFill>
                  <a:srgbClr val="000000"/>
                </a:solidFill>
              </a:rPr>
              <a:t>According to [2]</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highlight>
                  <a:srgbClr val="FFFFFF"/>
                </a:highlight>
              </a:rPr>
              <a:t>In this paper a model has been proposed that has two methods, first predicts the score of first innings not only on the basis of current run rate but also considers number of wickets fallen, venue of the match and batting team.</a:t>
            </a:r>
            <a:endParaRPr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highlight>
                  <a:srgbClr val="FFFFFF"/>
                </a:highlight>
              </a:rPr>
              <a:t>The second method predicts the outcome of the match in the second innings considering the same attributes as of the former method along with the target given to the batting team. </a:t>
            </a:r>
            <a:endParaRPr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highlight>
                  <a:srgbClr val="FFFFFF"/>
                </a:highlight>
              </a:rPr>
              <a:t>Pitch conditions, weather condition, boundary size, the average team scores, opponent bowler’s performance and ground average score are the essential Factors considered.</a:t>
            </a:r>
            <a:endParaRPr sz="1600">
              <a:solidFill>
                <a:srgbClr val="000000"/>
              </a:solidFill>
              <a:highlight>
                <a:srgbClr val="FFFFFF"/>
              </a:highlight>
            </a:endParaRPr>
          </a:p>
          <a:p>
            <a:pPr indent="0" lvl="0" marL="457200" rtl="0" algn="l">
              <a:lnSpc>
                <a:spcPct val="100000"/>
              </a:lnSpc>
              <a:spcBef>
                <a:spcPts val="0"/>
              </a:spcBef>
              <a:spcAft>
                <a:spcPts val="0"/>
              </a:spcAft>
              <a:buNone/>
            </a:pPr>
            <a:r>
              <a:t/>
            </a:r>
            <a:endParaRPr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00450"/>
            <a:ext cx="8520600" cy="57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 for Literature review</a:t>
            </a:r>
            <a:endParaRPr/>
          </a:p>
        </p:txBody>
      </p:sp>
      <p:sp>
        <p:nvSpPr>
          <p:cNvPr id="85" name="Google Shape;85;p18"/>
          <p:cNvSpPr txBox="1"/>
          <p:nvPr>
            <p:ph idx="1" type="body"/>
          </p:nvPr>
        </p:nvSpPr>
        <p:spPr>
          <a:xfrm>
            <a:off x="311700" y="1218100"/>
            <a:ext cx="8520600" cy="348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200">
                <a:solidFill>
                  <a:srgbClr val="000000"/>
                </a:solidFill>
              </a:rPr>
              <a:t>[1]  A.</a:t>
            </a:r>
            <a:r>
              <a:rPr lang="en" sz="2200">
                <a:solidFill>
                  <a:srgbClr val="000000"/>
                </a:solidFill>
              </a:rPr>
              <a:t>. Kaluarachchiand and S. Aparna, “Cricai: A classification based tool to predict the outcome in odi cricket,”Fifth International Conference on Information and Automation for Sustainability, 2010.</a:t>
            </a:r>
            <a:endParaRPr sz="2200">
              <a:solidFill>
                <a:srgbClr val="000000"/>
              </a:solidFill>
            </a:endParaRPr>
          </a:p>
          <a:p>
            <a:pPr indent="0" lvl="0" marL="0" rtl="0" algn="l">
              <a:lnSpc>
                <a:spcPct val="100000"/>
              </a:lnSpc>
              <a:spcBef>
                <a:spcPts val="0"/>
              </a:spcBef>
              <a:spcAft>
                <a:spcPts val="0"/>
              </a:spcAft>
              <a:buSzPts val="1800"/>
              <a:buNone/>
            </a:pPr>
            <a:r>
              <a:t/>
            </a:r>
            <a:endParaRPr sz="2200">
              <a:solidFill>
                <a:srgbClr val="000000"/>
              </a:solidFill>
            </a:endParaRPr>
          </a:p>
          <a:p>
            <a:pPr indent="0" lvl="0" marL="0" rtl="0" algn="l">
              <a:lnSpc>
                <a:spcPct val="100000"/>
              </a:lnSpc>
              <a:spcBef>
                <a:spcPts val="0"/>
              </a:spcBef>
              <a:spcAft>
                <a:spcPts val="0"/>
              </a:spcAft>
              <a:buSzPts val="1800"/>
              <a:buNone/>
            </a:pPr>
            <a:r>
              <a:t/>
            </a:r>
            <a:endParaRPr sz="2200">
              <a:solidFill>
                <a:srgbClr val="000000"/>
              </a:solidFill>
            </a:endParaRPr>
          </a:p>
          <a:p>
            <a:pPr indent="0" lvl="0" marL="0" rtl="0" algn="l">
              <a:lnSpc>
                <a:spcPct val="100000"/>
              </a:lnSpc>
              <a:spcBef>
                <a:spcPts val="0"/>
              </a:spcBef>
              <a:spcAft>
                <a:spcPts val="0"/>
              </a:spcAft>
              <a:buSzPts val="1800"/>
              <a:buNone/>
            </a:pPr>
            <a:r>
              <a:rPr lang="en" sz="2200">
                <a:solidFill>
                  <a:srgbClr val="000000"/>
                </a:solidFill>
              </a:rPr>
              <a:t>[2] </a:t>
            </a:r>
            <a:r>
              <a:rPr lang="en" sz="2200">
                <a:solidFill>
                  <a:srgbClr val="000000"/>
                </a:solidFill>
              </a:rPr>
              <a:t>.  Brooker  and  S.  Hogan,  “Winning  and  score  predicting  (wasp),”International Conference on Recent Innovations in Science, Engineering Technology, 2017</a:t>
            </a:r>
            <a:endParaRPr sz="2200">
              <a:solidFill>
                <a:srgbClr val="000000"/>
              </a:solidFill>
            </a:endParaRPr>
          </a:p>
          <a:p>
            <a:pPr indent="0" lvl="0" marL="0" rtl="0" algn="l">
              <a:lnSpc>
                <a:spcPct val="100000"/>
              </a:lnSpc>
              <a:spcBef>
                <a:spcPts val="0"/>
              </a:spcBef>
              <a:spcAft>
                <a:spcPts val="0"/>
              </a:spcAft>
              <a:buSzPts val="1800"/>
              <a:buNone/>
            </a:pPr>
            <a:r>
              <a:t/>
            </a:r>
            <a:endParaRPr sz="2200">
              <a:solidFill>
                <a:srgbClr val="000000"/>
              </a:solidFill>
            </a:endParaRPr>
          </a:p>
          <a:p>
            <a:pPr indent="0" lvl="0" marL="0" rtl="0" algn="l">
              <a:lnSpc>
                <a:spcPct val="100000"/>
              </a:lnSpc>
              <a:spcBef>
                <a:spcPts val="0"/>
              </a:spcBef>
              <a:spcAft>
                <a:spcPts val="0"/>
              </a:spcAft>
              <a:buSzPts val="1800"/>
              <a:buNone/>
            </a:pPr>
            <a:r>
              <a:t/>
            </a:r>
            <a:endParaRPr sz="2200">
              <a:solidFill>
                <a:srgbClr val="000000"/>
              </a:solidFill>
            </a:endParaRPr>
          </a:p>
          <a:p>
            <a:pPr indent="0" lvl="0" marL="0" rtl="0" algn="l">
              <a:lnSpc>
                <a:spcPct val="100000"/>
              </a:lnSpc>
              <a:spcBef>
                <a:spcPts val="0"/>
              </a:spcBef>
              <a:spcAft>
                <a:spcPts val="0"/>
              </a:spcAft>
              <a:buSzPts val="1800"/>
              <a:buNone/>
            </a:pPr>
            <a:r>
              <a:t/>
            </a:r>
            <a:endParaRPr sz="22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2200">
              <a:solidFill>
                <a:srgbClr val="000000"/>
              </a:solidFill>
            </a:endParaRPr>
          </a:p>
          <a:p>
            <a:pPr indent="0" lvl="0" marL="0" rtl="0" algn="l">
              <a:lnSpc>
                <a:spcPct val="115000"/>
              </a:lnSpc>
              <a:spcBef>
                <a:spcPts val="0"/>
              </a:spcBef>
              <a:spcAft>
                <a:spcPts val="1600"/>
              </a:spcAft>
              <a:buSzPts val="1800"/>
              <a:buNone/>
            </a:pPr>
            <a:r>
              <a:t/>
            </a:r>
            <a:endParaRPr sz="2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272050" y="98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Dataset</a:t>
            </a:r>
            <a:endParaRPr/>
          </a:p>
        </p:txBody>
      </p:sp>
      <p:sp>
        <p:nvSpPr>
          <p:cNvPr id="91" name="Google Shape;91;p19"/>
          <p:cNvSpPr txBox="1"/>
          <p:nvPr>
            <p:ph idx="1" type="body"/>
          </p:nvPr>
        </p:nvSpPr>
        <p:spPr>
          <a:xfrm>
            <a:off x="149025" y="747050"/>
            <a:ext cx="9061800" cy="45696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Char char="●"/>
            </a:pPr>
            <a:r>
              <a:rPr lang="en" sz="2000">
                <a:solidFill>
                  <a:srgbClr val="000000"/>
                </a:solidFill>
              </a:rPr>
              <a:t>Cricinfo  is a very popular site for getting cricket related information.  It contains statistics of all the matches year wise. To create data sets ,data was crawled from cricinfo website.First crawled URLs of all the matches which were played in the time-span of 1990-2019.</a:t>
            </a:r>
            <a:endParaRPr sz="2000">
              <a:solidFill>
                <a:srgbClr val="000000"/>
              </a:solidFill>
            </a:endParaRPr>
          </a:p>
          <a:p>
            <a:pPr indent="0" lvl="0" marL="457200" rtl="0" algn="l">
              <a:lnSpc>
                <a:spcPct val="100000"/>
              </a:lnSpc>
              <a:spcBef>
                <a:spcPts val="0"/>
              </a:spcBef>
              <a:spcAft>
                <a:spcPts val="0"/>
              </a:spcAft>
              <a:buSzPts val="1800"/>
              <a:buNone/>
            </a:pPr>
            <a:r>
              <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Dataset has the Following Columns: Team-1,Team-2,Stadium Name,Date,Toss-winner (1,2),First-Batting (1,2),Match-winner (1,2),Players from Team -1,Players from Team-2.Here (1,2) in toss-winner ,First-Batting,Match-winner denotes ’1’ for Team-1 and ’2’ for Team-2. </a:t>
            </a:r>
            <a:endParaRPr sz="2000">
              <a:solidFill>
                <a:srgbClr val="000000"/>
              </a:solidFill>
            </a:endParaRPr>
          </a:p>
          <a:p>
            <a:pPr indent="0" lvl="0" marL="457200" rtl="0" algn="l">
              <a:lnSpc>
                <a:spcPct val="115000"/>
              </a:lnSpc>
              <a:spcBef>
                <a:spcPts val="0"/>
              </a:spcBef>
              <a:spcAft>
                <a:spcPts val="0"/>
              </a:spcAft>
              <a:buNone/>
            </a:pPr>
            <a:r>
              <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Beautiful Soup  is a Python library for extracting data out of HTML and XML files very easily.Beautiful Soup was used to extract required data from each of ODI match’s URL.</a:t>
            </a:r>
            <a:endParaRPr sz="2000">
              <a:solidFill>
                <a:srgbClr val="000000"/>
              </a:solidFill>
            </a:endParaRPr>
          </a:p>
          <a:p>
            <a:pPr indent="0" lvl="0" marL="457200" rtl="0" algn="l">
              <a:lnSpc>
                <a:spcPct val="115000"/>
              </a:lnSpc>
              <a:spcBef>
                <a:spcPts val="0"/>
              </a:spcBef>
              <a:spcAft>
                <a:spcPts val="0"/>
              </a:spcAft>
              <a:buNone/>
            </a:pPr>
            <a:r>
              <a:t/>
            </a:r>
            <a:endParaRPr sz="2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78325"/>
            <a:ext cx="8520600" cy="57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Feature Generation</a:t>
            </a:r>
            <a:endParaRPr b="1" sz="3000"/>
          </a:p>
        </p:txBody>
      </p:sp>
      <p:sp>
        <p:nvSpPr>
          <p:cNvPr id="97" name="Google Shape;97;p20"/>
          <p:cNvSpPr txBox="1"/>
          <p:nvPr>
            <p:ph idx="1" type="body"/>
          </p:nvPr>
        </p:nvSpPr>
        <p:spPr>
          <a:xfrm>
            <a:off x="55700" y="765800"/>
            <a:ext cx="8992800" cy="43845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solidFill>
                  <a:schemeClr val="dk1"/>
                </a:solidFill>
              </a:rPr>
              <a:t>To find the overall strength of the team we use ICC ODI batting and Bowling Rankings. From the match date we get the list of Top 100 batsmen,bowler on the match and we then replace the player name with Bowling and Batting Rank</a:t>
            </a:r>
            <a:endParaRPr sz="2000">
              <a:solidFill>
                <a:schemeClr val="dk1"/>
              </a:solidFill>
            </a:endParaRPr>
          </a:p>
          <a:p>
            <a:pPr indent="0" lvl="0" marL="457200" rtl="0" algn="l">
              <a:lnSpc>
                <a:spcPct val="100000"/>
              </a:lnSpc>
              <a:spcBef>
                <a:spcPts val="0"/>
              </a:spcBef>
              <a:spcAft>
                <a:spcPts val="0"/>
              </a:spcAft>
              <a:buNone/>
            </a:pPr>
            <a:r>
              <a:t/>
            </a:r>
            <a:endParaRPr sz="2000">
              <a:solidFill>
                <a:schemeClr val="dk1"/>
              </a:solidFill>
            </a:endParaRPr>
          </a:p>
          <a:p>
            <a:pPr indent="-355600" lvl="0" marL="457200" rtl="0" algn="l">
              <a:lnSpc>
                <a:spcPct val="100000"/>
              </a:lnSpc>
              <a:spcBef>
                <a:spcPts val="0"/>
              </a:spcBef>
              <a:spcAft>
                <a:spcPts val="0"/>
              </a:spcAft>
              <a:buSzPts val="2000"/>
              <a:buChar char="●"/>
            </a:pPr>
            <a:r>
              <a:rPr lang="en" sz="2000">
                <a:solidFill>
                  <a:schemeClr val="dk1"/>
                </a:solidFill>
              </a:rPr>
              <a:t>If the Player name is not present in the rankings then we give a default ranking 101.The intuition behind this rule is that if a player is not present in top 100 batting or bowling ranking table then he is not likely to affect the result of a match,also often it is the case that good batsman is not a good bowler and vice versa</a:t>
            </a:r>
            <a:endParaRPr sz="2000">
              <a:solidFill>
                <a:schemeClr val="dk1"/>
              </a:solidFill>
            </a:endParaRPr>
          </a:p>
          <a:p>
            <a:pPr indent="0" lvl="0" marL="457200" rtl="0" algn="l">
              <a:lnSpc>
                <a:spcPct val="100000"/>
              </a:lnSpc>
              <a:spcBef>
                <a:spcPts val="0"/>
              </a:spcBef>
              <a:spcAft>
                <a:spcPts val="0"/>
              </a:spcAft>
              <a:buSzPts val="1800"/>
              <a:buNone/>
            </a:pPr>
            <a:r>
              <a:t/>
            </a:r>
            <a:endParaRPr>
              <a:solidFill>
                <a:schemeClr val="dk1"/>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For extracting player ranking we used ICC Men’s ODI Cricket Ranking [18] as source.</a:t>
            </a:r>
            <a:r>
              <a:rPr lang="en" sz="2000">
                <a:solidFill>
                  <a:schemeClr val="dk1"/>
                </a:solidFill>
              </a:rPr>
              <a:t>Beautiful Soup was used to extract required data from each of ICC Rankings.</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237600"/>
            <a:ext cx="8520600" cy="5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ICC Rankings</a:t>
            </a:r>
            <a:endParaRPr/>
          </a:p>
        </p:txBody>
      </p:sp>
      <p:sp>
        <p:nvSpPr>
          <p:cNvPr id="103" name="Google Shape;103;p21"/>
          <p:cNvSpPr txBox="1"/>
          <p:nvPr>
            <p:ph idx="1" type="body"/>
          </p:nvPr>
        </p:nvSpPr>
        <p:spPr>
          <a:xfrm>
            <a:off x="139775" y="796800"/>
            <a:ext cx="8931300" cy="4346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highlight>
                  <a:srgbClr val="FFFFFF"/>
                </a:highlight>
              </a:rPr>
              <a:t>ICC Rankings are the point-based ranking system used by International Cricket Council to rate the Cricket Players and Teams.Players are rated with points between 0-1000.Players with more than 900 points are supreme achievements in Cricket.And 750 plus is what requires to a player to usually rank in the top 10.</a:t>
            </a:r>
            <a:endParaRPr sz="2000">
              <a:solidFill>
                <a:srgbClr val="000000"/>
              </a:solidFill>
              <a:highlight>
                <a:srgbClr val="FFFFFF"/>
              </a:highlight>
            </a:endParaRPr>
          </a:p>
          <a:p>
            <a:pPr indent="0" lvl="0" marL="457200" rtl="0" algn="l">
              <a:spcBef>
                <a:spcPts val="0"/>
              </a:spcBef>
              <a:spcAft>
                <a:spcPts val="0"/>
              </a:spcAft>
              <a:buNone/>
            </a:pPr>
            <a:r>
              <a:t/>
            </a:r>
            <a:endParaRPr sz="2000">
              <a:solidFill>
                <a:srgbClr val="000000"/>
              </a:solidFill>
              <a:highlight>
                <a:srgbClr val="FFFFFF"/>
              </a:highlight>
            </a:endParaRPr>
          </a:p>
          <a:p>
            <a:pPr indent="-355600" lvl="0" marL="457200" rtl="0" algn="l">
              <a:spcBef>
                <a:spcPts val="0"/>
              </a:spcBef>
              <a:spcAft>
                <a:spcPts val="0"/>
              </a:spcAft>
              <a:buClr>
                <a:srgbClr val="000000"/>
              </a:buClr>
              <a:buSzPts val="2000"/>
              <a:buChar char="●"/>
            </a:pPr>
            <a:r>
              <a:rPr lang="en" sz="2000">
                <a:solidFill>
                  <a:schemeClr val="dk1"/>
                </a:solidFill>
                <a:highlight>
                  <a:srgbClr val="FFFFFF"/>
                </a:highlight>
              </a:rPr>
              <a:t>ICC updates the Rankings after every Test match and after every ODI Series.</a:t>
            </a:r>
            <a:endParaRPr sz="2000">
              <a:solidFill>
                <a:schemeClr val="dk1"/>
              </a:solidFill>
              <a:highlight>
                <a:srgbClr val="FFFFFF"/>
              </a:highlight>
            </a:endParaRPr>
          </a:p>
          <a:p>
            <a:pPr indent="0" lvl="0" marL="457200" rtl="0" algn="l">
              <a:spcBef>
                <a:spcPts val="0"/>
              </a:spcBef>
              <a:spcAft>
                <a:spcPts val="0"/>
              </a:spcAft>
              <a:buNone/>
            </a:pPr>
            <a:r>
              <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 If a player retires from a format, he will be immediately removed from the ICC Rankings. Still, the same player will continue to be in the other formats, if he plays in the format.</a:t>
            </a:r>
            <a:endParaRPr sz="20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