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69" r:id="rId4"/>
    <p:sldId id="276" r:id="rId5"/>
    <p:sldId id="257" r:id="rId6"/>
    <p:sldId id="279" r:id="rId7"/>
    <p:sldId id="258" r:id="rId8"/>
    <p:sldId id="259" r:id="rId9"/>
    <p:sldId id="260" r:id="rId10"/>
    <p:sldId id="266" r:id="rId11"/>
    <p:sldId id="286" r:id="rId12"/>
    <p:sldId id="261" r:id="rId13"/>
    <p:sldId id="262" r:id="rId14"/>
    <p:sldId id="267" r:id="rId15"/>
    <p:sldId id="273" r:id="rId16"/>
    <p:sldId id="264" r:id="rId17"/>
    <p:sldId id="268" r:id="rId18"/>
    <p:sldId id="272" r:id="rId19"/>
    <p:sldId id="278" r:id="rId20"/>
    <p:sldId id="270" r:id="rId21"/>
    <p:sldId id="274" r:id="rId22"/>
    <p:sldId id="277" r:id="rId23"/>
    <p:sldId id="283" r:id="rId24"/>
    <p:sldId id="282" r:id="rId25"/>
    <p:sldId id="284" r:id="rId26"/>
    <p:sldId id="285" r:id="rId27"/>
    <p:sldId id="287" r:id="rId28"/>
    <p:sldId id="288" r:id="rId29"/>
    <p:sldId id="294" r:id="rId30"/>
    <p:sldId id="289" r:id="rId31"/>
    <p:sldId id="311" r:id="rId32"/>
    <p:sldId id="312" r:id="rId33"/>
    <p:sldId id="313" r:id="rId34"/>
    <p:sldId id="314" r:id="rId35"/>
    <p:sldId id="290" r:id="rId36"/>
    <p:sldId id="292" r:id="rId37"/>
    <p:sldId id="299" r:id="rId38"/>
    <p:sldId id="298" r:id="rId39"/>
    <p:sldId id="300" r:id="rId40"/>
    <p:sldId id="301" r:id="rId41"/>
    <p:sldId id="302" r:id="rId42"/>
    <p:sldId id="303" r:id="rId43"/>
    <p:sldId id="295" r:id="rId44"/>
    <p:sldId id="310" r:id="rId45"/>
    <p:sldId id="297" r:id="rId46"/>
    <p:sldId id="304" r:id="rId47"/>
    <p:sldId id="31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ésultats généraux" id="{5B66D5A2-58CB-49CB-9BE3-6AD773320391}">
          <p14:sldIdLst>
            <p14:sldId id="280"/>
            <p14:sldId id="281"/>
          </p14:sldIdLst>
        </p14:section>
        <p14:section name="Comparaison neutre" id="{392A1210-BE62-4785-8511-92DDED3D1E3B}">
          <p14:sldIdLst>
            <p14:sldId id="269"/>
          </p14:sldIdLst>
        </p14:section>
        <p14:section name="Tableau cases" id="{F4FCEDEA-CE48-4E97-BBEB-178594567233}">
          <p14:sldIdLst>
            <p14:sldId id="276"/>
          </p14:sldIdLst>
        </p14:section>
        <p14:section name="Résultats comparés" id="{FCDA5B5E-1621-4CC9-A696-B961DB803F3F}">
          <p14:sldIdLst>
            <p14:sldId id="257"/>
            <p14:sldId id="279"/>
            <p14:sldId id="258"/>
            <p14:sldId id="259"/>
            <p14:sldId id="260"/>
          </p14:sldIdLst>
        </p14:section>
        <p14:section name="Effet activation Flexion" id="{1E070488-6D64-40F1-B4CA-8E73750C3F56}">
          <p14:sldIdLst>
            <p14:sldId id="266"/>
            <p14:sldId id="286"/>
          </p14:sldIdLst>
        </p14:section>
        <p14:section name="Effet mettre tilt dans code Lauranne" id="{7162662A-A768-4C40-81CE-BCF519261DE3}">
          <p14:sldIdLst>
            <p14:sldId id="261"/>
          </p14:sldIdLst>
        </p14:section>
        <p14:section name="Augmenter force FDK" id="{279FB0AB-778C-45EE-AA94-353CE52BDCC8}">
          <p14:sldIdLst>
            <p14:sldId id="262"/>
          </p14:sldIdLst>
        </p14:section>
        <p14:section name="Choix équation" id="{820C3455-9A5C-4F10-96FB-42AF072D94EF}">
          <p14:sldIdLst>
            <p14:sldId id="267"/>
          </p14:sldIdLst>
        </p14:section>
        <p14:section name="Influence Epsilon" id="{406D43AB-E237-4092-9F86-3814D3358A8C}">
          <p14:sldIdLst>
            <p14:sldId id="273"/>
          </p14:sldIdLst>
        </p14:section>
        <p14:section name="sensibilité nstep" id="{262EE2F9-D215-419E-8C3A-1BA1B864DBB6}">
          <p14:sldIdLst>
            <p14:sldId id="264"/>
          </p14:sldIdLst>
        </p14:section>
        <p14:section name="Correction EnFace" id="{0B4581C6-AEEE-4DC0-9469-0D6C038B1132}">
          <p14:sldIdLst>
            <p14:sldId id="268"/>
            <p14:sldId id="272"/>
            <p14:sldId id="278"/>
          </p14:sldIdLst>
        </p14:section>
        <p14:section name="Correction EnFace0" id="{A6E28AE1-1423-4ED4-98B2-F36A4EB469A6}">
          <p14:sldIdLst>
            <p14:sldId id="270"/>
          </p14:sldIdLst>
        </p14:section>
        <p14:section name="Étude paramètres algo FDK" id="{B4A4DE67-899B-41DA-93A4-497D3231DF68}">
          <p14:sldIdLst>
            <p14:sldId id="274"/>
          </p14:sldIdLst>
        </p14:section>
        <p14:section name="Instabilité en fonction longueur acromion" id="{71719797-1A66-47C0-BD78-06E6A6CC3AD5}">
          <p14:sldIdLst>
            <p14:sldId id="277"/>
            <p14:sldId id="283"/>
            <p14:sldId id="282"/>
          </p14:sldIdLst>
        </p14:section>
        <p14:section name="Effet Force tol sur case 2" id="{5D0FFA84-72E6-449D-91E1-28775E5F7D88}">
          <p14:sldIdLst>
            <p14:sldId id="284"/>
          </p14:sldIdLst>
        </p14:section>
        <p14:section name="Reactions On" id="{1C6AB7C8-3A9C-454F-9E35-3339240A6481}">
          <p14:sldIdLst>
            <p14:sldId id="285"/>
            <p14:sldId id="287"/>
            <p14:sldId id="288"/>
            <p14:sldId id="294"/>
            <p14:sldId id="289"/>
          </p14:sldIdLst>
        </p14:section>
        <p14:section name="Reactions On case 2" id="{831F04DE-09A8-4A45-B876-732BDB7C960F}">
          <p14:sldIdLst>
            <p14:sldId id="311"/>
            <p14:sldId id="312"/>
            <p14:sldId id="313"/>
            <p14:sldId id="314"/>
          </p14:sldIdLst>
        </p14:section>
        <p14:section name="Initial Spring Force" id="{450E42E6-8D3C-46E1-A14D-34771938C10E}">
          <p14:sldIdLst>
            <p14:sldId id="290"/>
          </p14:sldIdLst>
        </p14:section>
        <p14:section name="Centrer COP Généraux" id="{FD5A2C5A-846E-4ACE-B776-4F7CE03E14B7}">
          <p14:sldIdLst>
            <p14:sldId id="292"/>
            <p14:sldId id="299"/>
          </p14:sldIdLst>
        </p14:section>
        <p14:section name="Centrer COP comparaison" id="{A273D6BD-2990-4FF7-BE8A-BE02F1D2C564}">
          <p14:sldIdLst>
            <p14:sldId id="298"/>
            <p14:sldId id="300"/>
            <p14:sldId id="301"/>
            <p14:sldId id="302"/>
            <p14:sldId id="303"/>
          </p14:sldIdLst>
        </p14:section>
        <p14:section name="Fit COP Marta" id="{C7F20CBE-04CB-4224-B4DF-2E4249F45C1D}">
          <p14:sldIdLst>
            <p14:sldId id="295"/>
            <p14:sldId id="310"/>
            <p14:sldId id="297"/>
          </p14:sldIdLst>
        </p14:section>
        <p14:section name="Élévation dans le plan scapula" id="{2ED1EDF9-FE1E-4C97-B299-0BFB03DDDAA1}">
          <p14:sldIdLst>
            <p14:sldId id="30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D62B0-B917-753E-BF18-D104E49D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E5153-FB2E-35C1-0B59-6DD1E6948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64EAF-2BC2-5561-E501-8226C1F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3D091-7AB9-DD8C-7FE3-D0A3947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D0207-E9BF-DE16-1E1E-ABC593BC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3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9C309-8612-9F56-61A2-9726B6B4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1ECFC7-1E7A-C8E8-8F73-FF63E760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85E63-94AC-C74E-6A75-F81E94E4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470E2-2D27-80B2-3BC1-653F4C1E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59C65-B973-7E9B-2448-683DD72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1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EC9CBC-FA0F-F876-4F4A-B5E6069A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13165-55CE-AC82-148B-63F999CB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9FA2-E0C7-B713-FBDF-B3EA57D5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F6B41-B9D7-D1CA-217E-6364EDF6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9475D-65A8-97B8-A712-E3F0E98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3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69F4-C494-8EF8-320A-69BEDD8B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99E98-55AA-0505-0816-591E0D07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04EC5-8D6E-9FB1-7C46-34A35005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EDC09-E154-1D0A-9B04-0CFE3CD3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6B5EE-3447-0E9A-B2EF-92B27F2D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3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A4278-8915-3902-3595-04A60CDB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D24DE-A8CB-35A3-5189-6F7CD3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32352-F4C7-CAC6-B06F-A24B730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FA1E6-D221-B180-301D-B9D6AC4D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9D730-4E9C-CD16-753A-0AEBAFA6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5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D24B7-5BF2-B9EA-4194-86E5E221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E700E-7C36-4338-3225-D36D9A34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8BC791-AA70-F894-F26C-25F44FE9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0A3BE-1086-7B5E-34C4-1C787753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C9A3A-D6B2-BD5F-F483-97735CDE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97972-CBC4-E9EA-BA4E-0DC46958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07DE3-C4B7-AEC7-B1F8-D6C60179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785AF-3D27-5B18-F009-51249B92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727971-5642-785D-25C7-E1BB95E8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3ED348-FDEA-E51D-771D-C475E9FAA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ED06E7-0682-6166-BA8B-C2110894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51AE2-1295-59E9-21CA-0E466588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B11A62-2913-C522-68A8-D47C381B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5BFD6F-2635-7467-AC23-080F791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8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8C49B-BD99-2EEF-70AE-55EC19A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7708A-7BBC-BB87-22F0-CAD85C96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E7A3C-D1B5-7F1B-248B-A639086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298F56-D562-C3A1-7FB6-D37C4DAE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0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5FF2EC-A58E-8B45-FBC8-7E75C967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3A43D4-2A53-3709-338A-0670C3A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DA3FD-4E8F-41D4-8045-1F5AEE7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4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592D6-889A-9D9A-AF13-5ADFE00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02AED-75ED-4B86-FAFA-EDBBA8F1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E86B5A-AB79-08BC-D55B-FA728211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F8263-12D7-D1C5-D225-BE68A2B6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A668E-6FA2-928E-03CE-92AC391A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80723-4494-402F-75FF-ED29DE97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8A752-EED7-4D9D-B7A4-336DF02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A7BEE-1871-C2FA-4E28-4BF77630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55850-5882-9664-6BE5-79CE8533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AD14A4-F83B-25E5-B79E-425990C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200C5-DD7F-C3B1-C4AF-3E2AAE20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4D760-2612-0C8F-D764-D3DB8403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0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FB63-0A99-2039-6E5C-1062F591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64D86-D999-42D1-9CCC-EA93BB4F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243F2-EE31-A891-5105-C2C4358F4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017A-D755-4372-8380-5E54EC5A343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593E9-5132-1DD3-4DCB-F92749145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EFE14-1CEF-790D-1AA4-DD0F354CB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F12A670-FBF6-B806-FCB3-072679F2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41899" cy="59851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107843-E376-A478-94BA-E6F7AF9F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69" y="0"/>
            <a:ext cx="6000631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69DEE-C220-03AE-0B7B-958C0AC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de l’activation ou non de la flexion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4B8DEA-73FB-C7F6-BB3C-644E0D2F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0" y="1334189"/>
            <a:ext cx="5646222" cy="53078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317EAB-A769-0EEE-6C15-38A91971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84" y="1334188"/>
            <a:ext cx="5059272" cy="47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8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42AC9D-0C6D-54FE-35BB-53F60C8B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6" y="362007"/>
            <a:ext cx="3329003" cy="3192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541287-D75D-D61E-8AF6-ECD6CA77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288" y="164578"/>
            <a:ext cx="3740799" cy="35869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DDF7C6-B468-F596-29AE-35CBF16A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91" y="3554085"/>
            <a:ext cx="3269098" cy="31920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6A2354-8AF8-8498-541F-5552D4C6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96" y="3665922"/>
            <a:ext cx="3269099" cy="3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70EBA23-629F-32FA-EC8D-A7E659338AD8}"/>
              </a:ext>
            </a:extLst>
          </p:cNvPr>
          <p:cNvSpPr txBox="1"/>
          <p:nvPr/>
        </p:nvSpPr>
        <p:spPr>
          <a:xfrm>
            <a:off x="138023" y="5926347"/>
            <a:ext cx="11662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dirty="0"/>
              <a:t>Si on met le tilt directement dans le code de Lauranne </a:t>
            </a:r>
            <a:r>
              <a:rPr lang="fr-CA" sz="1300" dirty="0">
                <a:sym typeface="Wingdings" panose="05000000000000000000" pitchFamily="2" charset="2"/>
              </a:rPr>
              <a:t>très loin de Marta. Donc </a:t>
            </a:r>
            <a:r>
              <a:rPr lang="fr-CA" sz="1300" dirty="0" err="1">
                <a:sym typeface="Wingdings" panose="05000000000000000000" pitchFamily="2" charset="2"/>
              </a:rPr>
              <a:t>deltoit</a:t>
            </a:r>
            <a:r>
              <a:rPr lang="fr-CA" sz="1300" dirty="0">
                <a:sym typeface="Wingdings" panose="05000000000000000000" pitchFamily="2" charset="2"/>
              </a:rPr>
              <a:t> </a:t>
            </a:r>
            <a:r>
              <a:rPr lang="fr-CA" sz="1300" dirty="0" err="1">
                <a:sym typeface="Wingdings" panose="05000000000000000000" pitchFamily="2" charset="2"/>
              </a:rPr>
              <a:t>wrapping</a:t>
            </a:r>
            <a:r>
              <a:rPr lang="fr-CA" sz="1300" dirty="0">
                <a:sym typeface="Wingdings" panose="05000000000000000000" pitchFamily="2" charset="2"/>
              </a:rPr>
              <a:t> fait beaucoup de différence</a:t>
            </a:r>
          </a:p>
          <a:p>
            <a:r>
              <a:rPr lang="fr-CA" sz="1300" dirty="0">
                <a:sym typeface="Wingdings" panose="05000000000000000000" pitchFamily="2" charset="2"/>
              </a:rPr>
              <a:t>Et dans nos deux cas, pas </a:t>
            </a:r>
            <a:r>
              <a:rPr lang="fr-CA" sz="1300" dirty="0" err="1">
                <a:sym typeface="Wingdings" panose="05000000000000000000" pitchFamily="2" charset="2"/>
              </a:rPr>
              <a:t>overload</a:t>
            </a:r>
            <a:r>
              <a:rPr lang="fr-CA" sz="1300" dirty="0">
                <a:sym typeface="Wingdings" panose="05000000000000000000" pitchFamily="2" charset="2"/>
              </a:rPr>
              <a:t> de muscles alors que toujours le cas pour Lauranne</a:t>
            </a:r>
            <a:endParaRPr lang="en-CA" sz="13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0658913-9F6B-3D0B-2500-7F453BD1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10" y="-82625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mettre le tilt dans le code de Lauranne</a:t>
            </a:r>
            <a:endParaRPr lang="en-CA" sz="3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B791FE-4E53-3490-0BC8-8BD12F12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8" y="836762"/>
            <a:ext cx="5306754" cy="49887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1068AF-6C14-4440-6E9E-642B8623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57" y="836761"/>
            <a:ext cx="5247979" cy="49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B71507-BAC6-C736-A265-0AA92A250DAA}"/>
              </a:ext>
            </a:extLst>
          </p:cNvPr>
          <p:cNvSpPr txBox="1"/>
          <p:nvPr/>
        </p:nvSpPr>
        <p:spPr>
          <a:xfrm>
            <a:off x="8354698" y="1526875"/>
            <a:ext cx="362739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dirty="0"/>
              <a:t>Augmente la force ressort </a:t>
            </a:r>
            <a:r>
              <a:rPr lang="fr-CA" sz="1300" dirty="0">
                <a:sym typeface="Wingdings" panose="05000000000000000000" pitchFamily="2" charset="2"/>
              </a:rPr>
              <a:t> COP se déplace vers dans la direction de la force (-x,-y)</a:t>
            </a:r>
          </a:p>
          <a:p>
            <a:endParaRPr lang="fr-CA" sz="1300" dirty="0">
              <a:sym typeface="Wingdings" panose="05000000000000000000" pitchFamily="2" charset="2"/>
            </a:endParaRPr>
          </a:p>
          <a:p>
            <a:r>
              <a:rPr lang="fr-CA" sz="1300" dirty="0">
                <a:sym typeface="Wingdings" panose="05000000000000000000" pitchFamily="2" charset="2"/>
              </a:rPr>
              <a:t>Force du ressort a un peu d’influence sur la force de contact</a:t>
            </a:r>
            <a:endParaRPr lang="en-CA" sz="13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7614C0C-306B-FE09-3167-7D7F5EF2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d’augmenter la force du FDK</a:t>
            </a:r>
            <a:endParaRPr lang="en-CA" sz="3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F49470-A431-F4CC-51F6-CD1C2277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6" y="1015737"/>
            <a:ext cx="5664137" cy="53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BA75E-DA69-6266-0E40-6753F4C1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482" y="365125"/>
            <a:ext cx="4599317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k0 dans eq FDK</a:t>
            </a:r>
            <a:endParaRPr lang="en-CA" sz="3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56E8588-8FB8-0BE0-ADAF-DEBDD0C25300}"/>
              </a:ext>
            </a:extLst>
          </p:cNvPr>
          <p:cNvSpPr txBox="1">
            <a:spLocks/>
          </p:cNvSpPr>
          <p:nvPr/>
        </p:nvSpPr>
        <p:spPr>
          <a:xfrm>
            <a:off x="838202" y="472490"/>
            <a:ext cx="4599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000" dirty="0"/>
              <a:t>Influence choix </a:t>
            </a:r>
            <a:r>
              <a:rPr lang="fr-CA" sz="3000" dirty="0" err="1"/>
              <a:t>equation</a:t>
            </a:r>
            <a:endParaRPr lang="en-CA" sz="3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6B6F22-8FAD-A3C6-AFF1-5D4A808F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573097"/>
            <a:ext cx="5358513" cy="50373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28A8E6-8D12-744F-4A9F-10366F4C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91" y="1509000"/>
            <a:ext cx="5494880" cy="51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BA75E-DA69-6266-0E40-6753F4C1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709" y="158091"/>
            <a:ext cx="4599317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Epsilon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538CF1-55D6-502B-DE8E-403E29B1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23" y="1233577"/>
            <a:ext cx="5579233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41E01-FB9C-EE5E-0ED7-F169D8D484A9}"/>
              </a:ext>
            </a:extLst>
          </p:cNvPr>
          <p:cNvSpPr txBox="1">
            <a:spLocks/>
          </p:cNvSpPr>
          <p:nvPr/>
        </p:nvSpPr>
        <p:spPr>
          <a:xfrm>
            <a:off x="838202" y="472490"/>
            <a:ext cx="4599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000" dirty="0"/>
              <a:t>Sensibilité à </a:t>
            </a:r>
            <a:r>
              <a:rPr lang="fr-CA" sz="3000" dirty="0" err="1"/>
              <a:t>nstep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3A9CF8-5A3F-76A1-2DFD-89898185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4" y="1587260"/>
            <a:ext cx="5533916" cy="52022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AF81FB9-53AD-C150-FDEB-3EA34B0C9B36}"/>
              </a:ext>
            </a:extLst>
          </p:cNvPr>
          <p:cNvSpPr txBox="1"/>
          <p:nvPr/>
        </p:nvSpPr>
        <p:spPr>
          <a:xfrm>
            <a:off x="6584112" y="3261587"/>
            <a:ext cx="5173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Quand </a:t>
            </a:r>
            <a:r>
              <a:rPr lang="fr-CA" sz="1800" dirty="0" err="1"/>
              <a:t>nstep</a:t>
            </a:r>
            <a:r>
              <a:rPr lang="fr-CA" sz="1800" dirty="0"/>
              <a:t> &gt;30 pas de différence.</a:t>
            </a:r>
          </a:p>
          <a:p>
            <a:r>
              <a:rPr lang="fr-CA" dirty="0"/>
              <a:t>Quand &lt;30 modèle a tendance à être plus instable</a:t>
            </a:r>
          </a:p>
        </p:txBody>
      </p:sp>
    </p:spTree>
    <p:extLst>
      <p:ext uri="{BB962C8B-B14F-4D97-AF65-F5344CB8AC3E}">
        <p14:creationId xmlns:p14="http://schemas.microsoft.com/office/powerpoint/2010/main" val="217328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2" y="-22974"/>
            <a:ext cx="11210829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correspondre à Lauranne Angle = 7°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9C1E12-08F7-3C2F-35D1-3DB016DA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7" y="1216324"/>
            <a:ext cx="5165149" cy="48555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2DC706-C876-8418-2EA9-94B297177FCD}"/>
              </a:ext>
            </a:extLst>
          </p:cNvPr>
          <p:cNvSpPr txBox="1"/>
          <p:nvPr/>
        </p:nvSpPr>
        <p:spPr>
          <a:xfrm>
            <a:off x="992038" y="5929247"/>
            <a:ext cx="578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Juste effet sur la force en la réduisant, pas effet sur le COP</a:t>
            </a:r>
          </a:p>
          <a:p>
            <a:r>
              <a:rPr lang="fr-CA" dirty="0"/>
              <a:t>J’imagine car le COP s’ajuste à une position d’équilibre du FDK et que la correction n’influence que la force de contact</a:t>
            </a:r>
            <a:endParaRPr lang="en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70061E-1801-EB3F-46D7-91D1A20B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3" y="914400"/>
            <a:ext cx="5165149" cy="48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2" y="-22974"/>
            <a:ext cx="11210829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correspondre à Lauranne Angle = 7°</a:t>
            </a:r>
            <a:br>
              <a:rPr lang="fr-CA" sz="3000" dirty="0"/>
            </a:br>
            <a:r>
              <a:rPr lang="fr-CA" sz="3000" dirty="0"/>
              <a:t>Avec </a:t>
            </a:r>
            <a:r>
              <a:rPr lang="fr-CA" sz="3000" dirty="0" err="1"/>
              <a:t>Glentilt</a:t>
            </a:r>
            <a:r>
              <a:rPr lang="fr-CA" sz="3000" dirty="0"/>
              <a:t> autour axe </a:t>
            </a:r>
            <a:r>
              <a:rPr lang="fr-CA" sz="3000" dirty="0" err="1"/>
              <a:t>glenoid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71C20-7A17-532B-B5B2-39C36206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1015178"/>
            <a:ext cx="6215316" cy="58428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7807EF-5FCD-3DF1-D181-73A92AEC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4" y="1466490"/>
            <a:ext cx="5267237" cy="49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361E429-3293-7554-41A9-162896C1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" y="966159"/>
            <a:ext cx="5743826" cy="53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C8C43A2-826F-FB72-D222-70CEB788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354"/>
            <a:ext cx="5848272" cy="446481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321AD1-3E8E-3EF0-EC56-BB2D8036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04355"/>
            <a:ext cx="5848271" cy="4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être exactement en face (angle=0°)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976B08-71E2-2322-945E-8F1FD026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" y="1224951"/>
            <a:ext cx="5306754" cy="49887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1E73AF-3C6C-0DAC-2418-AF2C9813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93" y="1629767"/>
            <a:ext cx="4876130" cy="45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8866F35-31E2-D0E7-A54A-7B98032E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sur les paramètres algo FDK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FA7D4F-8332-BF98-5813-6410DEFD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59" y="1880558"/>
            <a:ext cx="5119849" cy="48130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9D7289-869F-D4C4-ACC7-2B1A98283522}"/>
              </a:ext>
            </a:extLst>
          </p:cNvPr>
          <p:cNvSpPr txBox="1"/>
          <p:nvPr/>
        </p:nvSpPr>
        <p:spPr>
          <a:xfrm>
            <a:off x="2945202" y="14069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AdaptativeForceTol</a:t>
            </a:r>
            <a:r>
              <a:rPr lang="en-CA" dirty="0"/>
              <a:t> = 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DD8006-6D58-CDE0-460C-916DAAFC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84" y="1880557"/>
            <a:ext cx="4853483" cy="45626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9743B3-92B7-1C9C-CB6E-2A5E4A737F40}"/>
              </a:ext>
            </a:extLst>
          </p:cNvPr>
          <p:cNvSpPr txBox="1"/>
          <p:nvPr/>
        </p:nvSpPr>
        <p:spPr>
          <a:xfrm>
            <a:off x="7428063" y="14069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AdaptativeForceTol</a:t>
            </a:r>
            <a:r>
              <a:rPr lang="en-CA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312144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F805B5-17B5-E74B-9E08-58D82980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68" y="1179219"/>
            <a:ext cx="7454136" cy="56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B1E22-CD01-134C-771D-BC1407C9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03" y="1060745"/>
            <a:ext cx="5663178" cy="55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8607C6-5F42-BAE2-4437-D9F532BD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03" y="1302589"/>
            <a:ext cx="6720891" cy="50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CA70FE4-A270-564E-E012-8393606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ForceTol</a:t>
            </a:r>
            <a:r>
              <a:rPr lang="fr-CA" sz="3000" dirty="0"/>
              <a:t> sur instabilité case2</a:t>
            </a:r>
            <a:endParaRPr lang="en-CA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38C7A-D519-802C-6438-891D6C10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48" y="1302589"/>
            <a:ext cx="6896295" cy="51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5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F6F5BE-D47D-13EC-55CD-17B900A9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2" y="1265482"/>
            <a:ext cx="6893419" cy="519095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AEDE8AE-1055-998E-276B-139285C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35384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AEDE8AE-1055-998E-276B-139285C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FF9A9A-0AAC-6384-45C0-761234DF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4" y="918704"/>
            <a:ext cx="4651418" cy="36602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DFCEF3-80E4-61ED-0151-73BADA58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76" y="149169"/>
            <a:ext cx="4247072" cy="3279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A6308E-087A-AAF5-8D3F-83150FEF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56" y="3683479"/>
            <a:ext cx="4107774" cy="31333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FEDC38-55A2-3EDA-84DB-49309DCF7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274" y="2615614"/>
            <a:ext cx="4758439" cy="39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838BB8-9ED3-154B-A57A-86B039C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Circle ou non 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B9CB1C-1EBB-309E-C81A-3551E2FE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91" y="1034897"/>
            <a:ext cx="6358582" cy="47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0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EFF404-6A34-74C2-51E2-50F6745F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10580"/>
            <a:ext cx="8679240" cy="51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9037A8-E704-AC40-CBC3-ECFEA9BD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838BB8-9ED3-154B-A57A-86B039C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Circle ou non 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CB758D-68AB-02B6-85CB-104D3F37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23" y="3504175"/>
            <a:ext cx="4261965" cy="3353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165AE7-6A43-E12D-BB10-77CB65B4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91" y="496721"/>
            <a:ext cx="3797026" cy="29322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6F5F84-8CAD-B63F-5C20-2DD15008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04" y="841264"/>
            <a:ext cx="3561271" cy="27164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1F4C52-7B7B-A949-E811-E7D5043F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812" y="3948695"/>
            <a:ext cx="3374706" cy="27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8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 err="1"/>
              <a:t>circle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CC643A-5856-BD16-071C-8C7ED09E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24" y="1288348"/>
            <a:ext cx="7192933" cy="42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2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 err="1"/>
              <a:t>circle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3B3908-8AC0-BDB0-0E1C-C7689782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24" y="1021665"/>
            <a:ext cx="9371442" cy="54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/>
              <a:t>Edge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5D5C87-23BE-0D4B-E48A-D21D903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1" y="1075702"/>
            <a:ext cx="9189477" cy="5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/>
              <a:t>Edge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17F47B-E031-04A9-02B2-67508E52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7" y="1004413"/>
            <a:ext cx="9431827" cy="5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BD0519-7773-8F2A-3962-C3E5D08A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3" y="273444"/>
            <a:ext cx="10615873" cy="6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/>
              <a:t>Étude sensibilité CustomSpring Force </a:t>
            </a:r>
            <a:br>
              <a:rPr lang="fr-CA" sz="3000"/>
            </a:br>
            <a:r>
              <a:rPr lang="fr-CA" sz="3000"/>
              <a:t>: centrer le COP</a:t>
            </a:r>
            <a:r>
              <a:rPr lang="fr-CA" sz="3000" baseline="-25000"/>
              <a:t>i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754461-10D6-2082-2FD7-2A422EFE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58" y="983538"/>
            <a:ext cx="7753613" cy="54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5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/>
              <a:t>Étude sensibilité CustomSpring Force </a:t>
            </a:r>
            <a:br>
              <a:rPr lang="fr-CA" sz="3000"/>
            </a:br>
            <a:r>
              <a:rPr lang="fr-CA" sz="3000"/>
              <a:t>: centrer le COP</a:t>
            </a:r>
            <a:r>
              <a:rPr lang="fr-CA" sz="3000" baseline="-25000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30A39-C0D1-D98E-B294-7B8F128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67" y="796601"/>
            <a:ext cx="6321405" cy="60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5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DD9EA-5634-50BA-E731-CC94D512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28" y="1199072"/>
            <a:ext cx="7648376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1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914044-10F0-886F-EA2A-7BE42096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4" y="1017917"/>
            <a:ext cx="8283637" cy="57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96E546D-EDF7-BB80-7068-D1776606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11833"/>
              </p:ext>
            </p:extLst>
          </p:nvPr>
        </p:nvGraphicFramePr>
        <p:xfrm>
          <a:off x="712157" y="672860"/>
          <a:ext cx="10476304" cy="338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02">
                  <a:extLst>
                    <a:ext uri="{9D8B030D-6E8A-4147-A177-3AD203B41FA5}">
                      <a16:colId xmlns:a16="http://schemas.microsoft.com/office/drawing/2014/main" val="795326288"/>
                    </a:ext>
                  </a:extLst>
                </a:gridCol>
                <a:gridCol w="2087422">
                  <a:extLst>
                    <a:ext uri="{9D8B030D-6E8A-4147-A177-3AD203B41FA5}">
                      <a16:colId xmlns:a16="http://schemas.microsoft.com/office/drawing/2014/main" val="1617215756"/>
                    </a:ext>
                  </a:extLst>
                </a:gridCol>
                <a:gridCol w="1518780">
                  <a:extLst>
                    <a:ext uri="{9D8B030D-6E8A-4147-A177-3AD203B41FA5}">
                      <a16:colId xmlns:a16="http://schemas.microsoft.com/office/drawing/2014/main" val="2722581405"/>
                    </a:ext>
                  </a:extLst>
                </a:gridCol>
                <a:gridCol w="2317758">
                  <a:extLst>
                    <a:ext uri="{9D8B030D-6E8A-4147-A177-3AD203B41FA5}">
                      <a16:colId xmlns:a16="http://schemas.microsoft.com/office/drawing/2014/main" val="2512367147"/>
                    </a:ext>
                  </a:extLst>
                </a:gridCol>
                <a:gridCol w="1734721">
                  <a:extLst>
                    <a:ext uri="{9D8B030D-6E8A-4147-A177-3AD203B41FA5}">
                      <a16:colId xmlns:a16="http://schemas.microsoft.com/office/drawing/2014/main" val="787746634"/>
                    </a:ext>
                  </a:extLst>
                </a:gridCol>
                <a:gridCol w="1734721">
                  <a:extLst>
                    <a:ext uri="{9D8B030D-6E8A-4147-A177-3AD203B41FA5}">
                      <a16:colId xmlns:a16="http://schemas.microsoft.com/office/drawing/2014/main" val="3186423836"/>
                    </a:ext>
                  </a:extLst>
                </a:gridCol>
              </a:tblGrid>
              <a:tr h="927663">
                <a:tc>
                  <a:txBody>
                    <a:bodyPr/>
                    <a:lstStyle/>
                    <a:p>
                      <a:r>
                        <a:rPr lang="fr-CA" dirty="0"/>
                        <a:t>CSA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Scaling</a:t>
                      </a:r>
                      <a:r>
                        <a:rPr lang="fr-CA" dirty="0"/>
                        <a:t> acromion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Marta tilt angle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Tilt angle Axe </a:t>
                      </a:r>
                      <a:br>
                        <a:rPr lang="fr-CA" dirty="0"/>
                      </a:br>
                      <a:r>
                        <a:rPr lang="fr-CA" dirty="0"/>
                        <a:t>Global </a:t>
                      </a:r>
                      <a:r>
                        <a:rPr lang="fr-CA" dirty="0" err="1"/>
                        <a:t>anteropostérieur</a:t>
                      </a:r>
                      <a:r>
                        <a:rPr lang="fr-CA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Tilt angle Axe </a:t>
                      </a:r>
                      <a:br>
                        <a:rPr lang="fr-CA" dirty="0"/>
                      </a:br>
                      <a:r>
                        <a:rPr lang="fr-CA" dirty="0"/>
                        <a:t>scapula </a:t>
                      </a:r>
                      <a:r>
                        <a:rPr lang="fr-CA" dirty="0" err="1"/>
                        <a:t>anteropostérieur</a:t>
                      </a:r>
                      <a:r>
                        <a:rPr lang="fr-CA" dirty="0"/>
                        <a:t> 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Tilt angle axe </a:t>
                      </a:r>
                      <a:r>
                        <a:rPr lang="fr-CA" dirty="0" err="1"/>
                        <a:t>glenoid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anteroposterior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20510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-3.5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57336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-3.5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774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11°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16°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6690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-6°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-7°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-8°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-8.6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38125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Shorten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11°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-16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0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58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EED64C-F5E4-0612-A480-42AA504F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67" y="1207698"/>
            <a:ext cx="7860486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6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F37370-ED65-A54F-6DBB-24A16F1D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7" y="1112808"/>
            <a:ext cx="8159934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0D3B06-D370-71E5-D6A0-892F1073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5" y="1250080"/>
            <a:ext cx="8111109" cy="5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3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Fit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sur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de Marta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BC9BFB-43F9-4A9A-E376-A82E00A1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7" y="1164565"/>
            <a:ext cx="7929954" cy="5482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E078E7-A75C-2291-3E13-CA7A2FAC6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7" r="52493" b="14071"/>
          <a:stretch/>
        </p:blipFill>
        <p:spPr>
          <a:xfrm>
            <a:off x="0" y="1406314"/>
            <a:ext cx="4057808" cy="48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0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Fit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sur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de Marta</a:t>
            </a:r>
            <a:endParaRPr lang="en-CA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491B2B-557D-8B34-A748-3C43C47E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4" y="1110804"/>
            <a:ext cx="7952174" cy="54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3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EC32AF-74CD-D9F2-E54C-C7D143C3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1" y="1311215"/>
            <a:ext cx="7412369" cy="512481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80B6E45-6BAC-C67A-5C67-B89A6A4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</a:t>
            </a:r>
            <a:r>
              <a:rPr lang="fr-CA" sz="3000" dirty="0" err="1"/>
              <a:t>GHReactions</a:t>
            </a:r>
            <a:r>
              <a:rPr lang="fr-CA" sz="3000" dirty="0"/>
              <a:t> pour Case 1 + fit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729486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D4778-C97D-4875-FEA3-64C03167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Résultats avec une élévation dans le plan de la scapula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2FFFBB-4D95-05E8-7736-E6238F62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690688"/>
            <a:ext cx="6905560" cy="4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6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D4778-C97D-4875-FEA3-64C03167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969"/>
            <a:ext cx="10515600" cy="1325563"/>
          </a:xfrm>
        </p:spPr>
        <p:txBody>
          <a:bodyPr/>
          <a:lstStyle/>
          <a:p>
            <a:r>
              <a:rPr lang="fr-CA" sz="3000" dirty="0"/>
              <a:t>Résultats case 5 avec nouveau </a:t>
            </a:r>
            <a:r>
              <a:rPr lang="fr-CA" sz="3000" dirty="0" err="1"/>
              <a:t>Wrapping</a:t>
            </a:r>
            <a:r>
              <a:rPr lang="fr-CA" sz="3000" dirty="0"/>
              <a:t> </a:t>
            </a:r>
            <a:r>
              <a:rPr lang="fr-CA" sz="3000" dirty="0" err="1"/>
              <a:t>deltoid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C97F5C-99EB-6288-27E0-00DCECB3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38" y="956922"/>
            <a:ext cx="7820956" cy="55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029526D-5CA4-F352-4105-7B95FF79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172B25B-B8A9-8518-2AC7-E6350525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76" y="449893"/>
            <a:ext cx="7730894" cy="5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72B27D-105A-64B9-D321-6BF82131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1EDB70-DCFE-4ED3-1094-008856D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CA3F48-0060-4C95-F3CB-1BD7B5DF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7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490</Words>
  <Application>Microsoft Office PowerPoint</Application>
  <PresentationFormat>Grand écran</PresentationFormat>
  <Paragraphs>82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Effet de l’activation ou non de la flexion</vt:lpstr>
      <vt:lpstr>Présentation PowerPoint</vt:lpstr>
      <vt:lpstr>Effet mettre le tilt dans le code de Lauranne</vt:lpstr>
      <vt:lpstr>Effet d’augmenter la force du FDK</vt:lpstr>
      <vt:lpstr>Influence de k0 dans eq FDK</vt:lpstr>
      <vt:lpstr>Influence de Epsilon</vt:lpstr>
      <vt:lpstr>Présentation PowerPoint</vt:lpstr>
      <vt:lpstr>Correction External rotation pour correspondre à Lauranne Angle = 7°</vt:lpstr>
      <vt:lpstr>Correction External rotation pour correspondre à Lauranne Angle = 7° Avec Glentilt autour axe glenoid</vt:lpstr>
      <vt:lpstr>Présentation PowerPoint</vt:lpstr>
      <vt:lpstr>Correction External rotation pour être exactement en face (angle=0°)</vt:lpstr>
      <vt:lpstr>Étude sur les paramètres algo FDK</vt:lpstr>
      <vt:lpstr>Étude sensibilité sur instabilité en fonction longueur acromion</vt:lpstr>
      <vt:lpstr>Étude sensibilité sur instabilité en fonction longueur acromion</vt:lpstr>
      <vt:lpstr>Étude sensibilité sur instabilité en fonction longueur acromion</vt:lpstr>
      <vt:lpstr>Étude sensibilité ForceTol sur instabilité case2</vt:lpstr>
      <vt:lpstr>Étude sensibilité ReactionsOn </vt:lpstr>
      <vt:lpstr>Étude sensibilité ReactionsOn </vt:lpstr>
      <vt:lpstr>Étude sensibilité ReactionsOn Circle ou non </vt:lpstr>
      <vt:lpstr>Présentation PowerPoint</vt:lpstr>
      <vt:lpstr>Étude sensibilité ReactionsOn Circle ou non </vt:lpstr>
      <vt:lpstr>Reactions on + case 2 circle</vt:lpstr>
      <vt:lpstr>Reactions on + case 2 circle</vt:lpstr>
      <vt:lpstr>Reactions on + case 2 Edge</vt:lpstr>
      <vt:lpstr>Reactions on + case 2 Edge</vt:lpstr>
      <vt:lpstr>Présentation PowerPoint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Fit le COPi sur le COPi de Marta</vt:lpstr>
      <vt:lpstr>Étude sensibilité CustomSpring Force  : Fit le COPi sur le COPi de Marta</vt:lpstr>
      <vt:lpstr>Influence de GHReactions pour Case 1 + fit</vt:lpstr>
      <vt:lpstr>Résultats avec une élévation dans le plan de la scapula</vt:lpstr>
      <vt:lpstr>Résultats case 5 avec nouveau Wrapping deltoid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Soyeux, Dan</dc:creator>
  <cp:lastModifiedBy>Soyeux, Dan</cp:lastModifiedBy>
  <cp:revision>88</cp:revision>
  <dcterms:created xsi:type="dcterms:W3CDTF">2023-07-10T18:55:38Z</dcterms:created>
  <dcterms:modified xsi:type="dcterms:W3CDTF">2023-10-26T17:52:31Z</dcterms:modified>
</cp:coreProperties>
</file>