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FAFA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017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F5F5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>
          <a:xfrm>
            <a:off x="-4236" y="0"/>
            <a:ext cx="101605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" name="Rectangle 3"/>
          <p:cNvSpPr/>
          <p:nvPr/>
        </p:nvSpPr>
        <p:spPr>
          <a:xfrm>
            <a:off x="198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Rectangle 4"/>
          <p:cNvSpPr/>
          <p:nvPr/>
        </p:nvSpPr>
        <p:spPr>
          <a:xfrm>
            <a:off x="402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Rectangle 5"/>
          <p:cNvSpPr/>
          <p:nvPr/>
        </p:nvSpPr>
        <p:spPr>
          <a:xfrm>
            <a:off x="6053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" name="Rectangle 6"/>
          <p:cNvSpPr/>
          <p:nvPr/>
        </p:nvSpPr>
        <p:spPr>
          <a:xfrm>
            <a:off x="8085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" name="Rectangle 7"/>
          <p:cNvSpPr/>
          <p:nvPr/>
        </p:nvSpPr>
        <p:spPr>
          <a:xfrm>
            <a:off x="10117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" name="Rectangle 8"/>
          <p:cNvSpPr/>
          <p:nvPr/>
        </p:nvSpPr>
        <p:spPr>
          <a:xfrm>
            <a:off x="12149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Rectangle 9"/>
          <p:cNvSpPr/>
          <p:nvPr/>
        </p:nvSpPr>
        <p:spPr>
          <a:xfrm>
            <a:off x="14181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" name="Rectangle 10"/>
          <p:cNvSpPr/>
          <p:nvPr/>
        </p:nvSpPr>
        <p:spPr>
          <a:xfrm>
            <a:off x="1621367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3" name="Rectangle 11"/>
          <p:cNvSpPr/>
          <p:nvPr/>
        </p:nvSpPr>
        <p:spPr>
          <a:xfrm>
            <a:off x="18245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" name="Rectangle 12"/>
          <p:cNvSpPr/>
          <p:nvPr/>
        </p:nvSpPr>
        <p:spPr>
          <a:xfrm>
            <a:off x="20277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" name="Rectangle 13"/>
          <p:cNvSpPr/>
          <p:nvPr/>
        </p:nvSpPr>
        <p:spPr>
          <a:xfrm>
            <a:off x="22309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6" name="Rectangle 14"/>
          <p:cNvSpPr/>
          <p:nvPr/>
        </p:nvSpPr>
        <p:spPr>
          <a:xfrm>
            <a:off x="24341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Rectangle 15"/>
          <p:cNvSpPr/>
          <p:nvPr/>
        </p:nvSpPr>
        <p:spPr>
          <a:xfrm>
            <a:off x="26373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Rectangle 16"/>
          <p:cNvSpPr/>
          <p:nvPr/>
        </p:nvSpPr>
        <p:spPr>
          <a:xfrm>
            <a:off x="28405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9" name="Rectangle 17"/>
          <p:cNvSpPr/>
          <p:nvPr/>
        </p:nvSpPr>
        <p:spPr>
          <a:xfrm>
            <a:off x="30437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Rectangle 18"/>
          <p:cNvSpPr/>
          <p:nvPr/>
        </p:nvSpPr>
        <p:spPr>
          <a:xfrm>
            <a:off x="3246964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Rectangle 19"/>
          <p:cNvSpPr/>
          <p:nvPr/>
        </p:nvSpPr>
        <p:spPr>
          <a:xfrm>
            <a:off x="3450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2" name="Rectangle 20"/>
          <p:cNvSpPr/>
          <p:nvPr/>
        </p:nvSpPr>
        <p:spPr>
          <a:xfrm>
            <a:off x="3653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" name="Rectangle 21"/>
          <p:cNvSpPr/>
          <p:nvPr/>
        </p:nvSpPr>
        <p:spPr>
          <a:xfrm>
            <a:off x="3856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4" name="Rectangle 22"/>
          <p:cNvSpPr/>
          <p:nvPr/>
        </p:nvSpPr>
        <p:spPr>
          <a:xfrm>
            <a:off x="4059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Rectangle 23"/>
          <p:cNvSpPr/>
          <p:nvPr/>
        </p:nvSpPr>
        <p:spPr>
          <a:xfrm>
            <a:off x="4262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" name="Rectangle 24"/>
          <p:cNvSpPr/>
          <p:nvPr/>
        </p:nvSpPr>
        <p:spPr>
          <a:xfrm>
            <a:off x="4466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7" name="Rectangle 25"/>
          <p:cNvSpPr/>
          <p:nvPr/>
        </p:nvSpPr>
        <p:spPr>
          <a:xfrm>
            <a:off x="4669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8" name="Rectangle 26"/>
          <p:cNvSpPr/>
          <p:nvPr/>
        </p:nvSpPr>
        <p:spPr>
          <a:xfrm>
            <a:off x="4872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9" name="Rectangle 27"/>
          <p:cNvSpPr/>
          <p:nvPr/>
        </p:nvSpPr>
        <p:spPr>
          <a:xfrm>
            <a:off x="5075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0" name="Rectangle 28"/>
          <p:cNvSpPr/>
          <p:nvPr/>
        </p:nvSpPr>
        <p:spPr>
          <a:xfrm>
            <a:off x="5278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1" name="Rectangle 29"/>
          <p:cNvSpPr/>
          <p:nvPr/>
        </p:nvSpPr>
        <p:spPr>
          <a:xfrm>
            <a:off x="5482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Rectangle 30"/>
          <p:cNvSpPr/>
          <p:nvPr/>
        </p:nvSpPr>
        <p:spPr>
          <a:xfrm>
            <a:off x="5685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3" name="Rectangle 31"/>
          <p:cNvSpPr/>
          <p:nvPr/>
        </p:nvSpPr>
        <p:spPr>
          <a:xfrm>
            <a:off x="5888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Rectangle 32"/>
          <p:cNvSpPr/>
          <p:nvPr/>
        </p:nvSpPr>
        <p:spPr>
          <a:xfrm>
            <a:off x="6091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Rectangle 33"/>
          <p:cNvSpPr/>
          <p:nvPr/>
        </p:nvSpPr>
        <p:spPr>
          <a:xfrm>
            <a:off x="6294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6" name="Rectangle 34"/>
          <p:cNvSpPr/>
          <p:nvPr/>
        </p:nvSpPr>
        <p:spPr>
          <a:xfrm>
            <a:off x="6498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7" name="Rectangle 35"/>
          <p:cNvSpPr/>
          <p:nvPr/>
        </p:nvSpPr>
        <p:spPr>
          <a:xfrm>
            <a:off x="6701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8" name="Rectangle 36"/>
          <p:cNvSpPr/>
          <p:nvPr/>
        </p:nvSpPr>
        <p:spPr>
          <a:xfrm>
            <a:off x="6904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" name="Rectangle 37"/>
          <p:cNvSpPr/>
          <p:nvPr/>
        </p:nvSpPr>
        <p:spPr>
          <a:xfrm>
            <a:off x="7107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0" name="Rectangle 38"/>
          <p:cNvSpPr/>
          <p:nvPr/>
        </p:nvSpPr>
        <p:spPr>
          <a:xfrm>
            <a:off x="7310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1" name="Rectangle 39"/>
          <p:cNvSpPr/>
          <p:nvPr/>
        </p:nvSpPr>
        <p:spPr>
          <a:xfrm>
            <a:off x="7514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" name="Rectangle 40"/>
          <p:cNvSpPr/>
          <p:nvPr/>
        </p:nvSpPr>
        <p:spPr>
          <a:xfrm>
            <a:off x="7717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Rectangle 41"/>
          <p:cNvSpPr/>
          <p:nvPr/>
        </p:nvSpPr>
        <p:spPr>
          <a:xfrm>
            <a:off x="7920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Rectangle 42"/>
          <p:cNvSpPr/>
          <p:nvPr/>
        </p:nvSpPr>
        <p:spPr>
          <a:xfrm>
            <a:off x="8123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" name="Rectangle 43"/>
          <p:cNvSpPr/>
          <p:nvPr/>
        </p:nvSpPr>
        <p:spPr>
          <a:xfrm>
            <a:off x="8326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6" name="Rectangle 44"/>
          <p:cNvSpPr/>
          <p:nvPr/>
        </p:nvSpPr>
        <p:spPr>
          <a:xfrm>
            <a:off x="8530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7" name="Rectangle 45"/>
          <p:cNvSpPr/>
          <p:nvPr/>
        </p:nvSpPr>
        <p:spPr>
          <a:xfrm>
            <a:off x="8733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8" name="Rectangle 46"/>
          <p:cNvSpPr/>
          <p:nvPr/>
        </p:nvSpPr>
        <p:spPr>
          <a:xfrm>
            <a:off x="8936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9" name="Rectangle 47"/>
          <p:cNvSpPr/>
          <p:nvPr/>
        </p:nvSpPr>
        <p:spPr>
          <a:xfrm>
            <a:off x="9139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0" name="Rectangle 48"/>
          <p:cNvSpPr/>
          <p:nvPr/>
        </p:nvSpPr>
        <p:spPr>
          <a:xfrm>
            <a:off x="9342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1" name="Rectangle 49"/>
          <p:cNvSpPr/>
          <p:nvPr/>
        </p:nvSpPr>
        <p:spPr>
          <a:xfrm>
            <a:off x="9546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2" name="Rectangle 50"/>
          <p:cNvSpPr/>
          <p:nvPr/>
        </p:nvSpPr>
        <p:spPr>
          <a:xfrm>
            <a:off x="9749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3" name="Rectangle 51"/>
          <p:cNvSpPr/>
          <p:nvPr/>
        </p:nvSpPr>
        <p:spPr>
          <a:xfrm>
            <a:off x="9952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4" name="Rectangle 52"/>
          <p:cNvSpPr/>
          <p:nvPr/>
        </p:nvSpPr>
        <p:spPr>
          <a:xfrm>
            <a:off x="10155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5" name="Rectangle 53"/>
          <p:cNvSpPr/>
          <p:nvPr/>
        </p:nvSpPr>
        <p:spPr>
          <a:xfrm>
            <a:off x="10358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6" name="Rectangle 54"/>
          <p:cNvSpPr/>
          <p:nvPr/>
        </p:nvSpPr>
        <p:spPr>
          <a:xfrm>
            <a:off x="10562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7" name="Rectangle 55"/>
          <p:cNvSpPr/>
          <p:nvPr/>
        </p:nvSpPr>
        <p:spPr>
          <a:xfrm>
            <a:off x="10765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Rectangle 56"/>
          <p:cNvSpPr/>
          <p:nvPr/>
        </p:nvSpPr>
        <p:spPr>
          <a:xfrm>
            <a:off x="10968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9" name="Rectangle 57"/>
          <p:cNvSpPr/>
          <p:nvPr/>
        </p:nvSpPr>
        <p:spPr>
          <a:xfrm>
            <a:off x="111717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0" name="Rectangle 58"/>
          <p:cNvSpPr/>
          <p:nvPr/>
        </p:nvSpPr>
        <p:spPr>
          <a:xfrm>
            <a:off x="113749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Rectangle 59"/>
          <p:cNvSpPr/>
          <p:nvPr/>
        </p:nvSpPr>
        <p:spPr>
          <a:xfrm>
            <a:off x="115781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2" name="Rectangle 60"/>
          <p:cNvSpPr/>
          <p:nvPr/>
        </p:nvSpPr>
        <p:spPr>
          <a:xfrm>
            <a:off x="117813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Rectangle 61"/>
          <p:cNvSpPr/>
          <p:nvPr/>
        </p:nvSpPr>
        <p:spPr>
          <a:xfrm>
            <a:off x="11984566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4" name="Rectangle 62"/>
          <p:cNvSpPr/>
          <p:nvPr/>
        </p:nvSpPr>
        <p:spPr>
          <a:xfrm>
            <a:off x="3407833" y="0"/>
            <a:ext cx="878416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5" name="Rectangle 63"/>
          <p:cNvSpPr/>
          <p:nvPr/>
        </p:nvSpPr>
        <p:spPr>
          <a:xfrm>
            <a:off x="4080933" y="2705100"/>
            <a:ext cx="7198785" cy="76200"/>
          </a:xfrm>
          <a:prstGeom prst="rect">
            <a:avLst/>
          </a:prstGeom>
          <a:solidFill>
            <a:srgbClr val="336699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078818" y="1887538"/>
            <a:ext cx="7198784" cy="641353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4078818" y="2978150"/>
            <a:ext cx="7198784" cy="311467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buSzPct val="100000"/>
              <a:buChar char="➢"/>
              <a:defRPr sz="2400"/>
            </a:lvl2pPr>
            <a:lvl3pPr marL="1219200" indent="-304800">
              <a:spcBef>
                <a:spcPts val="500"/>
              </a:spcBef>
              <a:buSzPct val="100000"/>
              <a:buChar char="➢"/>
              <a:defRPr sz="2400"/>
            </a:lvl3pPr>
            <a:lvl4pPr marL="1714500" indent="-342900">
              <a:spcBef>
                <a:spcPts val="500"/>
              </a:spcBef>
              <a:buSzPct val="100000"/>
              <a:buChar char="➢"/>
              <a:defRPr sz="2400"/>
            </a:lvl4pPr>
            <a:lvl5pPr marL="2220684" indent="-391884">
              <a:spcBef>
                <a:spcPts val="500"/>
              </a:spcBef>
              <a:buSzPct val="100000"/>
              <a:buChar char="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407394" y="6049014"/>
            <a:ext cx="330207" cy="3073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95208" y="115887"/>
            <a:ext cx="11334830" cy="641352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190459" y="1125537"/>
            <a:ext cx="11904175" cy="5399092"/>
          </a:xfrm>
          <a:prstGeom prst="rect">
            <a:avLst/>
          </a:prstGeom>
        </p:spPr>
        <p:txBody>
          <a:bodyPr anchor="t"/>
          <a:lstStyle>
            <a:lvl1pPr marL="3429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1pPr>
            <a:lvl2pPr marL="8001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2pPr>
            <a:lvl3pPr marL="1219200" indent="-3048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3pPr>
            <a:lvl4pPr marL="17145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4pPr>
            <a:lvl5pPr marL="2220684" indent="-391884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nten Max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95208" y="115887"/>
            <a:ext cx="11334830" cy="641352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xfrm>
            <a:off x="0" y="1071546"/>
            <a:ext cx="12192000" cy="5732463"/>
          </a:xfrm>
          <a:prstGeom prst="rect">
            <a:avLst/>
          </a:prstGeom>
        </p:spPr>
        <p:txBody>
          <a:bodyPr anchor="t"/>
          <a:lstStyle>
            <a:lvl1pPr marL="3429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1pPr>
            <a:lvl2pPr marL="8001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2pPr>
            <a:lvl3pPr marL="1219200" indent="-3048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3pPr>
            <a:lvl4pPr marL="17145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4pPr>
            <a:lvl5pPr marL="2220684" indent="-391884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190459" y="210891"/>
            <a:ext cx="10763326" cy="646335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half" idx="1"/>
          </p:nvPr>
        </p:nvSpPr>
        <p:spPr>
          <a:xfrm>
            <a:off x="190459" y="1000108"/>
            <a:ext cx="5806060" cy="5500726"/>
          </a:xfrm>
          <a:prstGeom prst="rect">
            <a:avLst/>
          </a:prstGeom>
        </p:spPr>
        <p:txBody>
          <a:bodyPr anchor="t"/>
          <a:lstStyle>
            <a:lvl1pPr marL="3429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1pPr>
            <a:lvl2pPr marL="8001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2pPr>
            <a:lvl3pPr marL="1219200" indent="-3048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3pPr>
            <a:lvl4pPr marL="17145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4pPr>
            <a:lvl5pPr marL="21717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815228" y="97479"/>
            <a:ext cx="330207" cy="3073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95208" y="115887"/>
            <a:ext cx="11334830" cy="641352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90459" y="169623"/>
            <a:ext cx="10477573" cy="646331"/>
          </a:xfrm>
          <a:prstGeom prst="rect">
            <a:avLst/>
          </a:prstGeom>
        </p:spPr>
        <p:txBody>
          <a:bodyPr anchor="b"/>
          <a:lstStyle>
            <a:lvl1pPr>
              <a:defRPr b="0" cap="none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0" y="1066800"/>
            <a:ext cx="12192000" cy="2581276"/>
          </a:xfrm>
          <a:prstGeom prst="rect">
            <a:avLst/>
          </a:prstGeom>
        </p:spPr>
        <p:txBody>
          <a:bodyPr anchor="t"/>
          <a:lstStyle>
            <a:lvl1pPr marL="3429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1pPr>
            <a:lvl2pPr marL="8001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2pPr>
            <a:lvl3pPr marL="1219200" indent="-3048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3pPr>
            <a:lvl4pPr marL="1714500" indent="-342900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4pPr>
            <a:lvl5pPr marL="2220684" indent="-391884">
              <a:spcBef>
                <a:spcPts val="500"/>
              </a:spcBef>
              <a:buClr>
                <a:srgbClr val="9A0000"/>
              </a:buClr>
              <a:buSzPct val="100000"/>
              <a:buFont typeface="Verdana"/>
              <a:buChar char="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3"/>
          <p:cNvSpPr/>
          <p:nvPr>
            <p:ph type="body" sz="half" idx="21"/>
          </p:nvPr>
        </p:nvSpPr>
        <p:spPr>
          <a:xfrm>
            <a:off x="0" y="3714753"/>
            <a:ext cx="12192000" cy="271464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1861795" y="287954"/>
            <a:ext cx="330207" cy="3073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-4236" y="0"/>
            <a:ext cx="101605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Rectangle 5"/>
          <p:cNvSpPr/>
          <p:nvPr/>
        </p:nvSpPr>
        <p:spPr>
          <a:xfrm>
            <a:off x="12139083" y="9525"/>
            <a:ext cx="101603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" name="Rectangle 6"/>
          <p:cNvSpPr/>
          <p:nvPr/>
        </p:nvSpPr>
        <p:spPr>
          <a:xfrm>
            <a:off x="-4234" y="908049"/>
            <a:ext cx="10748435" cy="74617"/>
          </a:xfrm>
          <a:prstGeom prst="rect">
            <a:avLst/>
          </a:prstGeom>
          <a:solidFill>
            <a:srgbClr val="336699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963084" y="4406900"/>
            <a:ext cx="10363201" cy="52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963084" y="2906713"/>
            <a:ext cx="10363201" cy="150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815229" y="97479"/>
            <a:ext cx="330207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003366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2004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771900" marR="0" indent="-571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9433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>
            <p:ph type="title"/>
          </p:nvPr>
        </p:nvSpPr>
        <p:spPr>
          <a:xfrm>
            <a:off x="3849158" y="1257299"/>
            <a:ext cx="7658101" cy="1238935"/>
          </a:xfrm>
          <a:prstGeom prst="rect">
            <a:avLst/>
          </a:prstGeom>
        </p:spPr>
        <p:txBody>
          <a:bodyPr/>
          <a:lstStyle/>
          <a:p>
            <a:pPr/>
            <a:r>
              <a:t>Wumpus World DeepQ Learning</a:t>
            </a:r>
          </a:p>
        </p:txBody>
      </p:sp>
      <p:sp>
        <p:nvSpPr>
          <p:cNvPr id="149" name="Rectangle 3"/>
          <p:cNvSpPr txBox="1"/>
          <p:nvPr>
            <p:ph type="body" sz="half" idx="1"/>
          </p:nvPr>
        </p:nvSpPr>
        <p:spPr>
          <a:xfrm>
            <a:off x="4078818" y="2978150"/>
            <a:ext cx="7198785" cy="3114676"/>
          </a:xfrm>
          <a:prstGeom prst="rect">
            <a:avLst/>
          </a:prstGeom>
        </p:spPr>
        <p:txBody>
          <a:bodyPr/>
          <a:lstStyle/>
          <a:p>
            <a:pPr/>
            <a:r>
              <a:t>3547 - Intelligent Agent and Reinforcement Learning</a:t>
            </a:r>
          </a:p>
          <a:p>
            <a:pPr>
              <a:spcBef>
                <a:spcPts val="300"/>
              </a:spcBef>
              <a:defRPr sz="1600"/>
            </a:pPr>
            <a:r>
              <a:t>University of Toronto - SCS</a:t>
            </a:r>
          </a:p>
          <a:p>
            <a:pPr>
              <a:spcBef>
                <a:spcPts val="300"/>
              </a:spcBef>
              <a:defRPr sz="1600"/>
            </a:pPr>
            <a:r>
              <a:t>Fall 2020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By:</a:t>
            </a:r>
          </a:p>
          <a:p>
            <a:pPr>
              <a:spcBef>
                <a:spcPts val="400"/>
              </a:spcBef>
              <a:defRPr sz="1800"/>
            </a:pPr>
            <a:r>
              <a:t>Daniel Stanhope</a:t>
            </a:r>
          </a:p>
          <a:p>
            <a:pPr>
              <a:spcBef>
                <a:spcPts val="400"/>
              </a:spcBef>
              <a:defRPr sz="1800"/>
            </a:pPr>
            <a:r>
              <a:t>Daniel Loyd </a:t>
            </a:r>
          </a:p>
          <a:p>
            <a:pPr>
              <a:spcBef>
                <a:spcPts val="400"/>
              </a:spcBef>
              <a:defRPr sz="1800"/>
            </a:pPr>
            <a:r>
              <a:t>Karan Teckwani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Objective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190457" y="1125537"/>
            <a:ext cx="10555706" cy="5399092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Agent goal is to find and grab the Gold and climb out of grid with Gold, while attempting to avoid being eaten by the Wumpus or falling into a Pit.</a:t>
            </a:r>
          </a:p>
          <a:p>
            <a:pPr lvl="1" marL="742950" indent="-285750">
              <a:spcBef>
                <a:spcPts val="400"/>
              </a:spcBef>
              <a:buFont typeface="Arial"/>
              <a:buChar char="•"/>
              <a:defRPr sz="2000"/>
            </a:pPr>
            <a:r>
              <a:t>Using Deep Q-Learning</a:t>
            </a:r>
          </a:p>
          <a:p>
            <a:pPr lvl="1" marL="742950" indent="-285750">
              <a:spcBef>
                <a:spcPts val="400"/>
              </a:spcBef>
              <a:buFont typeface="Arial"/>
              <a:buChar char="•"/>
              <a:defRPr sz="2000"/>
            </a:pPr>
            <a:r>
              <a:t>Learn how to move in the environment and </a:t>
            </a:r>
          </a:p>
          <a:p>
            <a:pPr lvl="1" marL="742950" indent="-285750">
              <a:spcBef>
                <a:spcPts val="400"/>
              </a:spcBef>
              <a:buFont typeface="Arial"/>
              <a:buChar char="•"/>
              <a:defRPr sz="2000"/>
            </a:pPr>
            <a:r>
              <a:t>Explore the rooms randomly but safely</a:t>
            </a:r>
          </a:p>
          <a:p>
            <a:pPr lvl="2" marL="1143000" indent="-228600">
              <a:spcBef>
                <a:spcPts val="400"/>
              </a:spcBef>
              <a:buFont typeface="Arial"/>
              <a:buChar char="•"/>
              <a:defRPr sz="2000">
                <a:solidFill>
                  <a:srgbClr val="FF0000"/>
                </a:solidFill>
              </a:defRPr>
            </a:pPr>
          </a:p>
          <a:p>
            <a:pPr lvl="1" marL="685800" indent="-228600">
              <a:spcBef>
                <a:spcPts val="400"/>
              </a:spcBef>
              <a:buFont typeface="Arial"/>
              <a:buChar char="•"/>
              <a:defRPr sz="1800">
                <a:solidFill>
                  <a:srgbClr val="FF0000"/>
                </a:solidFill>
              </a:defRPr>
            </a:pPr>
            <a:r>
              <a:t>Exploration Problem: </a:t>
            </a:r>
            <a:r>
              <a:rPr>
                <a:solidFill>
                  <a:srgbClr val="000000"/>
                </a:solidFill>
              </a:rPr>
              <a:t>Find a sequence of actions that </a:t>
            </a:r>
          </a:p>
          <a:p>
            <a:pPr lvl="2" marL="0" indent="914400">
              <a:spcBef>
                <a:spcPts val="400"/>
              </a:spcBef>
              <a:buSzTx/>
              <a:buNone/>
              <a:defRPr sz="1800"/>
            </a:pPr>
            <a:r>
              <a:t>leads to positive reward.</a:t>
            </a:r>
          </a:p>
          <a:p>
            <a:pPr lvl="2" marL="0" indent="914400">
              <a:spcBef>
                <a:spcPts val="400"/>
              </a:spcBef>
              <a:buSzTx/>
              <a:buNone/>
              <a:defRPr sz="1800"/>
            </a:pPr>
          </a:p>
          <a:p>
            <a:pPr lvl="1" marL="685800" indent="-228600">
              <a:spcBef>
                <a:spcPts val="400"/>
              </a:spcBef>
              <a:buFont typeface="Arial"/>
              <a:buChar char="•"/>
              <a:defRPr sz="1800">
                <a:solidFill>
                  <a:srgbClr val="FF0000"/>
                </a:solidFill>
              </a:defRPr>
            </a:pPr>
            <a:r>
              <a:t>Learning Problem</a:t>
            </a:r>
            <a:r>
              <a:rPr>
                <a:solidFill>
                  <a:srgbClr val="000000"/>
                </a:solidFill>
              </a:rPr>
              <a:t>: Remember the sequence of </a:t>
            </a:r>
          </a:p>
          <a:p>
            <a:pPr lvl="1" marL="0" indent="457200">
              <a:spcBef>
                <a:spcPts val="400"/>
              </a:spcBef>
              <a:buSzTx/>
              <a:buNone/>
              <a:defRPr sz="1800"/>
            </a:pPr>
            <a:r>
              <a:t>	actions to take, and generalize to related but slightly </a:t>
            </a:r>
          </a:p>
          <a:p>
            <a:pPr lvl="1" marL="0" indent="457200">
              <a:spcBef>
                <a:spcPts val="400"/>
              </a:spcBef>
              <a:buSzTx/>
              <a:buNone/>
              <a:defRPr sz="1800"/>
            </a:pPr>
            <a:r>
              <a:t>	different situations.</a:t>
            </a:r>
            <a:endParaRPr>
              <a:solidFill>
                <a:srgbClr val="FF0000"/>
              </a:solidFill>
            </a:endParaRPr>
          </a:p>
          <a:p>
            <a:pPr lvl="3" marL="1600200" indent="-228600">
              <a:spcBef>
                <a:spcPts val="300"/>
              </a:spcBef>
              <a:defRPr sz="1400" u="sng"/>
            </a:pPr>
            <a:r>
              <a:t>Deep Learning with Neural Network</a:t>
            </a:r>
          </a:p>
        </p:txBody>
      </p:sp>
      <p:sp>
        <p:nvSpPr>
          <p:cNvPr id="153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307" y="3132452"/>
            <a:ext cx="3212436" cy="3212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Overview: High Level Code Implementation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190459" y="1125537"/>
            <a:ext cx="10748434" cy="53990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Setup Game with Orientation, Environment, Agent, DeepQ Agent and Actions</a:t>
            </a:r>
          </a:p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Model with linear layers and Adam as our optimizer.</a:t>
            </a:r>
          </a:p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Multiple Deep Q-Learning models trained with the various architecture and variety of parameters/hyper parameters.</a:t>
            </a:r>
          </a:p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Model is tested and verified multiple times with different metrics.</a:t>
            </a:r>
          </a:p>
          <a:p>
            <a:pPr lvl="1">
              <a:spcBef>
                <a:spcPts val="400"/>
              </a:spcBef>
              <a:buFontTx/>
              <a:buChar char="•"/>
              <a:defRPr sz="1800"/>
            </a:pPr>
            <a:r>
              <a:t>Winning rate with average score/Game and</a:t>
            </a:r>
          </a:p>
          <a:p>
            <a:pPr lvl="1">
              <a:spcBef>
                <a:spcPts val="400"/>
              </a:spcBef>
              <a:buFontTx/>
              <a:buChar char="•"/>
              <a:defRPr sz="1800"/>
            </a:pPr>
            <a:r>
              <a:t>Unwinnable (safe escape) games with average score/Game.</a:t>
            </a:r>
          </a:p>
        </p:txBody>
      </p:sp>
      <p:sp>
        <p:nvSpPr>
          <p:cNvPr id="158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3" name="Group"/>
          <p:cNvGrpSpPr/>
          <p:nvPr/>
        </p:nvGrpSpPr>
        <p:grpSpPr>
          <a:xfrm>
            <a:off x="533646" y="3753499"/>
            <a:ext cx="3324052" cy="1383556"/>
            <a:chOff x="0" y="0"/>
            <a:chExt cx="3324051" cy="1383554"/>
          </a:xfrm>
        </p:grpSpPr>
        <p:sp>
          <p:nvSpPr>
            <p:cNvPr id="159" name="Title 1"/>
            <p:cNvSpPr txBox="1"/>
            <p:nvPr/>
          </p:nvSpPr>
          <p:spPr>
            <a:xfrm>
              <a:off x="615962" y="0"/>
              <a:ext cx="2092127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 sz="16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Model Architecture</a:t>
              </a:r>
            </a:p>
          </p:txBody>
        </p:sp>
        <p:grpSp>
          <p:nvGrpSpPr>
            <p:cNvPr id="162" name="Group"/>
            <p:cNvGrpSpPr/>
            <p:nvPr/>
          </p:nvGrpSpPr>
          <p:grpSpPr>
            <a:xfrm>
              <a:off x="0" y="422981"/>
              <a:ext cx="3324052" cy="960574"/>
              <a:chOff x="0" y="0"/>
              <a:chExt cx="3324051" cy="960573"/>
            </a:xfrm>
          </p:grpSpPr>
          <p:pic>
            <p:nvPicPr>
              <p:cNvPr id="160" name="Picture 3" descr="Picture 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050224" cy="9605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1" name="Picture 7" descr="Picture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50219" y="12631"/>
                <a:ext cx="2273833" cy="9479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66" name="Group"/>
          <p:cNvGrpSpPr/>
          <p:nvPr/>
        </p:nvGrpSpPr>
        <p:grpSpPr>
          <a:xfrm>
            <a:off x="4293975" y="3748954"/>
            <a:ext cx="2937297" cy="2795055"/>
            <a:chOff x="0" y="0"/>
            <a:chExt cx="2937295" cy="2795054"/>
          </a:xfrm>
        </p:grpSpPr>
        <p:sp>
          <p:nvSpPr>
            <p:cNvPr id="164" name="Title 1"/>
            <p:cNvSpPr txBox="1"/>
            <p:nvPr/>
          </p:nvSpPr>
          <p:spPr>
            <a:xfrm>
              <a:off x="137123" y="-1"/>
              <a:ext cx="2663049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 sz="16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Model Hyper Parameters</a:t>
              </a:r>
            </a:p>
          </p:txBody>
        </p:sp>
        <p:pic>
          <p:nvPicPr>
            <p:cNvPr id="16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45370"/>
              <a:ext cx="2937296" cy="2449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9" name="Group"/>
          <p:cNvGrpSpPr/>
          <p:nvPr/>
        </p:nvGrpSpPr>
        <p:grpSpPr>
          <a:xfrm>
            <a:off x="8246309" y="3081380"/>
            <a:ext cx="2124376" cy="1212855"/>
            <a:chOff x="0" y="0"/>
            <a:chExt cx="2124374" cy="1212854"/>
          </a:xfrm>
        </p:grpSpPr>
        <p:sp>
          <p:nvSpPr>
            <p:cNvPr id="167" name="Title 1"/>
            <p:cNvSpPr txBox="1"/>
            <p:nvPr/>
          </p:nvSpPr>
          <p:spPr>
            <a:xfrm>
              <a:off x="264066" y="-1"/>
              <a:ext cx="159624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 sz="16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Model Training</a:t>
              </a:r>
            </a:p>
          </p:txBody>
        </p:sp>
        <p:pic>
          <p:nvPicPr>
            <p:cNvPr id="168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55481"/>
              <a:ext cx="2124375" cy="857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2" name="Group"/>
          <p:cNvGrpSpPr/>
          <p:nvPr/>
        </p:nvGrpSpPr>
        <p:grpSpPr>
          <a:xfrm>
            <a:off x="7984335" y="4704614"/>
            <a:ext cx="2648324" cy="1654607"/>
            <a:chOff x="0" y="0"/>
            <a:chExt cx="2648323" cy="1654606"/>
          </a:xfrm>
        </p:grpSpPr>
        <p:sp>
          <p:nvSpPr>
            <p:cNvPr id="170" name="Title 1"/>
            <p:cNvSpPr txBox="1"/>
            <p:nvPr/>
          </p:nvSpPr>
          <p:spPr>
            <a:xfrm>
              <a:off x="526041" y="-1"/>
              <a:ext cx="159624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 sz="16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Model Testing</a:t>
              </a:r>
            </a:p>
          </p:txBody>
        </p:sp>
        <p:pic>
          <p:nvPicPr>
            <p:cNvPr id="171" name="Picture 15" descr="Picture 15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49496"/>
              <a:ext cx="2648324" cy="1305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Overview: Results and Analysis (1)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190459" y="1125538"/>
            <a:ext cx="10748434" cy="5399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Different combination of the parameters and classes are applied and run</a:t>
            </a:r>
          </a:p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Adam, learning rate: 1e</a:t>
            </a:r>
            <a:r>
              <a:rPr baseline="31999"/>
              <a:t>-3</a:t>
            </a:r>
            <a:r>
              <a:t>, batch size: 64, gamma: 0.85, epsilon: 0.3, memory size: 1e</a:t>
            </a:r>
            <a:r>
              <a:rPr baseline="31999"/>
              <a:t>9</a:t>
            </a:r>
            <a:r>
              <a:t>, Sync frequency: 500 moves.</a:t>
            </a:r>
          </a:p>
        </p:txBody>
      </p:sp>
      <p:sp>
        <p:nvSpPr>
          <p:cNvPr id="176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7" name="Table 19"/>
          <p:cNvGraphicFramePr/>
          <p:nvPr/>
        </p:nvGraphicFramePr>
        <p:xfrm>
          <a:off x="610858" y="2372549"/>
          <a:ext cx="10303526" cy="38113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3301"/>
                <a:gridCol w="2350780"/>
                <a:gridCol w="4009708"/>
                <a:gridCol w="888620"/>
                <a:gridCol w="878833"/>
                <a:gridCol w="890789"/>
                <a:gridCol w="831491"/>
              </a:tblGrid>
              <a:tr h="7425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#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Model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Hyper Parameters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Test Win Rate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Quit Rate (safe escape)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</a:tr>
              <a:tr h="4478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Input, 128, 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500, maxMoves = 250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2%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-957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84%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-112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44905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500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2%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-1008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68%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-195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44509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Input, 512, 128, 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10K, maxMoves = 999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-931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71%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-125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4297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10K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9%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-890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72%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-114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44581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10K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-953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89%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-52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4885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Input, 512, 128, 128, 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epochs: 10K, maxMoves = 250, memSize: 2K, batch: 128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0%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-1020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65%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-220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627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epochs: 10K, maxMoves = 500, memSize: 1e</a:t>
                      </a:r>
                      <a:r>
                        <a:rPr baseline="31999"/>
                        <a:t>9</a:t>
                      </a:r>
                      <a:r>
                        <a:t>, batch: 64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8%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-930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51%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-350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Overview: Results and Analysis (2)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190459" y="1125538"/>
            <a:ext cx="10748434" cy="5399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Different combination of the parameters and classes are applied and run</a:t>
            </a:r>
          </a:p>
          <a:p>
            <a:pPr>
              <a:spcBef>
                <a:spcPts val="400"/>
              </a:spcBef>
              <a:buFontTx/>
              <a:buChar char="•"/>
              <a:defRPr sz="1800"/>
            </a:pPr>
            <a:r>
              <a:t>Adam, learning rate: 1e</a:t>
            </a:r>
            <a:r>
              <a:rPr baseline="31999"/>
              <a:t>-3</a:t>
            </a:r>
            <a:r>
              <a:t>, batch size: 64, gamma: 0.85, epsilon: 0.3, memory size: 1e</a:t>
            </a:r>
            <a:r>
              <a:rPr baseline="31999"/>
              <a:t>9</a:t>
            </a:r>
            <a:r>
              <a:t>, Sync frequency: 500 moves.</a:t>
            </a:r>
          </a:p>
        </p:txBody>
      </p:sp>
      <p:sp>
        <p:nvSpPr>
          <p:cNvPr id="181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82" name="Table 19"/>
          <p:cNvGraphicFramePr/>
          <p:nvPr/>
        </p:nvGraphicFramePr>
        <p:xfrm>
          <a:off x="610858" y="2374900"/>
          <a:ext cx="10303526" cy="25932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6827"/>
                <a:gridCol w="2356335"/>
                <a:gridCol w="4012214"/>
                <a:gridCol w="877033"/>
                <a:gridCol w="878833"/>
                <a:gridCol w="890789"/>
                <a:gridCol w="831491"/>
              </a:tblGrid>
              <a:tr h="7425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#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Model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Hyper Parameters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Test Win Rate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Quit Rate (safe escape)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</a:tr>
              <a:tr h="5961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Input,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512, 128, 128, 128,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Calibri"/>
                        </a:rPr>
                        <a:t>epochs: 10K, maxMoves = 999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5%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-955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78%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-112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5291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Calibri"/>
                        </a:rPr>
                        <a:t>epochs: 10K, maxMoves = 250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8%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-900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75%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-166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627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Input,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128, 256, 512,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512, 256, 128,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Calibri"/>
                        </a:rPr>
                        <a:t>epochs: 500, maxMoves = 250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6%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-923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60%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-242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627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Input,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512, 512, 256, 128, 64, 32,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Calibri"/>
                        </a:rPr>
                        <a:t>epochs: 20K, maxMoves = 500, batch: 64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3%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-1019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95%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-21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Overview: Best Run</a:t>
            </a:r>
          </a:p>
        </p:txBody>
      </p:sp>
      <p:sp>
        <p:nvSpPr>
          <p:cNvPr id="185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86" name="Table 19"/>
          <p:cNvGraphicFramePr/>
          <p:nvPr/>
        </p:nvGraphicFramePr>
        <p:xfrm>
          <a:off x="610858" y="2372549"/>
          <a:ext cx="9850223" cy="31641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50780"/>
                <a:gridCol w="4009708"/>
                <a:gridCol w="888620"/>
                <a:gridCol w="878833"/>
                <a:gridCol w="890789"/>
                <a:gridCol w="831491"/>
              </a:tblGrid>
              <a:tr h="7425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Model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Hyper Parameters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Test Win Rate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Quit Rate (safe escape)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Calibri"/>
                        </a:rPr>
                        <a:t>Avg Score / Game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1F4E78"/>
                    </a:solidFill>
                  </a:tcPr>
                </a:tc>
              </a:tr>
              <a:tr h="242164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Input, 512, 128, Output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epochs: 20K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maxMoves = 999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Adam, 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Learning Rate: 1e</a:t>
                      </a:r>
                      <a:r>
                        <a:rPr baseline="31999"/>
                        <a:t>-3</a:t>
                      </a:r>
                      <a:r>
                        <a:t>,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Batch: 64,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Gamma: 0.85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Epsilon: 0.3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Memory Size: 1e</a:t>
                      </a:r>
                      <a:r>
                        <a:rPr baseline="31999"/>
                        <a:t>9</a:t>
                      </a:r>
                      <a:r>
                        <a:t>,</a:t>
                      </a:r>
                    </a:p>
                    <a:p>
                      <a:pPr algn="ctr">
                        <a:defRPr sz="1600">
                          <a:sym typeface="Calibri"/>
                        </a:defRPr>
                      </a:pPr>
                      <a:r>
                        <a:t>Sync Frequency: 500 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9%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-890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72%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Calibri"/>
                        </a:rPr>
                        <a:t>-114</a:t>
                      </a:r>
                    </a:p>
                  </a:txBody>
                  <a:tcPr marL="9525" marR="9525" marT="9525" marB="9525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95207" y="115885"/>
            <a:ext cx="11334831" cy="641354"/>
          </a:xfrm>
          <a:prstGeom prst="rect">
            <a:avLst/>
          </a:prstGeom>
        </p:spPr>
        <p:txBody>
          <a:bodyPr/>
          <a:lstStyle>
            <a:lvl1pPr defTabSz="905255">
              <a:defRPr sz="3500"/>
            </a:lvl1pPr>
          </a:lstStyle>
          <a:p>
            <a:pPr/>
            <a:r>
              <a:t>Summary</a:t>
            </a:r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xfrm>
            <a:off x="190459" y="1125537"/>
            <a:ext cx="10748434" cy="5399092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•"/>
            </a:pPr>
            <a:r>
              <a:t>Reinforcement learning addresses how we can learn to survive in our environment</a:t>
            </a:r>
          </a:p>
          <a:p>
            <a:pPr>
              <a:buFontTx/>
              <a:buChar char="•"/>
              <a:defRPr sz="2200"/>
            </a:pPr>
            <a:r>
              <a:t>We used Q-Learning </a:t>
            </a:r>
            <a:r>
              <a:rPr sz="2400"/>
              <a:t>which simply learns from experience, No model of the world is needed.</a:t>
            </a:r>
            <a:endParaRPr sz="2400"/>
          </a:p>
          <a:p>
            <a:pPr>
              <a:buFontTx/>
              <a:buChar char="•"/>
            </a:pPr>
            <a:r>
              <a:t>We assumed stochastic dynamics, reward function which was the most challenging part.</a:t>
            </a:r>
          </a:p>
          <a:p>
            <a:pPr>
              <a:buFontTx/>
              <a:buChar char="•"/>
            </a:pPr>
            <a:r>
              <a:t>Neural Network with Adam Optimization is used for implementing Deep Learning model from our Q-Learning Agent.</a:t>
            </a:r>
          </a:p>
          <a:p>
            <a:pPr>
              <a:buFontTx/>
              <a:buChar char="•"/>
            </a:pPr>
            <a:r>
              <a:t>Different Models are implemented based on different parameters and functions and the results were analyzed for:</a:t>
            </a:r>
          </a:p>
          <a:p>
            <a:pPr lvl="1">
              <a:buFontTx/>
              <a:buChar char="•"/>
            </a:pPr>
            <a:r>
              <a:t>Win rate and Average scores/Game</a:t>
            </a:r>
          </a:p>
          <a:p>
            <a:pPr lvl="1">
              <a:buFontTx/>
              <a:buChar char="•"/>
            </a:pPr>
            <a:r>
              <a:t>Quit rate and Average scores/Game</a:t>
            </a:r>
          </a:p>
        </p:txBody>
      </p:sp>
      <p:sp>
        <p:nvSpPr>
          <p:cNvPr id="190" name="Slide Number Placeholder 4"/>
          <p:cNvSpPr txBox="1"/>
          <p:nvPr>
            <p:ph type="sldNum" sz="quarter" idx="4294967295"/>
          </p:nvPr>
        </p:nvSpPr>
        <p:spPr>
          <a:xfrm>
            <a:off x="11944232" y="97472"/>
            <a:ext cx="201197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"/>
          <p:cNvSpPr txBox="1"/>
          <p:nvPr>
            <p:ph type="title"/>
          </p:nvPr>
        </p:nvSpPr>
        <p:spPr>
          <a:xfrm>
            <a:off x="4001558" y="1849900"/>
            <a:ext cx="7298788" cy="64633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  <p:sp>
        <p:nvSpPr>
          <p:cNvPr id="193" name="Rectangle 2"/>
          <p:cNvSpPr txBox="1"/>
          <p:nvPr/>
        </p:nvSpPr>
        <p:spPr>
          <a:xfrm>
            <a:off x="4047278" y="3721799"/>
            <a:ext cx="720734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ctr">
              <a:defRPr b="1" sz="40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Questions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ide2010for453">
  <a:themeElements>
    <a:clrScheme name="wide2010for45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7C7C7C"/>
      </a:accent2>
      <a:accent3>
        <a:srgbClr val="F3F3F3"/>
      </a:accent3>
      <a:accent4>
        <a:srgbClr val="707070"/>
      </a:accent4>
      <a:accent5>
        <a:srgbClr val="6E6E6E"/>
      </a:accent5>
      <a:accent6>
        <a:srgbClr val="C8C8C8"/>
      </a:accent6>
      <a:hlink>
        <a:srgbClr val="0000FF"/>
      </a:hlink>
      <a:folHlink>
        <a:srgbClr val="FF00FF"/>
      </a:folHlink>
    </a:clrScheme>
    <a:fontScheme name="wide2010for45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ide2010for45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ide2010for453">
  <a:themeElements>
    <a:clrScheme name="wide2010for45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7C7C7C"/>
      </a:accent2>
      <a:accent3>
        <a:srgbClr val="F3F3F3"/>
      </a:accent3>
      <a:accent4>
        <a:srgbClr val="707070"/>
      </a:accent4>
      <a:accent5>
        <a:srgbClr val="6E6E6E"/>
      </a:accent5>
      <a:accent6>
        <a:srgbClr val="C8C8C8"/>
      </a:accent6>
      <a:hlink>
        <a:srgbClr val="0000FF"/>
      </a:hlink>
      <a:folHlink>
        <a:srgbClr val="FF00FF"/>
      </a:folHlink>
    </a:clrScheme>
    <a:fontScheme name="wide2010for45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ide2010for45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