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4.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5" name="Shape 1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0" name="Shape 2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Here is a note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1" name="Shape 1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8" name="Shape 27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3" name="Shape 2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6.png" Type="http://schemas.openxmlformats.org/officeDocument/2006/relationships/image" Id="rId2"/><Relationship Target="../slideMasters/slideMaster2.xml" Type="http://schemas.openxmlformats.org/officeDocument/2006/relationships/slideMaster" Id="rId1"/><Relationship Target="../media/image01.png" Type="http://schemas.openxmlformats.org/officeDocument/2006/relationships/image" Id="rId4"/><Relationship Target="../media/image00.gif" Type="http://schemas.openxmlformats.org/officeDocument/2006/relationships/image" Id="rId3"/><Relationship Target="../media/image02.png" Type="http://schemas.openxmlformats.org/officeDocument/2006/relationships/image" Id="rId6"/><Relationship Target="../media/image03.png" Type="http://schemas.openxmlformats.org/officeDocument/2006/relationships/image" Id="rId5"/><Relationship Target="../media/image12.png" Type="http://schemas.openxmlformats.org/officeDocument/2006/relationships/image" Id="rId7"/></Relationships>
</file>

<file path=ppt/slideLayouts/_rels/slideLayout8.xml.rels><?xml version="1.0" encoding="UTF-8" standalone="yes"?><Relationships xmlns="http://schemas.openxmlformats.org/package/2006/relationships"><Relationship Target="../media/image06.png" Type="http://schemas.openxmlformats.org/officeDocument/2006/relationships/image" Id="rId2"/><Relationship Target="../media/image26.png" Type="http://schemas.openxmlformats.org/officeDocument/2006/relationships/image" Id="rId12"/><Relationship Target="../media/image12.png" Type="http://schemas.openxmlformats.org/officeDocument/2006/relationships/image" Id="rId13"/><Relationship Target="../slideMasters/slideMaster2.xml" Type="http://schemas.openxmlformats.org/officeDocument/2006/relationships/slideMaster" Id="rId1"/><Relationship Target="../media/image01.png" Type="http://schemas.openxmlformats.org/officeDocument/2006/relationships/image" Id="rId4"/><Relationship Target="../media/image09.png" Type="http://schemas.openxmlformats.org/officeDocument/2006/relationships/image" Id="rId10"/><Relationship Target="../media/image00.gif" Type="http://schemas.openxmlformats.org/officeDocument/2006/relationships/image" Id="rId3"/><Relationship Target="../media/image07.png" Type="http://schemas.openxmlformats.org/officeDocument/2006/relationships/image" Id="rId11"/><Relationship Target="../media/image08.png" Type="http://schemas.openxmlformats.org/officeDocument/2006/relationships/image" Id="rId9"/><Relationship Target="../media/image02.png" Type="http://schemas.openxmlformats.org/officeDocument/2006/relationships/image" Id="rId6"/><Relationship Target="../media/image03.png" Type="http://schemas.openxmlformats.org/officeDocument/2006/relationships/image" Id="rId5"/><Relationship Target="../media/image05.png" Type="http://schemas.openxmlformats.org/officeDocument/2006/relationships/image" Id="rId8"/><Relationship Target="../media/image04.png" Type="http://schemas.openxmlformats.org/officeDocument/2006/relationships/image" Id="rId7"/></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5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3786737" x="685800"/>
            <a:ext cy="1046400"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y="0" x="0"/>
          <a:ext cy="0" cx="0"/>
          <a:chOff y="0" x="0"/>
          <a:chExt cy="0" cx="0"/>
        </a:xfrm>
      </p:grpSpPr>
      <p:sp>
        <p:nvSpPr>
          <p:cNvPr id="71" name="Shape 7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72" name="Shape 72"/>
          <p:cNvSpPr txBox="1"/>
          <p:nvPr>
            <p:ph type="title"/>
          </p:nvPr>
        </p:nvSpPr>
        <p:spPr>
          <a:xfrm>
            <a:off y="962941" x="457200"/>
            <a:ext cy="670499"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y="1850227" x="457200"/>
            <a:ext cy="4505999"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2" type="body"/>
          </p:nvPr>
        </p:nvSpPr>
        <p:spPr>
          <a:xfrm>
            <a:off y="1850227" x="4648200"/>
            <a:ext cy="4505999"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6" name="Shape 76"/>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7" name="Shape 77"/>
          <p:cNvSpPr txBox="1"/>
          <p:nvPr/>
        </p:nvSpPr>
        <p:spPr>
          <a:xfrm>
            <a:off y="5887848" x="8579190"/>
            <a:ext cy="365099" cx="521100"/>
          </a:xfrm>
          <a:prstGeom prst="rect">
            <a:avLst/>
          </a:prstGeom>
          <a:noFill/>
          <a:ln>
            <a:noFill/>
          </a:ln>
        </p:spPr>
        <p:txBody>
          <a:bodyPr bIns="45700" rIns="91425" lIns="91425" tIns="45700" anchor="ctr" anchorCtr="0">
            <a:noAutofit/>
          </a:bodyPr>
          <a:lstStyle/>
          <a:p>
            <a:pPr algn="r" rtl="0" lvl="0" marR="0" indent="0" marL="0">
              <a:spcBef>
                <a:spcPts val="0"/>
              </a:spcBef>
              <a:buNone/>
            </a:pPr>
            <a:r>
              <a:t/>
            </a:r>
            <a:endParaRPr strike="noStrike" u="none" b="0" cap="none" baseline="0" sz="1200" i="0">
              <a:solidFill>
                <a:schemeClr val="lt1"/>
              </a:solidFill>
              <a:latin typeface="Cambria"/>
              <a:ea typeface="Cambria"/>
              <a:cs typeface="Cambria"/>
              <a:sym typeface="Cambria"/>
            </a:endParaRPr>
          </a:p>
        </p:txBody>
      </p:sp>
      <p:sp>
        <p:nvSpPr>
          <p:cNvPr id="78" name="Shape 7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79" name="Shape 7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0" name="Shape 80"/>
        <p:cNvGrpSpPr/>
        <p:nvPr/>
      </p:nvGrpSpPr>
      <p:grpSpPr>
        <a:xfrm>
          <a:off y="0" x="0"/>
          <a:ext cy="0" cx="0"/>
          <a:chOff y="0" x="0"/>
          <a:chExt cy="0" cx="0"/>
        </a:xfrm>
      </p:grpSpPr>
      <p:sp>
        <p:nvSpPr>
          <p:cNvPr id="81" name="Shape 8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2" name="Shape 82"/>
          <p:cNvSpPr txBox="1"/>
          <p:nvPr>
            <p:ph type="title"/>
          </p:nvPr>
        </p:nvSpPr>
        <p:spPr>
          <a:xfrm>
            <a:off y="968926"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a:off y="1907406" x="457200"/>
            <a:ext cy="398099" cx="4040099"/>
          </a:xfrm>
          <a:prstGeom prst="rect">
            <a:avLst/>
          </a:prstGeom>
          <a:noFill/>
          <a:ln>
            <a:noFill/>
          </a:ln>
        </p:spPr>
        <p:txBody>
          <a:bodyPr bIns="91425" rIns="91425" lIns="91425" tIns="91425" anchor="b"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84" name="Shape 84"/>
          <p:cNvSpPr txBox="1"/>
          <p:nvPr>
            <p:ph idx="2" type="body"/>
          </p:nvPr>
        </p:nvSpPr>
        <p:spPr>
          <a:xfrm>
            <a:off y="2446066" x="457200"/>
            <a:ext cy="3680099" cx="40400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5" name="Shape 85"/>
          <p:cNvSpPr txBox="1"/>
          <p:nvPr>
            <p:ph idx="3" type="body"/>
          </p:nvPr>
        </p:nvSpPr>
        <p:spPr>
          <a:xfrm>
            <a:off y="1907406" x="4645025"/>
            <a:ext cy="398099" cx="4041900"/>
          </a:xfrm>
          <a:prstGeom prst="rect">
            <a:avLst/>
          </a:prstGeom>
          <a:noFill/>
          <a:ln>
            <a:noFill/>
          </a:ln>
        </p:spPr>
        <p:txBody>
          <a:bodyPr bIns="91425" rIns="91425" lIns="91425" tIns="91425" anchor="b"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86" name="Shape 86"/>
          <p:cNvSpPr txBox="1"/>
          <p:nvPr>
            <p:ph idx="4" type="body"/>
          </p:nvPr>
        </p:nvSpPr>
        <p:spPr>
          <a:xfrm>
            <a:off y="2446066" x="4645025"/>
            <a:ext cy="3680099" cx="40419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8" name="Shape 88"/>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9" name="Shape 89"/>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0" name="Shape 90"/>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91" name="Shape 91"/>
        <p:cNvGrpSpPr/>
        <p:nvPr/>
      </p:nvGrpSpPr>
      <p:grpSpPr>
        <a:xfrm>
          <a:off y="0" x="0"/>
          <a:ext cy="0" cx="0"/>
          <a:chOff y="0" x="0"/>
          <a:chExt cy="0" cx="0"/>
        </a:xfrm>
      </p:grpSpPr>
      <p:sp>
        <p:nvSpPr>
          <p:cNvPr id="92" name="Shape 92"/>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3" name="Shape 93"/>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4" name="Shape 94"/>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5" name="Shape 95"/>
          <p:cNvSpPr txBox="1"/>
          <p:nvPr>
            <p:ph type="title"/>
          </p:nvPr>
        </p:nvSpPr>
        <p:spPr>
          <a:xfrm>
            <a:off y="912162"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7" name="Shape 97"/>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
        <p:nvSpPr>
          <p:cNvPr id="99" name="Shape 99"/>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0" name="Shape 100"/>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1" name="Shape 101"/>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2" name="Shape 102"/>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3" name="Shape 103"/>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4" name="Shape 104"/>
        <p:cNvGrpSpPr/>
        <p:nvPr/>
      </p:nvGrpSpPr>
      <p:grpSpPr>
        <a:xfrm>
          <a:off y="0" x="0"/>
          <a:ext cy="0" cx="0"/>
          <a:chOff y="0" x="0"/>
          <a:chExt cy="0" cx="0"/>
        </a:xfrm>
      </p:grpSpPr>
      <p:sp>
        <p:nvSpPr>
          <p:cNvPr id="105" name="Shape 105"/>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06" name="Shape 106"/>
          <p:cNvSpPr txBox="1"/>
          <p:nvPr>
            <p:ph type="title"/>
          </p:nvPr>
        </p:nvSpPr>
        <p:spPr>
          <a:xfrm>
            <a:off y="900862" x="457200"/>
            <a:ext cy="708900" cx="300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7" name="Shape 107"/>
          <p:cNvSpPr txBox="1"/>
          <p:nvPr>
            <p:ph idx="1" type="body"/>
          </p:nvPr>
        </p:nvSpPr>
        <p:spPr>
          <a:xfrm>
            <a:off y="900862" x="3575050"/>
            <a:ext cy="5567700" cx="51116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2" type="body"/>
          </p:nvPr>
        </p:nvSpPr>
        <p:spPr>
          <a:xfrm>
            <a:off y="1803189" x="457200"/>
            <a:ext cy="4665299" cx="3008399"/>
          </a:xfrm>
          <a:prstGeom prst="rect">
            <a:avLst/>
          </a:prstGeom>
          <a:noFill/>
          <a:ln>
            <a:noFill/>
          </a:ln>
        </p:spPr>
        <p:txBody>
          <a:bodyPr bIns="91425" rIns="91425" lIns="91425" tIns="91425" anchor="t" anchorCtr="0"/>
          <a:lstStyle>
            <a:lvl1pPr rtl="0" indent="0" marL="0">
              <a:spcBef>
                <a:spcPts val="0"/>
              </a:spcBef>
              <a:buFont typeface="Cambria"/>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09" name="Shape 109"/>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0" name="Shape 110"/>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1" name="Shape 111"/>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12" name="Shape 112"/>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3" name="Shape 113"/>
        <p:cNvGrpSpPr/>
        <p:nvPr/>
      </p:nvGrpSpPr>
      <p:grpSpPr>
        <a:xfrm>
          <a:off y="0" x="0"/>
          <a:ext cy="0" cx="0"/>
          <a:chOff y="0" x="0"/>
          <a:chExt cy="0" cx="0"/>
        </a:xfrm>
      </p:grpSpPr>
      <p:sp>
        <p:nvSpPr>
          <p:cNvPr id="114" name="Shape 114"/>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15" name="Shape 115"/>
          <p:cNvSpPr txBox="1"/>
          <p:nvPr>
            <p:ph type="title"/>
          </p:nvPr>
        </p:nvSpPr>
        <p:spPr>
          <a:xfrm>
            <a:off y="5482639" x="625754"/>
            <a:ext cy="405300"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p:nvPr>
            <p:ph idx="2" type="pic"/>
          </p:nvPr>
        </p:nvSpPr>
        <p:spPr>
          <a:xfrm>
            <a:off y="987833" x="625754"/>
            <a:ext cy="4379400" cx="7953299"/>
          </a:xfrm>
          <a:prstGeom prst="rect">
            <a:avLst/>
          </a:prstGeom>
          <a:noFill/>
          <a:ln>
            <a:noFill/>
          </a:ln>
        </p:spPr>
      </p:sp>
      <p:sp>
        <p:nvSpPr>
          <p:cNvPr id="117" name="Shape 117"/>
          <p:cNvSpPr txBox="1"/>
          <p:nvPr>
            <p:ph idx="1" type="body"/>
          </p:nvPr>
        </p:nvSpPr>
        <p:spPr>
          <a:xfrm>
            <a:off y="5887848" x="625754"/>
            <a:ext cy="520500" cx="5486399"/>
          </a:xfrm>
          <a:prstGeom prst="rect">
            <a:avLst/>
          </a:prstGeom>
          <a:noFill/>
          <a:ln>
            <a:noFill/>
          </a:ln>
        </p:spPr>
        <p:txBody>
          <a:bodyPr bIns="91425" rIns="91425" lIns="91425" tIns="91425" anchor="t" anchorCtr="0"/>
          <a:lstStyle>
            <a:lvl1pPr rtl="0" indent="0" marL="0">
              <a:spcBef>
                <a:spcPts val="0"/>
              </a:spcBef>
              <a:buFont typeface="Helvetica Neue"/>
              <a:buNone/>
              <a:defRPr/>
            </a:lvl1pPr>
            <a:lvl2pPr rtl="0" indent="0" marL="457200">
              <a:spcBef>
                <a:spcPts val="0"/>
              </a:spcBef>
              <a:buFont typeface="Cambria"/>
              <a:buNone/>
              <a:defRPr/>
            </a:lvl2pPr>
            <a:lvl3pPr rtl="0" indent="0" marL="914400">
              <a:spcBef>
                <a:spcPts val="0"/>
              </a:spcBef>
              <a:buFont typeface="Cambria"/>
              <a:buNone/>
              <a:defRPr/>
            </a:lvl3pPr>
            <a:lvl4pPr rtl="0" indent="0" marL="1371600">
              <a:spcBef>
                <a:spcPts val="0"/>
              </a:spcBef>
              <a:buFont typeface="Cambria"/>
              <a:buNone/>
              <a:defRPr/>
            </a:lvl4pPr>
            <a:lvl5pPr rtl="0" indent="0" marL="1828800">
              <a:spcBef>
                <a:spcPts val="0"/>
              </a:spcBef>
              <a:buFont typeface="Cambria"/>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18" name="Shape 118"/>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9" name="Shape 119"/>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0" name="Shape 120"/>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1" name="Shape 121"/>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122" name="Shape 122"/>
        <p:cNvGrpSpPr/>
        <p:nvPr/>
      </p:nvGrpSpPr>
      <p:grpSpPr>
        <a:xfrm>
          <a:off y="0" x="0"/>
          <a:ext cy="0" cx="0"/>
          <a:chOff y="0" x="0"/>
          <a:chExt cy="0" cx="0"/>
        </a:xfrm>
      </p:grpSpPr>
      <p:sp>
        <p:nvSpPr>
          <p:cNvPr id="123" name="Shape 123"/>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4" name="Shape 124"/>
          <p:cNvSpPr txBox="1"/>
          <p:nvPr>
            <p:ph idx="1" type="body"/>
          </p:nvPr>
        </p:nvSpPr>
        <p:spPr>
          <a:xfrm rot="5400000">
            <a:off y="27678" x="2358149"/>
            <a:ext cy="8229600" cx="44277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25" name="Shape 125"/>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6" name="Shape 126"/>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7" name="Shape 127"/>
          <p:cNvSpPr txBox="1"/>
          <p:nvPr>
            <p:ph type="title"/>
          </p:nvPr>
        </p:nvSpPr>
        <p:spPr>
          <a:xfrm>
            <a:off y="953245" x="457200"/>
            <a:ext cy="8034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8" name="Shape 12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29" name="Shape 12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0" name="Shape 130"/>
        <p:cNvGrpSpPr/>
        <p:nvPr/>
      </p:nvGrpSpPr>
      <p:grpSpPr>
        <a:xfrm>
          <a:off y="0" x="0"/>
          <a:ext cy="0" cx="0"/>
          <a:chOff y="0" x="0"/>
          <a:chExt cy="0" cx="0"/>
        </a:xfrm>
      </p:grpSpPr>
      <p:sp>
        <p:nvSpPr>
          <p:cNvPr id="131" name="Shape 131"/>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2" name="Shape 132"/>
          <p:cNvSpPr txBox="1"/>
          <p:nvPr>
            <p:ph type="title"/>
          </p:nvPr>
        </p:nvSpPr>
        <p:spPr>
          <a:xfrm rot="5400000">
            <a:off y="2790505" x="4732682"/>
            <a:ext cy="1669200" cx="5462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1" type="body"/>
          </p:nvPr>
        </p:nvSpPr>
        <p:spPr>
          <a:xfrm rot="5400000">
            <a:off y="615206" x="735750"/>
            <a:ext cy="6019799" cx="5462699"/>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34" name="Shape 134"/>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5" name="Shape 135"/>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6" name="Shape 136"/>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137" name="Shape 137"/>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9" name="Shape 29"/>
        <p:cNvGrpSpPr/>
        <p:nvPr/>
      </p:nvGrpSpPr>
      <p:grpSpPr>
        <a:xfrm>
          <a:off y="0" x="0"/>
          <a:ext cy="0" cx="0"/>
          <a:chOff y="0" x="0"/>
          <a:chExt cy="0" cx="0"/>
        </a:xfrm>
      </p:grpSpPr>
      <p:sp>
        <p:nvSpPr>
          <p:cNvPr id="30" name="Shape 30"/>
          <p:cNvSpPr/>
          <p:nvPr/>
        </p:nvSpPr>
        <p:spPr>
          <a:xfrm>
            <a:off y="856558" x="0"/>
            <a:ext cy="4639499" cx="9144000"/>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31" name="Shape 31"/>
          <p:cNvPicPr preferRelativeResize="0"/>
          <p:nvPr/>
        </p:nvPicPr>
        <p:blipFill rotWithShape="1">
          <a:blip r:embed="rId2">
            <a:alphaModFix/>
          </a:blip>
          <a:srcRect t="0" b="0" r="0" l="0"/>
          <a:stretch/>
        </p:blipFill>
        <p:spPr>
          <a:xfrm>
            <a:off y="5495925" x="0"/>
            <a:ext cy="1361999" cx="9144000"/>
          </a:xfrm>
          <a:prstGeom prst="rect">
            <a:avLst/>
          </a:prstGeom>
          <a:noFill/>
          <a:ln>
            <a:noFill/>
          </a:ln>
        </p:spPr>
      </p:pic>
      <p:sp>
        <p:nvSpPr>
          <p:cNvPr id="32" name="Shape 32"/>
          <p:cNvSpPr txBox="1"/>
          <p:nvPr>
            <p:ph type="ctrTitle"/>
          </p:nvPr>
        </p:nvSpPr>
        <p:spPr>
          <a:xfrm>
            <a:off y="1406783" x="685800"/>
            <a:ext cy="941400" cx="7772400"/>
          </a:xfrm>
          <a:prstGeom prst="rect">
            <a:avLst/>
          </a:prstGeom>
          <a:noFill/>
          <a:ln>
            <a:noFill/>
          </a:ln>
        </p:spPr>
        <p:txBody>
          <a:bodyPr bIns="91425" rIns="91425" lIns="91425" tIns="91425" anchor="t" anchorCtr="0"/>
          <a:lstStyle>
            <a:lvl1pPr algn="l" rtl="0" marR="0" indent="0" marL="0">
              <a:spcBef>
                <a:spcPts val="0"/>
              </a:spcBef>
              <a:buClr>
                <a:schemeClr val="dk1"/>
              </a:buClr>
              <a:buFont typeface="Helvetica Neue"/>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3" name="Shape 33"/>
          <p:cNvSpPr txBox="1"/>
          <p:nvPr>
            <p:ph idx="1" type="subTitle"/>
          </p:nvPr>
        </p:nvSpPr>
        <p:spPr>
          <a:xfrm>
            <a:off y="3352389" x="685800"/>
            <a:ext cy="1409999" cx="6400799"/>
          </a:xfrm>
          <a:prstGeom prst="rect">
            <a:avLst/>
          </a:prstGeom>
          <a:noFill/>
          <a:ln>
            <a:noFill/>
          </a:ln>
        </p:spPr>
        <p:txBody>
          <a:bodyPr bIns="91425" rIns="91425" lIns="91425" tIns="91425" anchor="t" anchorCtr="0"/>
          <a:lstStyle>
            <a:lvl1pPr algn="l" rtl="0" marR="0" indent="0" marL="0">
              <a:spcBef>
                <a:spcPts val="440"/>
              </a:spcBef>
              <a:buClr>
                <a:srgbClr val="262626"/>
              </a:buClr>
              <a:buFont typeface="Cambria"/>
              <a:buNone/>
              <a:defRPr/>
            </a:lvl1pPr>
            <a:lvl2pPr algn="ctr" rtl="0" marR="0" indent="0" marL="457200">
              <a:spcBef>
                <a:spcPts val="560"/>
              </a:spcBef>
              <a:buClr>
                <a:srgbClr val="888888"/>
              </a:buClr>
              <a:buFont typeface="Cambria"/>
              <a:buNone/>
              <a:defRPr/>
            </a:lvl2pPr>
            <a:lvl3pPr algn="ctr" rtl="0" marR="0" indent="0" marL="914400">
              <a:spcBef>
                <a:spcPts val="480"/>
              </a:spcBef>
              <a:buClr>
                <a:srgbClr val="888888"/>
              </a:buClr>
              <a:buFont typeface="Cambria"/>
              <a:buNone/>
              <a:defRPr/>
            </a:lvl3pPr>
            <a:lvl4pPr algn="ctr" rtl="0" marR="0" indent="0" marL="1371600">
              <a:spcBef>
                <a:spcPts val="400"/>
              </a:spcBef>
              <a:buClr>
                <a:srgbClr val="888888"/>
              </a:buClr>
              <a:buFont typeface="Cambria"/>
              <a:buNone/>
              <a:defRPr/>
            </a:lvl4pPr>
            <a:lvl5pPr algn="ctr" rtl="0" marR="0" indent="0" marL="1828800">
              <a:spcBef>
                <a:spcPts val="400"/>
              </a:spcBef>
              <a:buClr>
                <a:srgbClr val="888888"/>
              </a:buClr>
              <a:buFont typeface="Cambria"/>
              <a:buNone/>
              <a:defRPr/>
            </a:lvl5pPr>
            <a:lvl6pPr algn="ctr" rtl="0" marR="0" indent="0" marL="2286000">
              <a:spcBef>
                <a:spcPts val="400"/>
              </a:spcBef>
              <a:buClr>
                <a:srgbClr val="888888"/>
              </a:buClr>
              <a:buFont typeface="Calibri"/>
              <a:buNone/>
              <a:defRPr/>
            </a:lvl6pPr>
            <a:lvl7pPr algn="ctr" rtl="0" marR="0" indent="0" marL="2743200">
              <a:spcBef>
                <a:spcPts val="400"/>
              </a:spcBef>
              <a:buClr>
                <a:srgbClr val="888888"/>
              </a:buClr>
              <a:buFont typeface="Calibri"/>
              <a:buNone/>
              <a:defRPr/>
            </a:lvl7pPr>
            <a:lvl8pPr algn="ctr" rtl="0" marR="0" indent="0" marL="3200400">
              <a:spcBef>
                <a:spcPts val="400"/>
              </a:spcBef>
              <a:buClr>
                <a:srgbClr val="888888"/>
              </a:buClr>
              <a:buFont typeface="Calibri"/>
              <a:buNone/>
              <a:defRPr/>
            </a:lvl8pPr>
            <a:lvl9pPr algn="ctr" rtl="0" marR="0" indent="0" marL="3657600">
              <a:spcBef>
                <a:spcPts val="400"/>
              </a:spcBef>
              <a:buClr>
                <a:srgbClr val="888888"/>
              </a:buClr>
              <a:buFont typeface="Calibri"/>
              <a:buNone/>
              <a:defRPr/>
            </a:lvl9pPr>
          </a:lstStyle>
          <a:p/>
        </p:txBody>
      </p:sp>
      <p:sp>
        <p:nvSpPr>
          <p:cNvPr id="34" name="Shape 34"/>
          <p:cNvSpPr txBox="1"/>
          <p:nvPr/>
        </p:nvSpPr>
        <p:spPr>
          <a:xfrm>
            <a:off y="5729235" x="3500283"/>
            <a:ext cy="1061699" cx="53702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050" lang="en" i="1">
                <a:solidFill>
                  <a:schemeClr val="dk1"/>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p>
          <a:p>
            <a:pPr algn="l" rtl="0" lvl="0" marR="0" indent="0" marL="0">
              <a:spcBef>
                <a:spcPts val="0"/>
              </a:spcBef>
              <a:buNone/>
            </a:pPr>
            <a:r>
              <a:t/>
            </a:r>
            <a:endParaRPr strike="noStrike" u="none" b="0" cap="none" baseline="0" sz="1050" i="0">
              <a:solidFill>
                <a:schemeClr val="dk1"/>
              </a:solidFill>
              <a:latin typeface="Calibri"/>
              <a:ea typeface="Calibri"/>
              <a:cs typeface="Calibri"/>
              <a:sym typeface="Calibri"/>
            </a:endParaRPr>
          </a:p>
        </p:txBody>
      </p:sp>
      <p:pic>
        <p:nvPicPr>
          <p:cNvPr id="35" name="Shape 35"/>
          <p:cNvPicPr preferRelativeResize="0"/>
          <p:nvPr/>
        </p:nvPicPr>
        <p:blipFill rotWithShape="1">
          <a:blip r:embed="rId3">
            <a:alphaModFix/>
          </a:blip>
          <a:srcRect t="0" b="0" r="0" l="0"/>
          <a:stretch/>
        </p:blipFill>
        <p:spPr>
          <a:xfrm>
            <a:off y="5797125" x="2528688"/>
            <a:ext cy="569699" cx="566400"/>
          </a:xfrm>
          <a:prstGeom prst="rect">
            <a:avLst/>
          </a:prstGeom>
          <a:noFill/>
          <a:ln>
            <a:noFill/>
          </a:ln>
        </p:spPr>
      </p:pic>
      <p:pic>
        <p:nvPicPr>
          <p:cNvPr id="36" name="Shape 36"/>
          <p:cNvPicPr preferRelativeResize="0"/>
          <p:nvPr/>
        </p:nvPicPr>
        <p:blipFill rotWithShape="1">
          <a:blip r:embed="rId4">
            <a:alphaModFix/>
          </a:blip>
          <a:srcRect t="0" b="0" r="0" l="0"/>
          <a:stretch/>
        </p:blipFill>
        <p:spPr>
          <a:xfrm>
            <a:off y="5868842" x="198531"/>
            <a:ext cy="668400" cx="841499"/>
          </a:xfrm>
          <a:prstGeom prst="rect">
            <a:avLst/>
          </a:prstGeom>
          <a:noFill/>
          <a:ln>
            <a:noFill/>
          </a:ln>
        </p:spPr>
      </p:pic>
      <p:pic>
        <p:nvPicPr>
          <p:cNvPr id="37" name="Shape 37"/>
          <p:cNvPicPr preferRelativeResize="0"/>
          <p:nvPr/>
        </p:nvPicPr>
        <p:blipFill rotWithShape="1">
          <a:blip r:embed="rId5">
            <a:alphaModFix/>
          </a:blip>
          <a:srcRect t="0" b="0" r="0" l="0"/>
          <a:stretch/>
        </p:blipFill>
        <p:spPr>
          <a:xfrm>
            <a:off y="5848137" x="1019150"/>
            <a:ext cy="501299" cx="497700"/>
          </a:xfrm>
          <a:prstGeom prst="rect">
            <a:avLst/>
          </a:prstGeom>
          <a:noFill/>
          <a:ln>
            <a:noFill/>
          </a:ln>
        </p:spPr>
      </p:pic>
      <p:pic>
        <p:nvPicPr>
          <p:cNvPr id="38" name="Shape 38"/>
          <p:cNvPicPr preferRelativeResize="0"/>
          <p:nvPr/>
        </p:nvPicPr>
        <p:blipFill rotWithShape="1">
          <a:blip r:embed="rId6">
            <a:alphaModFix/>
          </a:blip>
          <a:srcRect t="0" b="0" r="0" l="0"/>
          <a:stretch/>
        </p:blipFill>
        <p:spPr>
          <a:xfrm>
            <a:off y="5876819" x="1796968"/>
            <a:ext cy="668400" cx="687300"/>
          </a:xfrm>
          <a:prstGeom prst="rect">
            <a:avLst/>
          </a:prstGeom>
          <a:noFill/>
          <a:ln>
            <a:noFill/>
          </a:ln>
        </p:spPr>
      </p:pic>
      <p:sp>
        <p:nvSpPr>
          <p:cNvPr id="39" name="Shape 39"/>
          <p:cNvSpPr/>
          <p:nvPr/>
        </p:nvSpPr>
        <p:spPr>
          <a:xfrm>
            <a:off y="0" x="0"/>
            <a:ext cy="8412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40" name="Shape 40"/>
          <p:cNvPicPr preferRelativeResize="0"/>
          <p:nvPr/>
        </p:nvPicPr>
        <p:blipFill rotWithShape="1">
          <a:blip r:embed="rId7">
            <a:alphaModFix/>
          </a:blip>
          <a:srcRect t="0" b="0" r="0" l="0"/>
          <a:stretch/>
        </p:blipFill>
        <p:spPr>
          <a:xfrm>
            <a:off y="123190" x="227640"/>
            <a:ext cy="590699" cx="19352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clusion Slide">
    <p:spTree>
      <p:nvGrpSpPr>
        <p:cNvPr id="41" name="Shape 41"/>
        <p:cNvGrpSpPr/>
        <p:nvPr/>
      </p:nvGrpSpPr>
      <p:grpSpPr>
        <a:xfrm>
          <a:off y="0" x="0"/>
          <a:ext cy="0" cx="0"/>
          <a:chOff y="0" x="0"/>
          <a:chExt cy="0" cx="0"/>
        </a:xfrm>
      </p:grpSpPr>
      <p:sp>
        <p:nvSpPr>
          <p:cNvPr id="42" name="Shape 42"/>
          <p:cNvSpPr/>
          <p:nvPr/>
        </p:nvSpPr>
        <p:spPr>
          <a:xfrm>
            <a:off y="856558" x="0"/>
            <a:ext cy="4639499" cx="9144000"/>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t="0" b="0" r="0" l="0"/>
          <a:stretch/>
        </p:blipFill>
        <p:spPr>
          <a:xfrm>
            <a:off y="5495925" x="0"/>
            <a:ext cy="1361999" cx="9144000"/>
          </a:xfrm>
          <a:prstGeom prst="rect">
            <a:avLst/>
          </a:prstGeom>
          <a:noFill/>
          <a:ln>
            <a:noFill/>
          </a:ln>
        </p:spPr>
      </p:pic>
      <p:sp>
        <p:nvSpPr>
          <p:cNvPr id="44" name="Shape 44"/>
          <p:cNvSpPr txBox="1"/>
          <p:nvPr>
            <p:ph type="ctrTitle"/>
          </p:nvPr>
        </p:nvSpPr>
        <p:spPr>
          <a:xfrm>
            <a:off y="1406783" x="685800"/>
            <a:ext cy="941400" cx="7772400"/>
          </a:xfrm>
          <a:prstGeom prst="rect">
            <a:avLst/>
          </a:prstGeom>
          <a:noFill/>
          <a:ln>
            <a:noFill/>
          </a:ln>
        </p:spPr>
        <p:txBody>
          <a:bodyPr bIns="91425" rIns="91425" lIns="91425" tIns="91425" anchor="t" anchorCtr="0"/>
          <a:lstStyle>
            <a:lvl1pPr algn="l" rtl="0" marR="0" indent="0" marL="0">
              <a:spcBef>
                <a:spcPts val="0"/>
              </a:spcBef>
              <a:buClr>
                <a:schemeClr val="dk1"/>
              </a:buClr>
              <a:buFont typeface="Helvetica Neue"/>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5" name="Shape 45"/>
          <p:cNvSpPr txBox="1"/>
          <p:nvPr/>
        </p:nvSpPr>
        <p:spPr>
          <a:xfrm>
            <a:off y="5729235" x="3500283"/>
            <a:ext cy="1061699" cx="53702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050" lang="en" i="1">
                <a:solidFill>
                  <a:schemeClr val="dk1"/>
                </a:solidFill>
                <a:latin typeface="Calibri"/>
                <a:ea typeface="Calibri"/>
                <a:cs typeface="Calibri"/>
                <a:sym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p>
          <a:p>
            <a:pPr algn="l" rtl="0" lvl="0" marR="0" indent="0" marL="0">
              <a:spcBef>
                <a:spcPts val="0"/>
              </a:spcBef>
              <a:buNone/>
            </a:pPr>
            <a:r>
              <a:t/>
            </a:r>
            <a:endParaRPr strike="noStrike" u="none" b="0" cap="none" baseline="0" sz="1050" i="0">
              <a:solidFill>
                <a:schemeClr val="dk1"/>
              </a:solidFill>
              <a:latin typeface="Calibri"/>
              <a:ea typeface="Calibri"/>
              <a:cs typeface="Calibri"/>
              <a:sym typeface="Calibri"/>
            </a:endParaRPr>
          </a:p>
        </p:txBody>
      </p:sp>
      <p:pic>
        <p:nvPicPr>
          <p:cNvPr id="46" name="Shape 46"/>
          <p:cNvPicPr preferRelativeResize="0"/>
          <p:nvPr/>
        </p:nvPicPr>
        <p:blipFill rotWithShape="1">
          <a:blip r:embed="rId3">
            <a:alphaModFix/>
          </a:blip>
          <a:srcRect t="0" b="0" r="0" l="0"/>
          <a:stretch/>
        </p:blipFill>
        <p:spPr>
          <a:xfrm>
            <a:off y="5797125" x="2528688"/>
            <a:ext cy="569699" cx="566400"/>
          </a:xfrm>
          <a:prstGeom prst="rect">
            <a:avLst/>
          </a:prstGeom>
          <a:noFill/>
          <a:ln>
            <a:noFill/>
          </a:ln>
        </p:spPr>
      </p:pic>
      <p:pic>
        <p:nvPicPr>
          <p:cNvPr id="47" name="Shape 47"/>
          <p:cNvPicPr preferRelativeResize="0"/>
          <p:nvPr/>
        </p:nvPicPr>
        <p:blipFill rotWithShape="1">
          <a:blip r:embed="rId4">
            <a:alphaModFix/>
          </a:blip>
          <a:srcRect t="0" b="0" r="0" l="0"/>
          <a:stretch/>
        </p:blipFill>
        <p:spPr>
          <a:xfrm>
            <a:off y="5868842" x="198531"/>
            <a:ext cy="668400" cx="841499"/>
          </a:xfrm>
          <a:prstGeom prst="rect">
            <a:avLst/>
          </a:prstGeom>
          <a:noFill/>
          <a:ln>
            <a:noFill/>
          </a:ln>
        </p:spPr>
      </p:pic>
      <p:pic>
        <p:nvPicPr>
          <p:cNvPr id="48" name="Shape 48"/>
          <p:cNvPicPr preferRelativeResize="0"/>
          <p:nvPr/>
        </p:nvPicPr>
        <p:blipFill rotWithShape="1">
          <a:blip r:embed="rId5">
            <a:alphaModFix/>
          </a:blip>
          <a:srcRect t="0" b="0" r="0" l="0"/>
          <a:stretch/>
        </p:blipFill>
        <p:spPr>
          <a:xfrm>
            <a:off y="5848137" x="1019150"/>
            <a:ext cy="501299" cx="497700"/>
          </a:xfrm>
          <a:prstGeom prst="rect">
            <a:avLst/>
          </a:prstGeom>
          <a:noFill/>
          <a:ln>
            <a:noFill/>
          </a:ln>
        </p:spPr>
      </p:pic>
      <p:pic>
        <p:nvPicPr>
          <p:cNvPr id="49" name="Shape 49"/>
          <p:cNvPicPr preferRelativeResize="0"/>
          <p:nvPr/>
        </p:nvPicPr>
        <p:blipFill rotWithShape="1">
          <a:blip r:embed="rId6">
            <a:alphaModFix/>
          </a:blip>
          <a:srcRect t="0" b="0" r="0" l="0"/>
          <a:stretch/>
        </p:blipFill>
        <p:spPr>
          <a:xfrm>
            <a:off y="5876819" x="1796968"/>
            <a:ext cy="668400" cx="687300"/>
          </a:xfrm>
          <a:prstGeom prst="rect">
            <a:avLst/>
          </a:prstGeom>
          <a:noFill/>
          <a:ln>
            <a:noFill/>
          </a:ln>
        </p:spPr>
      </p:pic>
      <p:pic>
        <p:nvPicPr>
          <p:cNvPr id="50" name="Shape 50"/>
          <p:cNvPicPr preferRelativeResize="0"/>
          <p:nvPr/>
        </p:nvPicPr>
        <p:blipFill rotWithShape="1">
          <a:blip r:embed="rId7">
            <a:alphaModFix/>
          </a:blip>
          <a:srcRect t="0" b="0" r="0" l="0"/>
          <a:stretch/>
        </p:blipFill>
        <p:spPr>
          <a:xfrm>
            <a:off y="2776428" x="3205807"/>
            <a:ext cy="304799" cx="304799"/>
          </a:xfrm>
          <a:prstGeom prst="rect">
            <a:avLst/>
          </a:prstGeom>
          <a:noFill/>
          <a:ln>
            <a:noFill/>
          </a:ln>
        </p:spPr>
      </p:pic>
      <p:pic>
        <p:nvPicPr>
          <p:cNvPr id="51" name="Shape 51"/>
          <p:cNvPicPr preferRelativeResize="0"/>
          <p:nvPr/>
        </p:nvPicPr>
        <p:blipFill rotWithShape="1">
          <a:blip r:embed="rId8">
            <a:alphaModFix/>
          </a:blip>
          <a:srcRect t="0" b="0" r="0" l="0"/>
          <a:stretch/>
        </p:blipFill>
        <p:spPr>
          <a:xfrm>
            <a:off y="3240286" x="3205807"/>
            <a:ext cy="304799" cx="304799"/>
          </a:xfrm>
          <a:prstGeom prst="rect">
            <a:avLst/>
          </a:prstGeom>
          <a:noFill/>
          <a:ln>
            <a:noFill/>
          </a:ln>
        </p:spPr>
      </p:pic>
      <p:pic>
        <p:nvPicPr>
          <p:cNvPr id="52" name="Shape 52"/>
          <p:cNvPicPr preferRelativeResize="0"/>
          <p:nvPr/>
        </p:nvPicPr>
        <p:blipFill rotWithShape="1">
          <a:blip r:embed="rId9">
            <a:alphaModFix/>
          </a:blip>
          <a:srcRect t="0" b="0" r="12191" l="13618"/>
          <a:stretch/>
        </p:blipFill>
        <p:spPr>
          <a:xfrm>
            <a:off y="3703844" x="3210193"/>
            <a:ext cy="304799" cx="301500"/>
          </a:xfrm>
          <a:prstGeom prst="rect">
            <a:avLst/>
          </a:prstGeom>
          <a:noFill/>
          <a:ln>
            <a:noFill/>
          </a:ln>
        </p:spPr>
      </p:pic>
      <p:pic>
        <p:nvPicPr>
          <p:cNvPr id="53" name="Shape 53"/>
          <p:cNvPicPr preferRelativeResize="0"/>
          <p:nvPr/>
        </p:nvPicPr>
        <p:blipFill rotWithShape="1">
          <a:blip r:embed="rId10">
            <a:alphaModFix/>
          </a:blip>
          <a:srcRect t="0" b="0" r="0" l="0"/>
          <a:stretch/>
        </p:blipFill>
        <p:spPr>
          <a:xfrm>
            <a:off y="4171932" x="3210193"/>
            <a:ext cy="309600" cx="309600"/>
          </a:xfrm>
          <a:prstGeom prst="rect">
            <a:avLst/>
          </a:prstGeom>
          <a:noFill/>
          <a:ln>
            <a:noFill/>
          </a:ln>
        </p:spPr>
      </p:pic>
      <p:pic>
        <p:nvPicPr>
          <p:cNvPr id="54" name="Shape 54"/>
          <p:cNvPicPr preferRelativeResize="0"/>
          <p:nvPr/>
        </p:nvPicPr>
        <p:blipFill rotWithShape="1">
          <a:blip r:embed="rId11">
            <a:alphaModFix/>
          </a:blip>
          <a:srcRect t="0" b="0" r="0" l="0"/>
          <a:stretch/>
        </p:blipFill>
        <p:spPr>
          <a:xfrm>
            <a:off y="4661096" x="3205807"/>
            <a:ext cy="304799" cx="304799"/>
          </a:xfrm>
          <a:prstGeom prst="rect">
            <a:avLst/>
          </a:prstGeom>
          <a:noFill/>
          <a:ln>
            <a:noFill/>
          </a:ln>
        </p:spPr>
      </p:pic>
      <p:sp>
        <p:nvSpPr>
          <p:cNvPr id="55" name="Shape 55"/>
          <p:cNvSpPr txBox="1"/>
          <p:nvPr/>
        </p:nvSpPr>
        <p:spPr>
          <a:xfrm>
            <a:off y="3504080" x="685800"/>
            <a:ext cy="369299" cx="2124599"/>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1" cap="none" baseline="0" sz="1800" lang="en" i="0">
                <a:solidFill>
                  <a:schemeClr val="dk1"/>
                </a:solidFill>
                <a:latin typeface="Helvetica Neue"/>
                <a:ea typeface="Helvetica Neue"/>
                <a:cs typeface="Helvetica Neue"/>
                <a:sym typeface="Helvetica Neue"/>
              </a:rPr>
              <a:t>www.idigbio.org</a:t>
            </a:r>
          </a:p>
        </p:txBody>
      </p:sp>
      <p:grpSp>
        <p:nvGrpSpPr>
          <p:cNvPr id="56" name="Shape 56"/>
          <p:cNvGrpSpPr/>
          <p:nvPr/>
        </p:nvGrpSpPr>
        <p:grpSpPr>
          <a:xfrm>
            <a:off y="2674974" x="1252079"/>
            <a:ext cy="830110" cx="968246"/>
            <a:chOff y="2742783" x="1252079"/>
            <a:chExt cy="830110" cx="968246"/>
          </a:xfrm>
        </p:grpSpPr>
        <p:pic>
          <p:nvPicPr>
            <p:cNvPr id="57" name="Shape 57"/>
            <p:cNvPicPr preferRelativeResize="0"/>
            <p:nvPr/>
          </p:nvPicPr>
          <p:blipFill rotWithShape="1">
            <a:blip r:embed="rId12">
              <a:alphaModFix/>
            </a:blip>
            <a:srcRect t="0" b="0" r="67769" l="0"/>
            <a:stretch/>
          </p:blipFill>
          <p:spPr>
            <a:xfrm>
              <a:off y="2742783" x="1252079"/>
              <a:ext cy="830110" cx="861291"/>
            </a:xfrm>
            <a:prstGeom prst="rect">
              <a:avLst/>
            </a:prstGeom>
            <a:noFill/>
            <a:ln>
              <a:noFill/>
            </a:ln>
          </p:spPr>
        </p:pic>
        <p:sp>
          <p:nvSpPr>
            <p:cNvPr id="58" name="Shape 58"/>
            <p:cNvSpPr/>
            <p:nvPr/>
          </p:nvSpPr>
          <p:spPr>
            <a:xfrm>
              <a:off y="3362189" x="1946211"/>
              <a:ext cy="210704" cx="274115"/>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grpSp>
      <p:sp>
        <p:nvSpPr>
          <p:cNvPr id="59" name="Shape 59"/>
          <p:cNvSpPr txBox="1"/>
          <p:nvPr/>
        </p:nvSpPr>
        <p:spPr>
          <a:xfrm>
            <a:off y="2601134" x="3750626"/>
            <a:ext cy="2677799" cx="5393399"/>
          </a:xfrm>
          <a:prstGeom prst="rect">
            <a:avLst/>
          </a:prstGeom>
          <a:noFill/>
          <a:ln>
            <a:noFill/>
          </a:ln>
        </p:spPr>
        <p:txBody>
          <a:bodyPr bIns="45700" rIns="91425" lIns="91425" tIns="45700" anchor="t" anchorCtr="0">
            <a:noAutofit/>
          </a:bodyPr>
          <a:lstStyle/>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facebook.com/iDigBio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twitter.com/iDigBio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vimeo.com/idigbio</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idigbio.org/rss-feed.xml</a:t>
            </a:r>
          </a:p>
          <a:p>
            <a:pPr algn="l" rtl="0" lvl="0" marR="0" indent="0" marL="0">
              <a:lnSpc>
                <a:spcPct val="225000"/>
              </a:lnSpc>
              <a:spcBef>
                <a:spcPts val="0"/>
              </a:spcBef>
              <a:buSzPct val="25000"/>
              <a:buNone/>
            </a:pPr>
            <a:r>
              <a:rPr strike="noStrike" u="none" b="0" cap="none" baseline="0" sz="1600" lang="en" i="0">
                <a:solidFill>
                  <a:schemeClr val="dk1"/>
                </a:solidFill>
                <a:latin typeface="Cambria"/>
                <a:ea typeface="Cambria"/>
                <a:cs typeface="Cambria"/>
                <a:sym typeface="Cambria"/>
              </a:rPr>
              <a:t>webcal://www.idigbio.org/events-calendar/export.ics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60" name="Shape 60"/>
          <p:cNvSpPr/>
          <p:nvPr/>
        </p:nvSpPr>
        <p:spPr>
          <a:xfrm>
            <a:off y="0" x="0"/>
            <a:ext cy="8412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61" name="Shape 61"/>
          <p:cNvPicPr preferRelativeResize="0"/>
          <p:nvPr/>
        </p:nvPicPr>
        <p:blipFill rotWithShape="1">
          <a:blip r:embed="rId13">
            <a:alphaModFix/>
          </a:blip>
          <a:srcRect t="0" b="0" r="0" l="0"/>
          <a:stretch/>
        </p:blipFill>
        <p:spPr>
          <a:xfrm>
            <a:off y="123190" x="227640"/>
            <a:ext cy="590699" cx="19352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y="0" x="0"/>
          <a:ext cy="0" cx="0"/>
          <a:chOff y="0" x="0"/>
          <a:chExt cy="0" cx="0"/>
        </a:xfrm>
      </p:grpSpPr>
      <p:sp>
        <p:nvSpPr>
          <p:cNvPr id="63" name="Shape 63"/>
          <p:cNvSpPr/>
          <p:nvPr/>
        </p:nvSpPr>
        <p:spPr>
          <a:xfrm>
            <a:off y="721277" x="227640"/>
            <a:ext cy="5926499" cx="8720699"/>
          </a:xfrm>
          <a:prstGeom prst="rect">
            <a:avLst/>
          </a:prstGeom>
          <a:solidFill>
            <a:schemeClr val="l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64" name="Shape 64"/>
          <p:cNvSpPr txBox="1"/>
          <p:nvPr>
            <p:ph type="title"/>
          </p:nvPr>
        </p:nvSpPr>
        <p:spPr>
          <a:xfrm>
            <a:off y="973137" x="457200"/>
            <a:ext cy="571500" cx="82296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1709109" x="457200"/>
            <a:ext cy="4700700"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Helvetica Neue"/>
              <a:buChar char="•"/>
              <a:defRPr/>
            </a:lvl1pPr>
            <a:lvl2pPr algn="l" rtl="0" indent="-107950" marL="742950">
              <a:spcBef>
                <a:spcPts val="560"/>
              </a:spcBef>
              <a:buClr>
                <a:schemeClr val="dk1"/>
              </a:buClr>
              <a:buFont typeface="Cambria"/>
              <a:buChar char="–"/>
              <a:defRPr/>
            </a:lvl2pPr>
            <a:lvl3pPr algn="l" rtl="0" indent="-76200" marL="1143000">
              <a:spcBef>
                <a:spcPts val="480"/>
              </a:spcBef>
              <a:buClr>
                <a:schemeClr val="dk1"/>
              </a:buClr>
              <a:buFont typeface="Cambria"/>
              <a:buChar char="•"/>
              <a:defRPr/>
            </a:lvl3pPr>
            <a:lvl4pPr algn="l" rtl="0" indent="-101600" marL="1600200">
              <a:spcBef>
                <a:spcPts val="400"/>
              </a:spcBef>
              <a:buClr>
                <a:schemeClr val="dk1"/>
              </a:buClr>
              <a:buFont typeface="Cambria"/>
              <a:buChar char="–"/>
              <a:defRPr/>
            </a:lvl4pPr>
            <a:lvl5pPr algn="l" rtl="0" indent="-101600" marL="2057400">
              <a:spcBef>
                <a:spcPts val="400"/>
              </a:spcBef>
              <a:buClr>
                <a:schemeClr val="dk1"/>
              </a:buClr>
              <a:buFont typeface="Cambria"/>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66" name="Shape 66"/>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7" name="Shape 67"/>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8" name="Shape 68"/>
          <p:cNvSpPr/>
          <p:nvPr/>
        </p:nvSpPr>
        <p:spPr>
          <a:xfrm>
            <a:off y="6409839" x="8757867"/>
            <a:ext cy="356700" cx="386100"/>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69" name="Shape 69"/>
          <p:cNvSpPr txBox="1"/>
          <p:nvPr/>
        </p:nvSpPr>
        <p:spPr>
          <a:xfrm>
            <a:off y="6475989" x="8579190"/>
            <a:ext cy="187199" cx="5211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lang="en"/>
              <a:t> </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17.xml" Type="http://schemas.openxmlformats.org/officeDocument/2006/relationships/slideLayout" Id="rId12"/><Relationship Target="../slideLayouts/slideLayout7.xml" Type="http://schemas.openxmlformats.org/officeDocument/2006/relationships/slideLayout" Id="rId2"/><Relationship Target="../theme/theme3.xml" Type="http://schemas.openxmlformats.org/officeDocument/2006/relationships/theme" Id="rId13"/><Relationship Target="../media/image12.png" Type="http://schemas.openxmlformats.org/officeDocument/2006/relationships/image" Id="rId1"/><Relationship Target="../slideLayouts/slideLayout15.xml" Type="http://schemas.openxmlformats.org/officeDocument/2006/relationships/slideLayout" Id="rId10"/><Relationship Target="../slideLayouts/slideLayout9.xml" Type="http://schemas.openxmlformats.org/officeDocument/2006/relationships/slideLayout" Id="rId4"/><Relationship Target="../slideLayouts/slideLayout16.xml" Type="http://schemas.openxmlformats.org/officeDocument/2006/relationships/slideLayout" Id="rId11"/><Relationship Target="../slideLayouts/slideLayout8.xml" Type="http://schemas.openxmlformats.org/officeDocument/2006/relationships/slideLayout" Id="rId3"/><Relationship Target="../slideLayouts/slideLayout14.xml" Type="http://schemas.openxmlformats.org/officeDocument/2006/relationships/slideLayout" Id="rId9"/><Relationship Target="../slideLayouts/slideLayout11.xml" Type="http://schemas.openxmlformats.org/officeDocument/2006/relationships/slideLayout" Id="rId6"/><Relationship Target="../slideLayouts/slideLayout10.xml" Type="http://schemas.openxmlformats.org/officeDocument/2006/relationships/slideLayout" Id="rId5"/><Relationship Target="../slideLayouts/slideLayout13.xml" Type="http://schemas.openxmlformats.org/officeDocument/2006/relationships/slideLayout" Id="rId8"/><Relationship Target="../slideLayouts/slideLayout12.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0E2DC"/>
        </a:solidFill>
      </p:bgPr>
    </p:bg>
    <p:spTree>
      <p:nvGrpSpPr>
        <p:cNvPr id="22" name="Shape 22"/>
        <p:cNvGrpSpPr/>
        <p:nvPr/>
      </p:nvGrpSpPr>
      <p:grpSpPr>
        <a:xfrm>
          <a:off y="0" x="0"/>
          <a:ext cy="0" cx="0"/>
          <a:chOff y="0" x="0"/>
          <a:chExt cy="0" cx="0"/>
        </a:xfrm>
      </p:grpSpPr>
      <p:sp>
        <p:nvSpPr>
          <p:cNvPr id="23" name="Shape 23"/>
          <p:cNvSpPr txBox="1"/>
          <p:nvPr>
            <p:ph idx="1" type="body"/>
          </p:nvPr>
        </p:nvSpPr>
        <p:spPr>
          <a:xfrm>
            <a:off y="2170931" x="457200"/>
            <a:ext cy="4185299"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Helvetica Neue"/>
              <a:buChar char="•"/>
              <a:defRPr/>
            </a:lvl1pPr>
            <a:lvl2pPr algn="l" rtl="0" marR="0" indent="-107950" marL="742950">
              <a:spcBef>
                <a:spcPts val="560"/>
              </a:spcBef>
              <a:buClr>
                <a:schemeClr val="dk1"/>
              </a:buClr>
              <a:buFont typeface="Cambria"/>
              <a:buChar char="–"/>
              <a:defRPr/>
            </a:lvl2pPr>
            <a:lvl3pPr algn="l" rtl="0" marR="0" indent="-76200" marL="1143000">
              <a:spcBef>
                <a:spcPts val="480"/>
              </a:spcBef>
              <a:buClr>
                <a:schemeClr val="dk1"/>
              </a:buClr>
              <a:buFont typeface="Cambria"/>
              <a:buChar char="•"/>
              <a:defRPr/>
            </a:lvl3pPr>
            <a:lvl4pPr algn="l" rtl="0" marR="0" indent="-101600" marL="1600200">
              <a:spcBef>
                <a:spcPts val="400"/>
              </a:spcBef>
              <a:buClr>
                <a:schemeClr val="dk1"/>
              </a:buClr>
              <a:buFont typeface="Cambria"/>
              <a:buChar char="–"/>
              <a:defRPr/>
            </a:lvl4pPr>
            <a:lvl5pPr algn="l" rtl="0" marR="0" indent="-101600" marL="2057400">
              <a:spcBef>
                <a:spcPts val="400"/>
              </a:spcBef>
              <a:buClr>
                <a:schemeClr val="dk1"/>
              </a:buClr>
              <a:buFont typeface="Cambria"/>
              <a:buChar char="»"/>
              <a:defRPr/>
            </a:lvl5pPr>
            <a:lvl6pPr algn="l" rtl="0" marR="0" indent="-101600" marL="2514600">
              <a:spcBef>
                <a:spcPts val="400"/>
              </a:spcBef>
              <a:buClr>
                <a:schemeClr val="dk1"/>
              </a:buClr>
              <a:buFont typeface="Calibri"/>
              <a:buChar char="•"/>
              <a:defRPr/>
            </a:lvl6pPr>
            <a:lvl7pPr algn="l" rtl="0" marR="0" indent="-101600" marL="2971800">
              <a:spcBef>
                <a:spcPts val="400"/>
              </a:spcBef>
              <a:buClr>
                <a:schemeClr val="dk1"/>
              </a:buClr>
              <a:buFont typeface="Calibri"/>
              <a:buChar char="•"/>
              <a:defRPr/>
            </a:lvl7pPr>
            <a:lvl8pPr algn="l" rtl="0" marR="0" indent="-101600" marL="3429000">
              <a:spcBef>
                <a:spcPts val="400"/>
              </a:spcBef>
              <a:buClr>
                <a:schemeClr val="dk1"/>
              </a:buClr>
              <a:buFont typeface="Calibri"/>
              <a:buChar char="•"/>
              <a:defRPr/>
            </a:lvl8pPr>
            <a:lvl9pPr algn="l" rtl="0" marR="0" indent="-101600" marL="3886200">
              <a:spcBef>
                <a:spcPts val="400"/>
              </a:spcBef>
              <a:buClr>
                <a:schemeClr val="dk1"/>
              </a:buClr>
              <a:buFont typeface="Calibri"/>
              <a:buChar char="•"/>
              <a:defRPr/>
            </a:lvl9pPr>
          </a:lstStyle>
          <a:p/>
        </p:txBody>
      </p:sp>
      <p:sp>
        <p:nvSpPr>
          <p:cNvPr id="24" name="Shape 24"/>
          <p:cNvSpPr/>
          <p:nvPr/>
        </p:nvSpPr>
        <p:spPr>
          <a:xfrm>
            <a:off y="0" x="0"/>
            <a:ext cy="570600" cx="9144000"/>
          </a:xfrm>
          <a:prstGeom prst="rect">
            <a:avLst/>
          </a:prstGeom>
          <a:solidFill>
            <a:srgbClr val="272727"/>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pic>
        <p:nvPicPr>
          <p:cNvPr id="25" name="Shape 25"/>
          <p:cNvPicPr preferRelativeResize="0"/>
          <p:nvPr/>
        </p:nvPicPr>
        <p:blipFill rotWithShape="1">
          <a:blip r:embed="rId1">
            <a:alphaModFix/>
          </a:blip>
          <a:srcRect t="0" b="0" r="0" l="0"/>
          <a:stretch/>
        </p:blipFill>
        <p:spPr>
          <a:xfrm>
            <a:off y="123190" x="227641"/>
            <a:ext cy="353100" cx="1156500"/>
          </a:xfrm>
          <a:prstGeom prst="rect">
            <a:avLst/>
          </a:prstGeom>
          <a:noFill/>
          <a:ln>
            <a:noFill/>
          </a:ln>
        </p:spPr>
      </p:pic>
      <p:sp>
        <p:nvSpPr>
          <p:cNvPr id="26" name="Shape 26"/>
          <p:cNvSpPr txBox="1"/>
          <p:nvPr>
            <p:ph idx="10" type="dt"/>
          </p:nvPr>
        </p:nvSpPr>
        <p:spPr>
          <a:xfrm>
            <a:off y="123190" x="8215322"/>
            <a:ext cy="332099" cx="800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1" type="ftr"/>
          </p:nvPr>
        </p:nvSpPr>
        <p:spPr>
          <a:xfrm>
            <a:off y="123191" x="3688678"/>
            <a:ext cy="332099" cx="424890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cxnSp>
        <p:nvCxnSpPr>
          <p:cNvPr id="28" name="Shape 28"/>
          <p:cNvCxnSpPr/>
          <p:nvPr/>
        </p:nvCxnSpPr>
        <p:spPr>
          <a:xfrm rot="10800000">
            <a:off y="123270" x="8063322"/>
            <a:ext cy="332099" cx="0"/>
          </a:xfrm>
          <a:prstGeom prst="straightConnector1">
            <a:avLst/>
          </a:prstGeom>
          <a:noFill/>
          <a:ln w="9525" cap="flat">
            <a:solidFill>
              <a:schemeClr val="lt1"/>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10.png" Type="http://schemas.openxmlformats.org/officeDocument/2006/relationships/image" Id="rId4"/><Relationship Target="mailto:dstoner@acis.ufl.edu" Type="http://schemas.openxmlformats.org/officeDocument/2006/relationships/hyperlink" TargetMode="External" Id="rId3"/><Relationship Target="../media/image11.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9.xml" Type="http://schemas.openxmlformats.org/officeDocument/2006/relationships/slideLayout" Id="rId1"/><Relationship Target="../media/image1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9.xml" Type="http://schemas.openxmlformats.org/officeDocument/2006/relationships/slideLayout" Id="rId1"/><Relationship Target="../media/image19.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9.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9.xml" Type="http://schemas.openxmlformats.org/officeDocument/2006/relationships/slideLayout" Id="rId1"/><Relationship Target="http://gbif.blogspot.com/2014/05/multimedia-in-gbif.html" Type="http://schemas.openxmlformats.org/officeDocument/2006/relationships/hyperlink" TargetMode="External" Id="rId4"/><Relationship Target="../media/image2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9.xml" Type="http://schemas.openxmlformats.org/officeDocument/2006/relationships/slideLayout" Id="rId1"/><Relationship Target="../media/image14.jpg" Type="http://schemas.openxmlformats.org/officeDocument/2006/relationships/image" Id="rId4"/><Relationship Target="../media/image15.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9.xml" Type="http://schemas.openxmlformats.org/officeDocument/2006/relationships/slideLayout" Id="rId1"/><Relationship Target="http://www.fabbers.com/StL.asp" Type="http://schemas.openxmlformats.org/officeDocument/2006/relationships/hyperlink" TargetMode="External" Id="rId4"/><Relationship Target="../media/image21.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9.xml" Type="http://schemas.openxmlformats.org/officeDocument/2006/relationships/slideLayout" Id="rId1"/><Relationship Target="../media/image22.jpg" Type="http://schemas.openxmlformats.org/officeDocument/2006/relationships/image" Id="rId4"/><Relationship Target="../media/image18.jpg" Type="http://schemas.openxmlformats.org/officeDocument/2006/relationships/image" Id="rId3"/><Relationship Target="../media/image23.jp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9.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9.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9.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9.xml" Type="http://schemas.openxmlformats.org/officeDocument/2006/relationships/slideLayout" Id="rId1"/><Relationship Target="../media/image28.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9.xml" Type="http://schemas.openxmlformats.org/officeDocument/2006/relationships/slideLayout" Id="rId1"/><Relationship Target="../media/image27.png" Type="http://schemas.openxmlformats.org/officeDocument/2006/relationships/image" Id="rId4"/><Relationship Target="https://www.idigbio.org/portal/publishers" Type="http://schemas.openxmlformats.org/officeDocument/2006/relationships/hyperlink" TargetMode="External"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9.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8.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9.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9.xml" Type="http://schemas.openxmlformats.org/officeDocument/2006/relationships/slideLayout" Id="rId1"/><Relationship Target="../media/image2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9.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9.xml" Type="http://schemas.openxmlformats.org/officeDocument/2006/relationships/slideLayout" Id="rId1"/><Relationship Target="../media/image1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9.xml" Type="http://schemas.openxmlformats.org/officeDocument/2006/relationships/slideLayout" Id="rId1"/><Relationship Target="../media/image1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9.xml" Type="http://schemas.openxmlformats.org/officeDocument/2006/relationships/slideLayout" Id="rId1"/><Relationship Target="../media/image25.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9.xml" Type="http://schemas.openxmlformats.org/officeDocument/2006/relationships/slideLayout" Id="rId1"/><Relationship Target="http://symbiota.org/" Type="http://schemas.openxmlformats.org/officeDocument/2006/relationships/hyperlink" TargetMode="External" Id="rId4"/><Relationship Target="http://www.gbif.org/ipt"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9.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ctrTitle"/>
          </p:nvPr>
        </p:nvSpPr>
        <p:spPr>
          <a:xfrm>
            <a:off y="1406769" x="685800"/>
            <a:ext cy="1581599" cx="7772400"/>
          </a:xfrm>
          <a:prstGeom prst="rect">
            <a:avLst/>
          </a:prstGeom>
          <a:noFill/>
          <a:ln>
            <a:noFill/>
          </a:ln>
        </p:spPr>
        <p:txBody>
          <a:bodyPr bIns="45700" rIns="91425" lIns="91425" tIns="45700" anchor="t" anchorCtr="0">
            <a:noAutofit/>
          </a:bodyPr>
          <a:lstStyle/>
          <a:p>
            <a:pPr rtl="0" lvl="0">
              <a:spcBef>
                <a:spcPts val="0"/>
              </a:spcBef>
              <a:buClr>
                <a:schemeClr val="dk1"/>
              </a:buClr>
              <a:buSzPct val="45833"/>
              <a:buFont typeface="Arial"/>
              <a:buNone/>
            </a:pPr>
            <a:r>
              <a:rPr sz="2400" lang="en">
                <a:solidFill>
                  <a:schemeClr val="dk1"/>
                </a:solidFill>
              </a:rPr>
              <a:t>CYWG (CyberInfrastructure Working Group)</a:t>
            </a:r>
          </a:p>
          <a:p>
            <a:pPr rtl="0" lvl="0">
              <a:spcBef>
                <a:spcPts val="0"/>
              </a:spcBef>
              <a:buClr>
                <a:schemeClr val="dk1"/>
              </a:buClr>
              <a:buSzPct val="45833"/>
              <a:buFont typeface="Arial"/>
              <a:buNone/>
            </a:pPr>
            <a:r>
              <a:rPr sz="2400" lang="en">
                <a:solidFill>
                  <a:schemeClr val="dk1"/>
                </a:solidFill>
              </a:rPr>
              <a:t>October 2014</a:t>
            </a:r>
          </a:p>
          <a:p>
            <a:pPr rtl="0" lvl="0">
              <a:spcBef>
                <a:spcPts val="0"/>
              </a:spcBef>
              <a:buClr>
                <a:schemeClr val="dk1"/>
              </a:buClr>
              <a:buFont typeface="Arial"/>
              <a:buNone/>
            </a:pPr>
            <a:r>
              <a:t/>
            </a:r>
            <a:endParaRPr sz="1800">
              <a:solidFill>
                <a:schemeClr val="dk1"/>
              </a:solidFill>
            </a:endParaRPr>
          </a:p>
          <a:p>
            <a:pPr rtl="0" lvl="0">
              <a:spcBef>
                <a:spcPts val="0"/>
              </a:spcBef>
              <a:buClr>
                <a:schemeClr val="dk1"/>
              </a:buClr>
              <a:buSzPct val="45833"/>
              <a:buFont typeface="Arial"/>
              <a:buNone/>
            </a:pPr>
            <a:r>
              <a:rPr b="1" sz="2400" lang="en">
                <a:solidFill>
                  <a:schemeClr val="dk1"/>
                </a:solidFill>
              </a:rPr>
              <a:t>iDigBio Data Ingestion</a:t>
            </a:r>
          </a:p>
        </p:txBody>
      </p:sp>
      <p:sp>
        <p:nvSpPr>
          <p:cNvPr id="140" name="Shape 140"/>
          <p:cNvSpPr txBox="1"/>
          <p:nvPr>
            <p:ph idx="1" type="subTitle"/>
          </p:nvPr>
        </p:nvSpPr>
        <p:spPr>
          <a:xfrm>
            <a:off y="3352400" x="685800"/>
            <a:ext cy="1896299" cx="7379100"/>
          </a:xfrm>
          <a:prstGeom prst="rect">
            <a:avLst/>
          </a:prstGeom>
          <a:noFill/>
          <a:ln>
            <a:noFill/>
          </a:ln>
        </p:spPr>
        <p:txBody>
          <a:bodyPr bIns="45700" rIns="91425" lIns="91425" tIns="45700" anchor="t" anchorCtr="0">
            <a:noAutofit/>
          </a:bodyPr>
          <a:lstStyle/>
          <a:p>
            <a:pPr rtl="0" lvl="0">
              <a:spcBef>
                <a:spcPts val="0"/>
              </a:spcBef>
              <a:buClr>
                <a:schemeClr val="dk1"/>
              </a:buClr>
              <a:buSzPct val="61111"/>
              <a:buFont typeface="Arial"/>
              <a:buNone/>
            </a:pPr>
            <a:r>
              <a:rPr sz="1800" lang="en">
                <a:solidFill>
                  <a:schemeClr val="dk1"/>
                </a:solidFill>
              </a:rPr>
              <a:t>Dan Stoner</a:t>
            </a:r>
          </a:p>
          <a:p>
            <a:pPr rtl="0" lvl="0">
              <a:spcBef>
                <a:spcPts val="0"/>
              </a:spcBef>
              <a:buClr>
                <a:schemeClr val="dk1"/>
              </a:buClr>
              <a:buSzPct val="61111"/>
              <a:buFont typeface="Arial"/>
              <a:buNone/>
            </a:pPr>
            <a:r>
              <a:rPr sz="1800" lang="en">
                <a:solidFill>
                  <a:schemeClr val="dk1"/>
                </a:solidFill>
              </a:rPr>
              <a:t>Advanced Computing and Information Systems Laboratory (ACIS)</a:t>
            </a:r>
          </a:p>
          <a:p>
            <a:pPr rtl="0" lvl="0">
              <a:spcBef>
                <a:spcPts val="0"/>
              </a:spcBef>
              <a:buClr>
                <a:schemeClr val="dk1"/>
              </a:buClr>
              <a:buSzPct val="61111"/>
              <a:buFont typeface="Arial"/>
              <a:buNone/>
            </a:pPr>
            <a:r>
              <a:rPr sz="1800" lang="en">
                <a:solidFill>
                  <a:schemeClr val="dk1"/>
                </a:solidFill>
              </a:rPr>
              <a:t>University of Florida</a:t>
            </a:r>
          </a:p>
          <a:p>
            <a:pPr rtl="0" lvl="0">
              <a:spcBef>
                <a:spcPts val="0"/>
              </a:spcBef>
              <a:buClr>
                <a:schemeClr val="dk1"/>
              </a:buClr>
              <a:buFont typeface="Arial"/>
              <a:buNone/>
            </a:pPr>
            <a:r>
              <a:t/>
            </a:r>
            <a:endParaRPr sz="1800">
              <a:solidFill>
                <a:schemeClr val="dk1"/>
              </a:solidFill>
            </a:endParaRPr>
          </a:p>
          <a:p>
            <a:pPr rtl="0" lvl="0">
              <a:spcBef>
                <a:spcPts val="0"/>
              </a:spcBef>
              <a:buClr>
                <a:schemeClr val="dk1"/>
              </a:buClr>
              <a:buSzPct val="61111"/>
              <a:buFont typeface="Arial"/>
              <a:buNone/>
            </a:pPr>
            <a:r>
              <a:rPr sz="1800" lang="en">
                <a:solidFill>
                  <a:schemeClr val="dk1"/>
                </a:solidFill>
              </a:rPr>
              <a:t>     </a:t>
            </a:r>
            <a:r>
              <a:rPr sz="1800" lang="en">
                <a:solidFill>
                  <a:schemeClr val="dk1"/>
                </a:solidFill>
                <a:hlinkClick r:id="rId3"/>
              </a:rPr>
              <a:t>dstoner@acis.ufl.edu</a:t>
            </a:r>
          </a:p>
          <a:p>
            <a:pPr rtl="0" lvl="0">
              <a:spcBef>
                <a:spcPts val="0"/>
              </a:spcBef>
              <a:buClr>
                <a:schemeClr val="dk1"/>
              </a:buClr>
              <a:buSzPct val="61111"/>
              <a:buFont typeface="Arial"/>
              <a:buNone/>
            </a:pPr>
            <a:r>
              <a:rPr sz="1800" lang="en">
                <a:solidFill>
                  <a:schemeClr val="dk1"/>
                </a:solidFill>
              </a:rPr>
              <a:t>     @thatlinuxbox</a:t>
            </a:r>
          </a:p>
          <a:p>
            <a:pPr algn="l" rtl="0" lvl="0" marR="0" indent="0" marL="0">
              <a:spcBef>
                <a:spcPts val="0"/>
              </a:spcBef>
              <a:buClr>
                <a:srgbClr val="262626"/>
              </a:buClr>
              <a:buFont typeface="Cambria"/>
              <a:buNone/>
            </a:pPr>
            <a:r>
              <a:t/>
            </a:r>
            <a:endParaRPr sz="2200">
              <a:solidFill>
                <a:srgbClr val="262626"/>
              </a:solidFill>
              <a:latin typeface="Cambria"/>
              <a:ea typeface="Cambria"/>
              <a:cs typeface="Cambria"/>
              <a:sym typeface="Cambria"/>
            </a:endParaRPr>
          </a:p>
        </p:txBody>
      </p:sp>
      <p:pic>
        <p:nvPicPr>
          <p:cNvPr id="141" name="Shape 141"/>
          <p:cNvPicPr preferRelativeResize="0"/>
          <p:nvPr/>
        </p:nvPicPr>
        <p:blipFill>
          <a:blip r:embed="rId4">
            <a:alphaModFix/>
          </a:blip>
          <a:stretch>
            <a:fillRect/>
          </a:stretch>
        </p:blipFill>
        <p:spPr>
          <a:xfrm>
            <a:off y="4818675" x="765925"/>
            <a:ext cy="247650" cx="304800"/>
          </a:xfrm>
          <a:prstGeom prst="rect">
            <a:avLst/>
          </a:prstGeom>
          <a:noFill/>
          <a:ln>
            <a:noFill/>
          </a:ln>
        </p:spPr>
      </p:pic>
      <p:pic>
        <p:nvPicPr>
          <p:cNvPr id="142" name="Shape 142"/>
          <p:cNvPicPr preferRelativeResize="0"/>
          <p:nvPr/>
        </p:nvPicPr>
        <p:blipFill>
          <a:blip r:embed="rId5">
            <a:alphaModFix/>
          </a:blip>
          <a:stretch>
            <a:fillRect/>
          </a:stretch>
        </p:blipFill>
        <p:spPr>
          <a:xfrm>
            <a:off y="4530275" x="775450"/>
            <a:ext cy="209550" cx="2857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Darwin Core Archive / DwC-A</a:t>
            </a:r>
          </a:p>
          <a:p>
            <a:pPr lvl="0">
              <a:spcBef>
                <a:spcPts val="0"/>
              </a:spcBef>
              <a:buNone/>
            </a:pPr>
            <a:r>
              <a:rPr sz="2400" lang="en"/>
              <a:t>http://rs.tdwg.org/dwc/terms/guides/text/</a:t>
            </a:r>
          </a:p>
        </p:txBody>
      </p:sp>
      <p:sp>
        <p:nvSpPr>
          <p:cNvPr id="194" name="Shape 194"/>
          <p:cNvSpPr txBox="1"/>
          <p:nvPr>
            <p:ph idx="1" type="body"/>
          </p:nvPr>
        </p:nvSpPr>
        <p:spPr>
          <a:xfrm>
            <a:off y="2054675" x="457200"/>
            <a:ext cy="4355099" cx="8229600"/>
          </a:xfrm>
          <a:prstGeom prst="rect">
            <a:avLst/>
          </a:prstGeom>
        </p:spPr>
        <p:txBody>
          <a:bodyPr bIns="91425" rIns="91425" lIns="91425" tIns="91425" anchor="t" anchorCtr="0">
            <a:noAutofit/>
          </a:bodyPr>
          <a:lstStyle/>
          <a:p>
            <a:pPr lvl="0">
              <a:spcBef>
                <a:spcPts val="0"/>
              </a:spcBef>
              <a:buClr>
                <a:schemeClr val="dk1"/>
              </a:buClr>
              <a:buSzPct val="61111"/>
              <a:buFont typeface="Arial"/>
              <a:buNone/>
            </a:pPr>
            <a:r>
              <a:rPr sz="1800" lang="en">
                <a:solidFill>
                  <a:schemeClr val="dk1"/>
                </a:solidFill>
              </a:rPr>
              <a:t>A Darwin Core Archive is a zip file that includes metadata about the dataset, the data itself, and any optional extension data.</a:t>
            </a:r>
          </a:p>
        </p:txBody>
      </p:sp>
      <p:pic>
        <p:nvPicPr>
          <p:cNvPr id="195" name="Shape 195"/>
          <p:cNvPicPr preferRelativeResize="0"/>
          <p:nvPr/>
        </p:nvPicPr>
        <p:blipFill>
          <a:blip r:embed="rId3">
            <a:alphaModFix/>
          </a:blip>
          <a:stretch>
            <a:fillRect/>
          </a:stretch>
        </p:blipFill>
        <p:spPr>
          <a:xfrm>
            <a:off y="3085650" x="986610"/>
            <a:ext cy="2605299" cx="717077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973116" x="457200"/>
            <a:ext cy="9726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Specimen Data – Darwin Core Standard</a:t>
            </a:r>
          </a:p>
          <a:p>
            <a:pPr rtl="0" lvl="0">
              <a:spcBef>
                <a:spcPts val="0"/>
              </a:spcBef>
              <a:buClr>
                <a:schemeClr val="dk1"/>
              </a:buClr>
              <a:buSzPct val="45833"/>
              <a:buFont typeface="Arial"/>
              <a:buNone/>
            </a:pPr>
            <a:r>
              <a:rPr sz="2400" lang="en"/>
              <a:t>http://rs.tdwg.org/dwc/terms/</a:t>
            </a:r>
          </a:p>
          <a:p>
            <a:pPr>
              <a:spcBef>
                <a:spcPts val="0"/>
              </a:spcBef>
              <a:buNone/>
            </a:pPr>
            <a:r>
              <a:t/>
            </a:r>
            <a:endParaRPr/>
          </a:p>
        </p:txBody>
      </p:sp>
      <p:pic>
        <p:nvPicPr>
          <p:cNvPr id="201" name="Shape 201"/>
          <p:cNvPicPr preferRelativeResize="0"/>
          <p:nvPr/>
        </p:nvPicPr>
        <p:blipFill>
          <a:blip r:embed="rId3">
            <a:alphaModFix/>
          </a:blip>
          <a:stretch>
            <a:fillRect/>
          </a:stretch>
        </p:blipFill>
        <p:spPr>
          <a:xfrm>
            <a:off y="2035200" x="394137"/>
            <a:ext cy="4243100" cx="83557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nvSpPr>
        <p:spPr>
          <a:xfrm>
            <a:off y="2286100" x="1066200"/>
            <a:ext cy="3299399" cx="7011599"/>
          </a:xfrm>
          <a:prstGeom prst="rect">
            <a:avLst/>
          </a:prstGeom>
          <a:noFill/>
          <a:ln>
            <a:noFill/>
          </a:ln>
        </p:spPr>
        <p:txBody>
          <a:bodyPr bIns="91425" rIns="91425" lIns="91425" tIns="91425" anchor="t" anchorCtr="0">
            <a:noAutofit/>
          </a:bodyPr>
          <a:lstStyle/>
          <a:p>
            <a:pPr rtl="0" lvl="0">
              <a:spcBef>
                <a:spcPts val="440"/>
              </a:spcBef>
              <a:buClr>
                <a:schemeClr val="dk1"/>
              </a:buClr>
              <a:buSzPct val="61111"/>
              <a:buFont typeface="Arial"/>
              <a:buNone/>
            </a:pPr>
            <a:r>
              <a:rPr sz="1800" lang="en">
                <a:solidFill>
                  <a:schemeClr val="dk1"/>
                </a:solidFill>
              </a:rPr>
              <a:t>Record ID</a:t>
            </a:r>
          </a:p>
          <a:p>
            <a:pPr rtl="0" lvl="0">
              <a:spcBef>
                <a:spcPts val="440"/>
              </a:spcBef>
              <a:buClr>
                <a:schemeClr val="dk1"/>
              </a:buClr>
              <a:buSzPct val="61111"/>
              <a:buFont typeface="Arial"/>
              <a:buNone/>
            </a:pPr>
            <a:r>
              <a:rPr sz="1800" lang="en">
                <a:solidFill>
                  <a:schemeClr val="dk1"/>
                </a:solidFill>
              </a:rPr>
              <a:t>Scientific Name</a:t>
            </a:r>
          </a:p>
          <a:p>
            <a:pPr rtl="0" lvl="0">
              <a:spcBef>
                <a:spcPts val="440"/>
              </a:spcBef>
              <a:buClr>
                <a:schemeClr val="dk1"/>
              </a:buClr>
              <a:buSzPct val="61111"/>
              <a:buFont typeface="Arial"/>
              <a:buNone/>
            </a:pPr>
            <a:r>
              <a:rPr sz="1800" lang="en">
                <a:solidFill>
                  <a:schemeClr val="dk1"/>
                </a:solidFill>
              </a:rPr>
              <a:t>Occurrence ID</a:t>
            </a:r>
          </a:p>
          <a:p>
            <a:pPr rtl="0" lvl="0">
              <a:spcBef>
                <a:spcPts val="440"/>
              </a:spcBef>
              <a:buClr>
                <a:schemeClr val="dk1"/>
              </a:buClr>
              <a:buSzPct val="61111"/>
              <a:buFont typeface="Arial"/>
              <a:buNone/>
            </a:pPr>
            <a:r>
              <a:rPr sz="1800" lang="en">
                <a:solidFill>
                  <a:schemeClr val="dk1"/>
                </a:solidFill>
              </a:rPr>
              <a:t>Event Date</a:t>
            </a:r>
          </a:p>
          <a:p>
            <a:pPr rtl="0" lvl="0">
              <a:spcBef>
                <a:spcPts val="440"/>
              </a:spcBef>
              <a:buClr>
                <a:schemeClr val="dk1"/>
              </a:buClr>
              <a:buSzPct val="61111"/>
              <a:buFont typeface="Arial"/>
              <a:buNone/>
            </a:pPr>
            <a:r>
              <a:rPr sz="1800" lang="en">
                <a:solidFill>
                  <a:schemeClr val="dk1"/>
                </a:solidFill>
              </a:rPr>
              <a:t>Collector Name</a:t>
            </a:r>
          </a:p>
          <a:p>
            <a:pPr rtl="0" lvl="0">
              <a:spcBef>
                <a:spcPts val="440"/>
              </a:spcBef>
              <a:buClr>
                <a:schemeClr val="dk1"/>
              </a:buClr>
              <a:buSzPct val="61111"/>
              <a:buFont typeface="Arial"/>
              <a:buNone/>
            </a:pPr>
            <a:r>
              <a:rPr sz="1800" lang="en">
                <a:solidFill>
                  <a:schemeClr val="dk1"/>
                </a:solidFill>
              </a:rPr>
              <a:t>Locality Data</a:t>
            </a:r>
          </a:p>
          <a:p>
            <a:pPr rtl="0" lvl="0">
              <a:spcBef>
                <a:spcPts val="440"/>
              </a:spcBef>
              <a:buClr>
                <a:schemeClr val="dk1"/>
              </a:buClr>
              <a:buSzPct val="61111"/>
              <a:buFont typeface="Arial"/>
              <a:buNone/>
            </a:pPr>
            <a:r>
              <a:rPr sz="1800" lang="en">
                <a:solidFill>
                  <a:schemeClr val="dk1"/>
                </a:solidFill>
              </a:rPr>
              <a:t>Barcode, catalog number, accession id or collection number</a:t>
            </a:r>
          </a:p>
          <a:p>
            <a:pPr rtl="0" lvl="0">
              <a:spcBef>
                <a:spcPts val="440"/>
              </a:spcBef>
              <a:buClr>
                <a:schemeClr val="dk1"/>
              </a:buClr>
              <a:buFont typeface="Arial"/>
              <a:buNone/>
            </a:pPr>
            <a:r>
              <a:t/>
            </a:r>
            <a:endParaRPr sz="1800">
              <a:solidFill>
                <a:schemeClr val="dk1"/>
              </a:solidFill>
            </a:endParaRPr>
          </a:p>
          <a:p>
            <a:pPr rtl="0" lvl="0">
              <a:spcBef>
                <a:spcPts val="440"/>
              </a:spcBef>
              <a:buClr>
                <a:schemeClr val="dk1"/>
              </a:buClr>
              <a:buSzPct val="61111"/>
              <a:buFont typeface="Arial"/>
              <a:buNone/>
            </a:pPr>
            <a:r>
              <a:rPr sz="1800" lang="en">
                <a:solidFill>
                  <a:schemeClr val="dk1"/>
                </a:solidFill>
              </a:rPr>
              <a:t>Paleo specimens should also include geological context</a:t>
            </a:r>
          </a:p>
        </p:txBody>
      </p:sp>
      <p:sp>
        <p:nvSpPr>
          <p:cNvPr id="207" name="Shape 207"/>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2400" lang="en">
                <a:solidFill>
                  <a:schemeClr val="dk1"/>
                </a:solidFill>
              </a:rPr>
              <a:t>Recommended minimum Darwin Core fields for iDigBio Ingestion: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ph type="title"/>
          </p:nvPr>
        </p:nvSpPr>
        <p:spPr>
          <a:xfrm>
            <a:off y="973125" x="457200"/>
            <a:ext cy="938700"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Media Data – Audubon Core / AC</a:t>
            </a:r>
          </a:p>
          <a:p>
            <a:pPr rtl="0" lvl="0">
              <a:spcBef>
                <a:spcPts val="0"/>
              </a:spcBef>
              <a:buClr>
                <a:schemeClr val="dk1"/>
              </a:buClr>
              <a:buSzPct val="45833"/>
              <a:buFont typeface="Arial"/>
              <a:buNone/>
            </a:pPr>
            <a:r>
              <a:rPr sz="2400" lang="en"/>
              <a:t>http://terms.tdwg.org/wiki/Audubon_Core_Term_List</a:t>
            </a:r>
          </a:p>
          <a:p>
            <a:pPr rtl="0" lvl="0">
              <a:spcBef>
                <a:spcPts val="0"/>
              </a:spcBef>
              <a:buClr>
                <a:schemeClr val="dk1"/>
              </a:buClr>
              <a:buFont typeface="Arial"/>
              <a:buNone/>
            </a:pPr>
            <a:r>
              <a:t/>
            </a:r>
            <a:endParaRPr/>
          </a:p>
          <a:p>
            <a:pPr>
              <a:spcBef>
                <a:spcPts val="0"/>
              </a:spcBef>
              <a:buNone/>
            </a:pPr>
            <a:r>
              <a:t/>
            </a:r>
            <a:endParaRPr/>
          </a:p>
        </p:txBody>
      </p:sp>
      <p:pic>
        <p:nvPicPr>
          <p:cNvPr id="213" name="Shape 213"/>
          <p:cNvPicPr preferRelativeResize="0"/>
          <p:nvPr/>
        </p:nvPicPr>
        <p:blipFill>
          <a:blip r:embed="rId3">
            <a:alphaModFix/>
          </a:blip>
          <a:stretch>
            <a:fillRect/>
          </a:stretch>
        </p:blipFill>
        <p:spPr>
          <a:xfrm>
            <a:off y="2308525" x="262650"/>
            <a:ext cy="2529950" cx="8618700"/>
          </a:xfrm>
          <a:prstGeom prst="rect">
            <a:avLst/>
          </a:prstGeom>
          <a:noFill/>
          <a:ln>
            <a:noFill/>
          </a:ln>
        </p:spPr>
      </p:pic>
      <p:sp>
        <p:nvSpPr>
          <p:cNvPr id="214" name="Shape 214"/>
          <p:cNvSpPr txBox="1"/>
          <p:nvPr/>
        </p:nvSpPr>
        <p:spPr>
          <a:xfrm>
            <a:off y="5181975" x="457200"/>
            <a:ext cy="1253400" cx="7981799"/>
          </a:xfrm>
          <a:prstGeom prst="rect">
            <a:avLst/>
          </a:prstGeom>
          <a:noFill/>
          <a:ln>
            <a:noFill/>
          </a:ln>
        </p:spPr>
        <p:txBody>
          <a:bodyPr bIns="91425" rIns="91425" lIns="91425" tIns="91425" anchor="t" anchorCtr="0">
            <a:noAutofit/>
          </a:bodyPr>
          <a:lstStyle/>
          <a:p>
            <a:pPr rtl="0">
              <a:spcBef>
                <a:spcPts val="0"/>
              </a:spcBef>
              <a:buNone/>
            </a:pPr>
            <a:r>
              <a:rPr sz="1800" lang="en"/>
              <a:t>GBIF has a nice write-up on the benefits of AC over dwc:associatedMedia:</a:t>
            </a:r>
          </a:p>
          <a:p>
            <a:pPr rtl="0">
              <a:spcBef>
                <a:spcPts val="0"/>
              </a:spcBef>
              <a:buNone/>
            </a:pPr>
            <a:r>
              <a:t/>
            </a:r>
            <a:endParaRPr sz="1800"/>
          </a:p>
          <a:p>
            <a:pPr rtl="0">
              <a:spcBef>
                <a:spcPts val="0"/>
              </a:spcBef>
              <a:buNone/>
            </a:pPr>
            <a:r>
              <a:rPr u="sng" sz="1800" lang="en">
                <a:solidFill>
                  <a:schemeClr val="hlink"/>
                </a:solidFill>
                <a:hlinkClick r:id="rId4"/>
              </a:rPr>
              <a:t>http://gbif.blogspot.com/2014/05/multimedia-in-gbif.html</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idx="1" type="body"/>
          </p:nvPr>
        </p:nvSpPr>
        <p:spPr>
          <a:xfrm>
            <a:off y="1005325" x="457200"/>
            <a:ext cy="4915199" cx="3168900"/>
          </a:xfrm>
          <a:prstGeom prst="rect">
            <a:avLst/>
          </a:prstGeom>
        </p:spPr>
        <p:txBody>
          <a:bodyPr bIns="91425" rIns="91425" lIns="91425" tIns="91425" anchor="t" anchorCtr="0">
            <a:noAutofit/>
          </a:bodyPr>
          <a:lstStyle/>
          <a:p>
            <a:pPr rtl="0">
              <a:spcBef>
                <a:spcPts val="0"/>
              </a:spcBef>
              <a:buNone/>
            </a:pPr>
            <a:r>
              <a:rPr b="1" sz="1800" lang="en"/>
              <a:t>Audubon Core vocabularies address such concerns as</a:t>
            </a:r>
            <a:r>
              <a:rPr sz="1800" lang="en"/>
              <a:t>:</a:t>
            </a:r>
          </a:p>
          <a:p>
            <a:pPr rtl="0" lvl="0">
              <a:spcBef>
                <a:spcPts val="0"/>
              </a:spcBef>
              <a:buNone/>
            </a:pPr>
            <a:r>
              <a:rPr sz="1800" lang="en"/>
              <a:t>- the management of the media and collections</a:t>
            </a:r>
          </a:p>
          <a:p>
            <a:pPr rtl="0" lvl="0">
              <a:spcBef>
                <a:spcPts val="0"/>
              </a:spcBef>
              <a:buNone/>
            </a:pPr>
            <a:r>
              <a:rPr sz="1800" lang="en"/>
              <a:t>- descriptions of their content</a:t>
            </a:r>
          </a:p>
          <a:p>
            <a:pPr rtl="0" lvl="0">
              <a:spcBef>
                <a:spcPts val="0"/>
              </a:spcBef>
              <a:buNone/>
            </a:pPr>
            <a:r>
              <a:rPr sz="1800" lang="en"/>
              <a:t>- their taxonomic, geographic, and temporal coverage</a:t>
            </a:r>
          </a:p>
          <a:p>
            <a:pPr lvl="0">
              <a:spcBef>
                <a:spcPts val="0"/>
              </a:spcBef>
              <a:buNone/>
            </a:pPr>
            <a:r>
              <a:rPr sz="1800" lang="en"/>
              <a:t>- appropriate ways to retrieve, attribute and reproduce them</a:t>
            </a:r>
          </a:p>
        </p:txBody>
      </p:sp>
      <p:pic>
        <p:nvPicPr>
          <p:cNvPr id="220" name="Shape 220"/>
          <p:cNvPicPr preferRelativeResize="0"/>
          <p:nvPr/>
        </p:nvPicPr>
        <p:blipFill>
          <a:blip r:embed="rId3">
            <a:alphaModFix/>
          </a:blip>
          <a:stretch>
            <a:fillRect/>
          </a:stretch>
        </p:blipFill>
        <p:spPr>
          <a:xfrm>
            <a:off y="2799150" x="3626250"/>
            <a:ext cy="3775075" cx="5260324"/>
          </a:xfrm>
          <a:prstGeom prst="rect">
            <a:avLst/>
          </a:prstGeom>
          <a:noFill/>
          <a:ln>
            <a:noFill/>
          </a:ln>
        </p:spPr>
      </p:pic>
      <p:pic>
        <p:nvPicPr>
          <p:cNvPr id="221" name="Shape 221"/>
          <p:cNvPicPr preferRelativeResize="0"/>
          <p:nvPr/>
        </p:nvPicPr>
        <p:blipFill>
          <a:blip r:embed="rId4">
            <a:alphaModFix/>
          </a:blip>
          <a:stretch>
            <a:fillRect/>
          </a:stretch>
        </p:blipFill>
        <p:spPr>
          <a:xfrm>
            <a:off y="856300" x="4859112"/>
            <a:ext cy="1858450" cx="27946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748850" x="1244100"/>
            <a:ext cy="571500" cx="6655800"/>
          </a:xfrm>
          <a:prstGeom prst="rect">
            <a:avLst/>
          </a:prstGeom>
        </p:spPr>
        <p:txBody>
          <a:bodyPr bIns="91425" rIns="91425" lIns="91425" tIns="91425" anchor="t" anchorCtr="0">
            <a:noAutofit/>
          </a:bodyPr>
          <a:lstStyle/>
          <a:p>
            <a:pPr>
              <a:spcBef>
                <a:spcPts val="0"/>
              </a:spcBef>
              <a:buNone/>
            </a:pPr>
            <a:r>
              <a:rPr sz="2400" lang="en"/>
              <a:t>Audubon Core can support “new” media types</a:t>
            </a:r>
          </a:p>
        </p:txBody>
      </p:sp>
      <p:sp>
        <p:nvSpPr>
          <p:cNvPr id="227" name="Shape 227"/>
          <p:cNvSpPr txBox="1"/>
          <p:nvPr>
            <p:ph idx="1" type="body"/>
          </p:nvPr>
        </p:nvSpPr>
        <p:spPr>
          <a:xfrm>
            <a:off y="1320350" x="235325"/>
            <a:ext cy="2816100" cx="36645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lang="en"/>
              <a:t>Specimen Data</a:t>
            </a:r>
          </a:p>
          <a:p>
            <a:pPr rtl="0" lvl="0">
              <a:spcBef>
                <a:spcPts val="0"/>
              </a:spcBef>
              <a:buClr>
                <a:schemeClr val="dk1"/>
              </a:buClr>
              <a:buSzPct val="78571"/>
              <a:buFont typeface="Arial"/>
              <a:buNone/>
            </a:pPr>
            <a:r>
              <a:rPr lang="en"/>
              <a:t>dwc:catalogNumber:  UF 105199</a:t>
            </a:r>
          </a:p>
          <a:p>
            <a:pPr rtl="0">
              <a:spcBef>
                <a:spcPts val="0"/>
              </a:spcBef>
              <a:buNone/>
            </a:pPr>
            <a:r>
              <a:rPr lang="en"/>
              <a:t>dwc:scientificName:</a:t>
            </a:r>
          </a:p>
          <a:p>
            <a:pPr rtl="0" lvl="0" indent="-139700" marL="800100">
              <a:spcBef>
                <a:spcPts val="0"/>
              </a:spcBef>
              <a:buNone/>
            </a:pPr>
            <a:r>
              <a:rPr lang="en">
                <a:solidFill>
                  <a:schemeClr val="dk1"/>
                </a:solidFill>
              </a:rPr>
              <a:t>Carcharocles </a:t>
            </a:r>
            <a:r>
              <a:rPr lang="en"/>
              <a:t>megalodon</a:t>
            </a:r>
          </a:p>
          <a:p>
            <a:pPr rtl="0" lvl="0">
              <a:spcBef>
                <a:spcPts val="0"/>
              </a:spcBef>
              <a:buClr>
                <a:schemeClr val="dk1"/>
              </a:buClr>
              <a:buSzPct val="78571"/>
              <a:buFont typeface="Arial"/>
              <a:buNone/>
            </a:pPr>
            <a:r>
              <a:rPr lang="en"/>
              <a:t>dwc:stateProvince:  Florida</a:t>
            </a:r>
          </a:p>
          <a:p>
            <a:pPr rtl="0" lvl="0">
              <a:spcBef>
                <a:spcPts val="0"/>
              </a:spcBef>
              <a:buClr>
                <a:schemeClr val="dk1"/>
              </a:buClr>
              <a:buSzPct val="78571"/>
              <a:buFont typeface="Arial"/>
              <a:buNone/>
            </a:pPr>
            <a:r>
              <a:rPr lang="en"/>
              <a:t>dwc:county:  Duval</a:t>
            </a:r>
          </a:p>
          <a:p>
            <a:pPr rtl="0" lvl="0">
              <a:spcBef>
                <a:spcPts val="0"/>
              </a:spcBef>
              <a:buClr>
                <a:schemeClr val="dk1"/>
              </a:buClr>
              <a:buSzPct val="78571"/>
              <a:buFont typeface="Arial"/>
              <a:buNone/>
            </a:pPr>
            <a:r>
              <a:rPr lang="en"/>
              <a:t>dwc:latestPeriodOrHighestSystem:</a:t>
            </a:r>
          </a:p>
          <a:p>
            <a:pPr rtl="0" lvl="0" indent="-139700" marL="800100">
              <a:spcBef>
                <a:spcPts val="0"/>
              </a:spcBef>
              <a:buClr>
                <a:schemeClr val="dk1"/>
              </a:buClr>
              <a:buSzPct val="78571"/>
              <a:buFont typeface="Arial"/>
              <a:buNone/>
            </a:pPr>
            <a:r>
              <a:rPr lang="en"/>
              <a:t>Late Miocene</a:t>
            </a:r>
          </a:p>
          <a:p>
            <a:pPr rtl="0" lvl="0">
              <a:spcBef>
                <a:spcPts val="0"/>
              </a:spcBef>
              <a:buClr>
                <a:schemeClr val="dk1"/>
              </a:buClr>
              <a:buSzPct val="78571"/>
              <a:buFont typeface="Arial"/>
              <a:buNone/>
            </a:pPr>
            <a:r>
              <a:rPr lang="en">
                <a:solidFill>
                  <a:schemeClr val="dk1"/>
                </a:solidFill>
              </a:rPr>
              <a:t>dwc:decimalLatitude:  30.39211</a:t>
            </a:r>
          </a:p>
          <a:p>
            <a:pPr rtl="0" lvl="0">
              <a:spcBef>
                <a:spcPts val="0"/>
              </a:spcBef>
              <a:buClr>
                <a:schemeClr val="dk1"/>
              </a:buClr>
              <a:buFont typeface="Arial"/>
              <a:buNone/>
            </a:pPr>
            <a:r>
              <a:t/>
            </a:r>
            <a:endParaRPr/>
          </a:p>
        </p:txBody>
      </p:sp>
      <p:pic>
        <p:nvPicPr>
          <p:cNvPr id="228" name="Shape 228"/>
          <p:cNvPicPr preferRelativeResize="0"/>
          <p:nvPr/>
        </p:nvPicPr>
        <p:blipFill>
          <a:blip r:embed="rId3">
            <a:alphaModFix/>
          </a:blip>
          <a:stretch>
            <a:fillRect/>
          </a:stretch>
        </p:blipFill>
        <p:spPr>
          <a:xfrm>
            <a:off y="1553437" x="4012500"/>
            <a:ext cy="3975175" cx="4814049"/>
          </a:xfrm>
          <a:prstGeom prst="rect">
            <a:avLst/>
          </a:prstGeom>
          <a:noFill/>
          <a:ln>
            <a:noFill/>
          </a:ln>
        </p:spPr>
      </p:pic>
      <p:sp>
        <p:nvSpPr>
          <p:cNvPr id="229" name="Shape 229"/>
          <p:cNvSpPr txBox="1"/>
          <p:nvPr>
            <p:ph idx="2" type="body"/>
          </p:nvPr>
        </p:nvSpPr>
        <p:spPr>
          <a:xfrm>
            <a:off y="4245425" x="235325"/>
            <a:ext cy="2435700" cx="36645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lang="en"/>
              <a:t>Media Data</a:t>
            </a:r>
          </a:p>
          <a:p>
            <a:pPr rtl="0">
              <a:spcBef>
                <a:spcPts val="0"/>
              </a:spcBef>
              <a:buNone/>
            </a:pPr>
            <a:r>
              <a:rPr lang="en"/>
              <a:t>dwc:scientificName:</a:t>
            </a:r>
          </a:p>
          <a:p>
            <a:pPr rtl="0" lvl="0" indent="-139700" marL="800100">
              <a:spcBef>
                <a:spcPts val="0"/>
              </a:spcBef>
              <a:buNone/>
            </a:pPr>
            <a:r>
              <a:rPr lang="en"/>
              <a:t>Carcharocles </a:t>
            </a:r>
            <a:r>
              <a:rPr lang="en">
                <a:solidFill>
                  <a:schemeClr val="dk1"/>
                </a:solidFill>
              </a:rPr>
              <a:t>megalodon</a:t>
            </a:r>
          </a:p>
          <a:p>
            <a:pPr rtl="0">
              <a:spcBef>
                <a:spcPts val="0"/>
              </a:spcBef>
              <a:buNone/>
            </a:pPr>
            <a:r>
              <a:rPr lang="en"/>
              <a:t>dc:type: image</a:t>
            </a:r>
          </a:p>
          <a:p>
            <a:pPr rtl="0">
              <a:spcBef>
                <a:spcPts val="0"/>
              </a:spcBef>
              <a:buNone/>
            </a:pPr>
            <a:r>
              <a:rPr lang="en"/>
              <a:t>ac:subtype: </a:t>
            </a:r>
            <a:r>
              <a:rPr lang="en">
                <a:solidFill>
                  <a:schemeClr val="dk1"/>
                </a:solidFill>
                <a:hlinkClick r:id="rId4"/>
              </a:rPr>
              <a:t>http://www.fabbers.com/StL.asp</a:t>
            </a:r>
          </a:p>
          <a:p>
            <a:pPr rtl="0">
              <a:spcBef>
                <a:spcPts val="0"/>
              </a:spcBef>
              <a:buNone/>
            </a:pPr>
            <a:r>
              <a:rPr lang="en">
                <a:solidFill>
                  <a:schemeClr val="dk1"/>
                </a:solidFill>
              </a:rPr>
              <a:t>ac:subtypeLiteral: 3dModel</a:t>
            </a:r>
          </a:p>
          <a:p>
            <a:pPr rtl="0" lvl="0">
              <a:spcBef>
                <a:spcPts val="0"/>
              </a:spcBef>
              <a:buNone/>
            </a:pPr>
            <a:r>
              <a:rPr lang="en">
                <a:solidFill>
                  <a:schemeClr val="dk1"/>
                </a:solidFill>
              </a:rPr>
              <a:t>ac:tag: tooth</a:t>
            </a:r>
          </a:p>
          <a:p>
            <a:pPr rtl="0" lvl="0">
              <a:spcBef>
                <a:spcPts val="0"/>
              </a:spcBef>
              <a:buNone/>
            </a:pPr>
            <a:r>
              <a:t/>
            </a:r>
            <a:endParaRPr/>
          </a:p>
          <a:p>
            <a:pPr rtl="0" lvl="0">
              <a:spcBef>
                <a:spcPts val="0"/>
              </a:spcBef>
              <a:buNone/>
            </a:pPr>
            <a:r>
              <a:t/>
            </a:r>
            <a:endParaRPr/>
          </a:p>
        </p:txBody>
      </p:sp>
      <p:sp>
        <p:nvSpPr>
          <p:cNvPr id="230" name="Shape 230"/>
          <p:cNvSpPr txBox="1"/>
          <p:nvPr/>
        </p:nvSpPr>
        <p:spPr>
          <a:xfrm>
            <a:off y="5528625" x="3944487"/>
            <a:ext cy="350699" cx="4719900"/>
          </a:xfrm>
          <a:prstGeom prst="rect">
            <a:avLst/>
          </a:prstGeom>
          <a:noFill/>
          <a:ln>
            <a:noFill/>
          </a:ln>
        </p:spPr>
        <p:txBody>
          <a:bodyPr bIns="91425" rIns="91425" lIns="91425" tIns="91425" anchor="t" anchorCtr="0">
            <a:noAutofit/>
          </a:bodyPr>
          <a:lstStyle/>
          <a:p>
            <a:pPr rtl="0" lvl="0">
              <a:spcBef>
                <a:spcPts val="0"/>
              </a:spcBef>
              <a:buNone/>
            </a:pPr>
            <a:r>
              <a:rPr sz="1000" lang="en"/>
              <a:t>Image source: Aaron Wood, Florida Museum of Natural History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pic>
        <p:nvPicPr>
          <p:cNvPr id="235" name="Shape 235"/>
          <p:cNvPicPr preferRelativeResize="0"/>
          <p:nvPr/>
        </p:nvPicPr>
        <p:blipFill>
          <a:blip r:embed="rId3">
            <a:alphaModFix/>
          </a:blip>
          <a:stretch>
            <a:fillRect/>
          </a:stretch>
        </p:blipFill>
        <p:spPr>
          <a:xfrm>
            <a:off y="745524" x="241100"/>
            <a:ext cy="2330425" cx="3107225"/>
          </a:xfrm>
          <a:prstGeom prst="rect">
            <a:avLst/>
          </a:prstGeom>
          <a:noFill/>
          <a:ln>
            <a:noFill/>
          </a:ln>
        </p:spPr>
      </p:pic>
      <p:sp>
        <p:nvSpPr>
          <p:cNvPr id="236" name="Shape 236"/>
          <p:cNvSpPr txBox="1"/>
          <p:nvPr/>
        </p:nvSpPr>
        <p:spPr>
          <a:xfrm>
            <a:off y="3087150" x="241100"/>
            <a:ext cy="683699" cx="2891099"/>
          </a:xfrm>
          <a:prstGeom prst="rect">
            <a:avLst/>
          </a:prstGeom>
          <a:noFill/>
          <a:ln>
            <a:noFill/>
          </a:ln>
        </p:spPr>
        <p:txBody>
          <a:bodyPr bIns="91425" rIns="91425" lIns="91425" tIns="91425" anchor="t" anchorCtr="0">
            <a:noAutofit/>
          </a:bodyPr>
          <a:lstStyle/>
          <a:p>
            <a:pPr rtl="0" lvl="0">
              <a:spcBef>
                <a:spcPts val="0"/>
              </a:spcBef>
              <a:buNone/>
            </a:pPr>
            <a:r>
              <a:rPr sz="1000" lang="en"/>
              <a:t>Image source: http://commons.wikimedia.org/wiki/File:Carcharocles_megalodon_tooth.JPG</a:t>
            </a:r>
          </a:p>
        </p:txBody>
      </p:sp>
      <p:sp>
        <p:nvSpPr>
          <p:cNvPr id="237" name="Shape 237"/>
          <p:cNvSpPr txBox="1"/>
          <p:nvPr/>
        </p:nvSpPr>
        <p:spPr>
          <a:xfrm>
            <a:off y="6075050" x="6040725"/>
            <a:ext cy="548699" cx="2840099"/>
          </a:xfrm>
          <a:prstGeom prst="rect">
            <a:avLst/>
          </a:prstGeom>
          <a:noFill/>
          <a:ln>
            <a:noFill/>
          </a:ln>
        </p:spPr>
        <p:txBody>
          <a:bodyPr bIns="91425" rIns="91425" lIns="91425" tIns="91425" anchor="t" anchorCtr="0">
            <a:noAutofit/>
          </a:bodyPr>
          <a:lstStyle/>
          <a:p>
            <a:pPr rtl="0">
              <a:spcBef>
                <a:spcPts val="0"/>
              </a:spcBef>
              <a:buNone/>
            </a:pPr>
            <a:r>
              <a:rPr sz="1000" lang="en"/>
              <a:t>Image source: Aaron Wood</a:t>
            </a:r>
          </a:p>
          <a:p>
            <a:pPr rtl="0" lvl="0">
              <a:spcBef>
                <a:spcPts val="0"/>
              </a:spcBef>
              <a:buNone/>
            </a:pPr>
            <a:r>
              <a:rPr sz="1000" lang="en"/>
              <a:t>3D Model printing by Robert Burns</a:t>
            </a:r>
          </a:p>
        </p:txBody>
      </p:sp>
      <p:sp>
        <p:nvSpPr>
          <p:cNvPr id="238" name="Shape 238"/>
          <p:cNvSpPr txBox="1"/>
          <p:nvPr/>
        </p:nvSpPr>
        <p:spPr>
          <a:xfrm>
            <a:off y="4658975" x="3208800"/>
            <a:ext cy="350699" cx="1767600"/>
          </a:xfrm>
          <a:prstGeom prst="rect">
            <a:avLst/>
          </a:prstGeom>
          <a:noFill/>
          <a:ln>
            <a:noFill/>
          </a:ln>
        </p:spPr>
        <p:txBody>
          <a:bodyPr bIns="91425" rIns="91425" lIns="91425" tIns="91425" anchor="t" anchorCtr="0">
            <a:noAutofit/>
          </a:bodyPr>
          <a:lstStyle/>
          <a:p>
            <a:pPr rtl="0" lvl="0">
              <a:spcBef>
                <a:spcPts val="0"/>
              </a:spcBef>
              <a:buNone/>
            </a:pPr>
            <a:r>
              <a:rPr sz="1000" lang="en"/>
              <a:t>Image source: Aaron Wood</a:t>
            </a:r>
          </a:p>
        </p:txBody>
      </p:sp>
      <p:pic>
        <p:nvPicPr>
          <p:cNvPr id="239" name="Shape 239"/>
          <p:cNvPicPr preferRelativeResize="0"/>
          <p:nvPr/>
        </p:nvPicPr>
        <p:blipFill>
          <a:blip r:embed="rId4">
            <a:alphaModFix/>
          </a:blip>
          <a:stretch>
            <a:fillRect/>
          </a:stretch>
        </p:blipFill>
        <p:spPr>
          <a:xfrm>
            <a:off y="2195325" x="3208800"/>
            <a:ext cy="2463650" cx="3030625"/>
          </a:xfrm>
          <a:prstGeom prst="rect">
            <a:avLst/>
          </a:prstGeom>
          <a:noFill/>
          <a:ln>
            <a:noFill/>
          </a:ln>
        </p:spPr>
      </p:pic>
      <p:pic>
        <p:nvPicPr>
          <p:cNvPr id="240" name="Shape 240"/>
          <p:cNvPicPr preferRelativeResize="0"/>
          <p:nvPr/>
        </p:nvPicPr>
        <p:blipFill>
          <a:blip r:embed="rId5">
            <a:alphaModFix/>
          </a:blip>
          <a:stretch>
            <a:fillRect/>
          </a:stretch>
        </p:blipFill>
        <p:spPr>
          <a:xfrm>
            <a:off y="3868176" x="6040725"/>
            <a:ext cy="2206872" cx="28910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nvSpPr>
        <p:spPr>
          <a:xfrm>
            <a:off y="2326900" x="1066200"/>
            <a:ext cy="3299399" cx="7011599"/>
          </a:xfrm>
          <a:prstGeom prst="rect">
            <a:avLst/>
          </a:prstGeom>
          <a:noFill/>
          <a:ln>
            <a:noFill/>
          </a:ln>
        </p:spPr>
        <p:txBody>
          <a:bodyPr bIns="91425" rIns="91425" lIns="91425" tIns="91425" anchor="t" anchorCtr="0">
            <a:noAutofit/>
          </a:bodyPr>
          <a:lstStyle/>
          <a:p>
            <a:pPr rtl="0" lvl="0">
              <a:spcBef>
                <a:spcPts val="440"/>
              </a:spcBef>
              <a:buClr>
                <a:schemeClr val="dk1"/>
              </a:buClr>
              <a:buSzPct val="61111"/>
              <a:buFont typeface="Arial"/>
              <a:buNone/>
            </a:pPr>
            <a:r>
              <a:rPr sz="1800" lang="en">
                <a:solidFill>
                  <a:schemeClr val="dk1"/>
                </a:solidFill>
              </a:rPr>
              <a:t>Access URI</a:t>
            </a:r>
          </a:p>
          <a:p>
            <a:pPr rtl="0" lvl="0">
              <a:spcBef>
                <a:spcPts val="440"/>
              </a:spcBef>
              <a:buClr>
                <a:schemeClr val="dk1"/>
              </a:buClr>
              <a:buSzPct val="61111"/>
              <a:buFont typeface="Arial"/>
              <a:buNone/>
            </a:pPr>
            <a:r>
              <a:rPr sz="1800" lang="en">
                <a:solidFill>
                  <a:schemeClr val="dk1"/>
                </a:solidFill>
              </a:rPr>
              <a:t>Rights</a:t>
            </a:r>
          </a:p>
          <a:p>
            <a:pPr rtl="0" lvl="0">
              <a:spcBef>
                <a:spcPts val="440"/>
              </a:spcBef>
              <a:buClr>
                <a:schemeClr val="dk1"/>
              </a:buClr>
              <a:buSzPct val="61111"/>
              <a:buFont typeface="Arial"/>
              <a:buNone/>
            </a:pPr>
            <a:r>
              <a:rPr sz="1800" lang="en">
                <a:solidFill>
                  <a:schemeClr val="dk1"/>
                </a:solidFill>
              </a:rPr>
              <a:t>Provider</a:t>
            </a:r>
          </a:p>
          <a:p>
            <a:pPr rtl="0" lvl="0">
              <a:spcBef>
                <a:spcPts val="440"/>
              </a:spcBef>
              <a:buClr>
                <a:schemeClr val="dk1"/>
              </a:buClr>
              <a:buSzPct val="61111"/>
              <a:buFont typeface="Arial"/>
              <a:buNone/>
            </a:pPr>
            <a:r>
              <a:rPr sz="1800" lang="en">
                <a:solidFill>
                  <a:schemeClr val="dk1"/>
                </a:solidFill>
              </a:rPr>
              <a:t>Scientific name</a:t>
            </a:r>
          </a:p>
          <a:p>
            <a:pPr rtl="0" lvl="0">
              <a:spcBef>
                <a:spcPts val="440"/>
              </a:spcBef>
              <a:buClr>
                <a:schemeClr val="dk1"/>
              </a:buClr>
              <a:buSzPct val="61111"/>
              <a:buFont typeface="Arial"/>
              <a:buNone/>
            </a:pPr>
            <a:r>
              <a:rPr sz="1800" lang="en">
                <a:solidFill>
                  <a:schemeClr val="dk1"/>
                </a:solidFill>
              </a:rPr>
              <a:t>Title</a:t>
            </a:r>
          </a:p>
          <a:p>
            <a:pPr rtl="0" lvl="0">
              <a:spcBef>
                <a:spcPts val="440"/>
              </a:spcBef>
              <a:buClr>
                <a:schemeClr val="dk1"/>
              </a:buClr>
              <a:buSzPct val="61111"/>
              <a:buFont typeface="Arial"/>
              <a:buNone/>
            </a:pPr>
            <a:r>
              <a:rPr sz="1800" lang="en">
                <a:solidFill>
                  <a:schemeClr val="dk1"/>
                </a:solidFill>
              </a:rPr>
              <a:t>Description</a:t>
            </a:r>
          </a:p>
          <a:p>
            <a:pPr rtl="0" lvl="0">
              <a:spcBef>
                <a:spcPts val="440"/>
              </a:spcBef>
              <a:buClr>
                <a:schemeClr val="dk1"/>
              </a:buClr>
              <a:buSzPct val="61111"/>
              <a:buFont typeface="Arial"/>
              <a:buNone/>
            </a:pPr>
            <a:r>
              <a:rPr sz="1800" lang="en">
                <a:solidFill>
                  <a:schemeClr val="dk1"/>
                </a:solidFill>
              </a:rPr>
              <a:t>Tags</a:t>
            </a:r>
          </a:p>
          <a:p>
            <a:pPr rtl="0" lvl="0">
              <a:spcBef>
                <a:spcPts val="440"/>
              </a:spcBef>
              <a:buClr>
                <a:schemeClr val="dk1"/>
              </a:buClr>
              <a:buFont typeface="Arial"/>
              <a:buNone/>
            </a:pPr>
            <a:r>
              <a:t/>
            </a:r>
            <a:endParaRPr sz="1800">
              <a:solidFill>
                <a:schemeClr val="dk1"/>
              </a:solidFill>
            </a:endParaRPr>
          </a:p>
        </p:txBody>
      </p:sp>
      <p:sp>
        <p:nvSpPr>
          <p:cNvPr id="246" name="Shape 246"/>
          <p:cNvSpPr txBox="1"/>
          <p:nvPr>
            <p:ph type="title"/>
          </p:nvPr>
        </p:nvSpPr>
        <p:spPr>
          <a:xfrm>
            <a:off y="973113" x="457200"/>
            <a:ext cy="1136099" cx="8229600"/>
          </a:xfrm>
          <a:prstGeom prst="rect">
            <a:avLst/>
          </a:prstGeom>
        </p:spPr>
        <p:txBody>
          <a:bodyPr bIns="91425" rIns="91425" lIns="91425" tIns="91425" anchor="t" anchorCtr="0">
            <a:noAutofit/>
          </a:bodyPr>
          <a:lstStyle/>
          <a:p>
            <a:pPr>
              <a:spcBef>
                <a:spcPts val="0"/>
              </a:spcBef>
              <a:buNone/>
            </a:pPr>
            <a:r>
              <a:rPr sz="2400" lang="en">
                <a:solidFill>
                  <a:schemeClr val="dk1"/>
                </a:solidFill>
              </a:rPr>
              <a:t>Recommended minimum Audubon Core fields for iDigBio Data Ingestion: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2400" lang="en"/>
              <a:t>Practical Details</a:t>
            </a:r>
          </a:p>
        </p:txBody>
      </p:sp>
      <p:sp>
        <p:nvSpPr>
          <p:cNvPr id="252" name="Shape 252"/>
          <p:cNvSpPr txBox="1"/>
          <p:nvPr>
            <p:ph idx="1" type="body"/>
          </p:nvPr>
        </p:nvSpPr>
        <p:spPr>
          <a:xfrm>
            <a:off y="1709109" x="457200"/>
            <a:ext cy="4700700"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Data Formats</a:t>
            </a:r>
          </a:p>
          <a:p>
            <a:pPr rtl="0" lvl="0" indent="457200">
              <a:spcBef>
                <a:spcPts val="0"/>
              </a:spcBef>
              <a:buClr>
                <a:schemeClr val="dk1"/>
              </a:buClr>
              <a:buSzPct val="61111"/>
              <a:buFont typeface="Arial"/>
              <a:buNone/>
            </a:pPr>
            <a:r>
              <a:rPr sz="1800" lang="en"/>
              <a:t>ISO 8601 Dates</a:t>
            </a:r>
          </a:p>
          <a:p>
            <a:pPr rtl="0" lvl="0" indent="457200">
              <a:spcBef>
                <a:spcPts val="0"/>
              </a:spcBef>
              <a:buClr>
                <a:schemeClr val="dk1"/>
              </a:buClr>
              <a:buSzPct val="61111"/>
              <a:buFont typeface="Arial"/>
              <a:buNone/>
            </a:pPr>
            <a:r>
              <a:rPr sz="1800" lang="en"/>
              <a:t>WGS84 Decimal Lat/Long</a:t>
            </a:r>
          </a:p>
          <a:p>
            <a:pPr rtl="0" lvl="0">
              <a:spcBef>
                <a:spcPts val="0"/>
              </a:spcBef>
              <a:buClr>
                <a:schemeClr val="dk1"/>
              </a:buClr>
              <a:buSzPct val="61111"/>
              <a:buFont typeface="Arial"/>
              <a:buNone/>
            </a:pPr>
            <a:r>
              <a:rPr sz="1800" lang="en">
                <a:solidFill>
                  <a:schemeClr val="dk1"/>
                </a:solidFill>
              </a:rPr>
              <a:t>Controlled Vocabularies</a:t>
            </a:r>
          </a:p>
          <a:p>
            <a:pPr rtl="0" lvl="0" indent="457200">
              <a:spcBef>
                <a:spcPts val="0"/>
              </a:spcBef>
              <a:buClr>
                <a:schemeClr val="dk1"/>
              </a:buClr>
              <a:buSzPct val="61111"/>
              <a:buFont typeface="Arial"/>
              <a:buNone/>
            </a:pPr>
            <a:r>
              <a:rPr sz="1800" lang="en">
                <a:solidFill>
                  <a:schemeClr val="dk1"/>
                </a:solidFill>
              </a:rPr>
              <a:t>ISO Country Names and Codes</a:t>
            </a:r>
          </a:p>
          <a:p>
            <a:pPr rtl="0" lvl="0" indent="457200">
              <a:spcBef>
                <a:spcPts val="0"/>
              </a:spcBef>
              <a:buClr>
                <a:schemeClr val="dk1"/>
              </a:buClr>
              <a:buSzPct val="61111"/>
              <a:buFont typeface="Arial"/>
              <a:buNone/>
            </a:pPr>
            <a:r>
              <a:rPr sz="1800" lang="en">
                <a:solidFill>
                  <a:schemeClr val="dk1"/>
                </a:solidFill>
              </a:rPr>
              <a:t>State/Province names</a:t>
            </a:r>
          </a:p>
          <a:p>
            <a:pPr rtl="0" lvl="0">
              <a:spcBef>
                <a:spcPts val="0"/>
              </a:spcBef>
              <a:buClr>
                <a:schemeClr val="dk1"/>
              </a:buClr>
              <a:buSzPct val="61111"/>
              <a:buFont typeface="Arial"/>
              <a:buNone/>
            </a:pPr>
            <a:r>
              <a:rPr sz="1800" lang="en"/>
              <a:t>Identifier Formats  (UUID, </a:t>
            </a:r>
            <a:r>
              <a:rPr sz="1800" lang="en">
                <a:solidFill>
                  <a:schemeClr val="dk1"/>
                </a:solidFill>
              </a:rPr>
              <a:t>ARK, </a:t>
            </a:r>
            <a:r>
              <a:rPr sz="1800" lang="en"/>
              <a:t>URN, DOI, URI, URL, LSID, ...)</a:t>
            </a:r>
          </a:p>
          <a:p>
            <a:pPr rtl="0" lvl="0">
              <a:spcBef>
                <a:spcPts val="0"/>
              </a:spcBef>
              <a:buClr>
                <a:schemeClr val="dk1"/>
              </a:buClr>
              <a:buSzPct val="61111"/>
              <a:buFont typeface="Arial"/>
              <a:buNone/>
            </a:pPr>
            <a:r>
              <a:rPr sz="1800" lang="en">
                <a:solidFill>
                  <a:schemeClr val="dk1"/>
                </a:solidFill>
              </a:rPr>
              <a:t>Copyright and Standard Licenses</a:t>
            </a:r>
          </a:p>
          <a:p>
            <a:pPr rtl="0" lvl="0">
              <a:spcBef>
                <a:spcPts val="0"/>
              </a:spcBef>
              <a:buClr>
                <a:schemeClr val="dk1"/>
              </a:buClr>
              <a:buSzPct val="61111"/>
              <a:buFont typeface="Arial"/>
              <a:buNone/>
            </a:pPr>
            <a:r>
              <a:rPr sz="1800" lang="en"/>
              <a:t>Apple Core guidelines for herbaria</a:t>
            </a:r>
          </a:p>
          <a:p>
            <a:pPr rtl="0" lvl="0" indent="457200">
              <a:spcBef>
                <a:spcPts val="0"/>
              </a:spcBef>
              <a:buClr>
                <a:schemeClr val="dk1"/>
              </a:buClr>
              <a:buSzPct val="61111"/>
              <a:buFont typeface="Arial"/>
              <a:buNone/>
            </a:pPr>
            <a:r>
              <a:rPr sz="1800" lang="en"/>
              <a:t>http://code.google.com/p/applecore/wiki/Introduction</a:t>
            </a:r>
          </a:p>
          <a:p>
            <a:pPr lvl="0">
              <a:spcBef>
                <a:spcPts val="0"/>
              </a:spcBef>
              <a:buNone/>
            </a:pPr>
            <a:r>
              <a:t/>
            </a:r>
            <a:endParaRPr sz="18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2400" lang="en"/>
              <a:t>Ingestion Process Changes Over the Past Year</a:t>
            </a:r>
          </a:p>
        </p:txBody>
      </p:sp>
      <p:sp>
        <p:nvSpPr>
          <p:cNvPr id="258" name="Shape 258"/>
          <p:cNvSpPr txBox="1"/>
          <p:nvPr>
            <p:ph idx="1" type="body"/>
          </p:nvPr>
        </p:nvSpPr>
        <p:spPr>
          <a:xfrm>
            <a:off y="1709109" x="457200"/>
            <a:ext cy="4700700"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Helvetica Neue"/>
              <a:buChar char="●"/>
            </a:pPr>
            <a:r>
              <a:rPr sz="1800" lang="en"/>
              <a:t>New Staff (Dan Stoner… that’s me!)</a:t>
            </a:r>
          </a:p>
          <a:p>
            <a:pPr rtl="0" lvl="0" indent="-342900" marL="457200">
              <a:spcBef>
                <a:spcPts val="0"/>
              </a:spcBef>
              <a:buClr>
                <a:schemeClr val="dk1"/>
              </a:buClr>
              <a:buSzPct val="100000"/>
              <a:buFont typeface="Helvetica Neue"/>
              <a:buChar char="●"/>
            </a:pPr>
            <a:r>
              <a:rPr sz="1800" lang="en">
                <a:solidFill>
                  <a:schemeClr val="dk1"/>
                </a:solidFill>
              </a:rPr>
              <a:t>Improved parallelization of ingestion tasks</a:t>
            </a:r>
          </a:p>
          <a:p>
            <a:pPr rtl="0" lvl="0" indent="-342900" marL="457200">
              <a:spcBef>
                <a:spcPts val="0"/>
              </a:spcBef>
              <a:buClr>
                <a:schemeClr val="dk1"/>
              </a:buClr>
              <a:buSzPct val="100000"/>
              <a:buFont typeface="Helvetica Neue"/>
              <a:buChar char="●"/>
            </a:pPr>
            <a:r>
              <a:rPr sz="1800" lang="en"/>
              <a:t>Incremental Indexing</a:t>
            </a:r>
          </a:p>
          <a:p>
            <a:pPr rtl="0" lvl="0" indent="-342900" marL="457200">
              <a:spcBef>
                <a:spcPts val="0"/>
              </a:spcBef>
              <a:buClr>
                <a:schemeClr val="dk1"/>
              </a:buClr>
              <a:buSzPct val="100000"/>
              <a:buFont typeface="Helvetica Neue"/>
              <a:buChar char="●"/>
            </a:pPr>
            <a:r>
              <a:rPr sz="1800" lang="en"/>
              <a:t>Database Tuning</a:t>
            </a:r>
          </a:p>
          <a:p>
            <a:pPr rtl="0" lvl="0" indent="-342900" marL="457200">
              <a:spcBef>
                <a:spcPts val="0"/>
              </a:spcBef>
              <a:buClr>
                <a:schemeClr val="dk1"/>
              </a:buClr>
              <a:buSzPct val="100000"/>
              <a:buFont typeface="Helvetica Neue"/>
              <a:buChar char="●"/>
            </a:pPr>
            <a:r>
              <a:rPr sz="1800" lang="en"/>
              <a:t>Ingestion Reporting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973137" x="457200"/>
            <a:ext cy="571500" cx="8229600"/>
          </a:xfrm>
          <a:prstGeom prst="rect">
            <a:avLst/>
          </a:prstGeom>
          <a:noFill/>
          <a:ln>
            <a:noFill/>
          </a:ln>
        </p:spPr>
        <p:txBody>
          <a:bodyPr bIns="45700" rIns="91425" lIns="91425" tIns="45700" anchor="t" anchorCtr="0">
            <a:noAutofit/>
          </a:bodyPr>
          <a:lstStyle/>
          <a:p>
            <a:pPr rtl="0" lvl="0">
              <a:spcBef>
                <a:spcPts val="0"/>
              </a:spcBef>
              <a:buClr>
                <a:schemeClr val="dk1"/>
              </a:buClr>
              <a:buSzPct val="61111"/>
              <a:buFont typeface="Arial"/>
              <a:buNone/>
            </a:pPr>
            <a:r>
              <a:rPr sz="1800" lang="en">
                <a:solidFill>
                  <a:schemeClr val="dk1"/>
                </a:solidFill>
                <a:latin typeface="Calibri"/>
                <a:ea typeface="Calibri"/>
                <a:cs typeface="Calibri"/>
                <a:sym typeface="Calibri"/>
              </a:rPr>
              <a:t>Over 300 Data Providers...</a:t>
            </a:r>
          </a:p>
        </p:txBody>
      </p:sp>
      <p:pic>
        <p:nvPicPr>
          <p:cNvPr id="148" name="Shape 148"/>
          <p:cNvPicPr preferRelativeResize="0"/>
          <p:nvPr/>
        </p:nvPicPr>
        <p:blipFill>
          <a:blip r:embed="rId3">
            <a:alphaModFix/>
          </a:blip>
          <a:stretch>
            <a:fillRect/>
          </a:stretch>
        </p:blipFill>
        <p:spPr>
          <a:xfrm>
            <a:off y="1369950" x="1174375"/>
            <a:ext cy="5096449" cx="679524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775768" x="457200"/>
            <a:ext cy="8645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solidFill>
                  <a:schemeClr val="dk1"/>
                </a:solidFill>
              </a:rPr>
              <a:t>Ingestion Reporting</a:t>
            </a:r>
          </a:p>
          <a:p>
            <a:pPr rtl="0" lvl="0">
              <a:spcBef>
                <a:spcPts val="0"/>
              </a:spcBef>
              <a:buClr>
                <a:schemeClr val="dk1"/>
              </a:buClr>
              <a:buSzPct val="45833"/>
              <a:buFont typeface="Arial"/>
              <a:buNone/>
            </a:pPr>
            <a:r>
              <a:rPr sz="2400" lang="en">
                <a:hlinkClick r:id="rId3"/>
              </a:rPr>
              <a:t>https://www.idigbio.org/portal/publishers</a:t>
            </a:r>
          </a:p>
          <a:p>
            <a:pPr rtl="0" lvl="0">
              <a:spcBef>
                <a:spcPts val="0"/>
              </a:spcBef>
              <a:buClr>
                <a:schemeClr val="dk1"/>
              </a:buClr>
              <a:buFont typeface="Arial"/>
              <a:buNone/>
            </a:pPr>
            <a:r>
              <a:t/>
            </a:r>
            <a:endParaRPr sz="1800">
              <a:solidFill>
                <a:schemeClr val="dk1"/>
              </a:solidFill>
            </a:endParaRPr>
          </a:p>
          <a:p>
            <a:pPr>
              <a:spcBef>
                <a:spcPts val="0"/>
              </a:spcBef>
              <a:buNone/>
            </a:pPr>
            <a:r>
              <a:t/>
            </a:r>
            <a:endParaRPr/>
          </a:p>
        </p:txBody>
      </p:sp>
      <p:pic>
        <p:nvPicPr>
          <p:cNvPr id="264" name="Shape 264"/>
          <p:cNvPicPr preferRelativeResize="0"/>
          <p:nvPr/>
        </p:nvPicPr>
        <p:blipFill>
          <a:blip r:embed="rId4">
            <a:alphaModFix/>
          </a:blip>
          <a:stretch>
            <a:fillRect/>
          </a:stretch>
        </p:blipFill>
        <p:spPr>
          <a:xfrm>
            <a:off y="1702025" x="457200"/>
            <a:ext cy="4830702" cx="8229598"/>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idx="1" type="body"/>
          </p:nvPr>
        </p:nvSpPr>
        <p:spPr>
          <a:xfrm>
            <a:off y="1709101" x="457200"/>
            <a:ext cy="3910500"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Helvetica Neue"/>
              <a:buChar char="-"/>
            </a:pPr>
            <a:r>
              <a:rPr sz="1800" lang="en"/>
              <a:t>Parallelize more parts of Ingestion process (such as media processing)</a:t>
            </a:r>
          </a:p>
          <a:p>
            <a:pPr rtl="0" lvl="0" indent="-342900" marL="457200">
              <a:spcBef>
                <a:spcPts val="0"/>
              </a:spcBef>
              <a:buClr>
                <a:schemeClr val="dk1"/>
              </a:buClr>
              <a:buSzPct val="100000"/>
              <a:buFont typeface="Helvetica Neue"/>
              <a:buChar char="-"/>
            </a:pPr>
            <a:r>
              <a:rPr sz="1800" lang="en"/>
              <a:t>Support for additional publisher types (beyond IPT, Symbiota, iDigBio RSS Feeder)</a:t>
            </a:r>
          </a:p>
          <a:p>
            <a:pPr rtl="0" lvl="0" indent="-342900" marL="457200">
              <a:spcBef>
                <a:spcPts val="0"/>
              </a:spcBef>
              <a:buClr>
                <a:schemeClr val="dk1"/>
              </a:buClr>
              <a:buSzPct val="100000"/>
              <a:buFont typeface="Helvetica Neue"/>
              <a:buChar char="-"/>
            </a:pPr>
            <a:r>
              <a:rPr sz="1800" lang="en"/>
              <a:t>Improved Ingestion logging and error detection</a:t>
            </a:r>
          </a:p>
          <a:p>
            <a:pPr rtl="0" lvl="0" indent="-342900" marL="457200">
              <a:spcBef>
                <a:spcPts val="0"/>
              </a:spcBef>
              <a:buClr>
                <a:schemeClr val="dk1"/>
              </a:buClr>
              <a:buSzPct val="100000"/>
              <a:buFont typeface="Helvetica Neue"/>
              <a:buChar char="-"/>
            </a:pPr>
            <a:r>
              <a:rPr sz="1800" lang="en"/>
              <a:t>Support for additional media types (audio, 3D scans, …)</a:t>
            </a:r>
          </a:p>
          <a:p>
            <a:pPr lvl="0" indent="-342900" marL="457200">
              <a:spcBef>
                <a:spcPts val="0"/>
              </a:spcBef>
              <a:buClr>
                <a:schemeClr val="dk1"/>
              </a:buClr>
              <a:buSzPct val="100000"/>
              <a:buFont typeface="Helvetica Neue"/>
              <a:buChar char="-"/>
            </a:pPr>
            <a:r>
              <a:rPr sz="1800" lang="en"/>
              <a:t>Data Quality</a:t>
            </a:r>
          </a:p>
        </p:txBody>
      </p:sp>
      <p:sp>
        <p:nvSpPr>
          <p:cNvPr id="270" name="Shape 270"/>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None/>
            </a:pPr>
            <a:r>
              <a:rPr sz="2400" lang="en"/>
              <a:t>Planned Future Changes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nvSpPr>
        <p:spPr>
          <a:xfrm>
            <a:off y="1436725" x="2624425"/>
            <a:ext cy="881399" cx="3448199"/>
          </a:xfrm>
          <a:prstGeom prst="rect">
            <a:avLst/>
          </a:prstGeom>
          <a:noFill/>
          <a:ln>
            <a:noFill/>
          </a:ln>
        </p:spPr>
        <p:txBody>
          <a:bodyPr bIns="91425" rIns="91425" lIns="91425" tIns="91425" anchor="t" anchorCtr="0">
            <a:noAutofit/>
          </a:bodyPr>
          <a:lstStyle/>
          <a:p>
            <a:pPr algn="ctr">
              <a:spcBef>
                <a:spcPts val="0"/>
              </a:spcBef>
              <a:buNone/>
            </a:pPr>
            <a:r>
              <a:rPr sz="2400" lang="en"/>
              <a:t>Thank You!</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973137" x="457200"/>
            <a:ext cy="571500" cx="8229600"/>
          </a:xfrm>
          <a:prstGeom prst="rect">
            <a:avLst/>
          </a:prstGeom>
        </p:spPr>
        <p:txBody>
          <a:bodyPr bIns="91425" rIns="91425" lIns="91425" tIns="91425" anchor="t" anchorCtr="0">
            <a:noAutofit/>
          </a:bodyPr>
          <a:lstStyle/>
          <a:p>
            <a:pPr algn="ctr">
              <a:spcBef>
                <a:spcPts val="0"/>
              </a:spcBef>
              <a:buNone/>
            </a:pPr>
            <a:r>
              <a:rPr lang="en"/>
              <a:t>End.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pic>
        <p:nvPicPr>
          <p:cNvPr id="153" name="Shape 153"/>
          <p:cNvPicPr preferRelativeResize="0"/>
          <p:nvPr/>
        </p:nvPicPr>
        <p:blipFill>
          <a:blip r:embed="rId3">
            <a:alphaModFix/>
          </a:blip>
          <a:stretch>
            <a:fillRect/>
          </a:stretch>
        </p:blipFill>
        <p:spPr>
          <a:xfrm>
            <a:off y="909474" x="1134438"/>
            <a:ext cy="4812599" cx="6875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idx="1" type="body"/>
          </p:nvPr>
        </p:nvSpPr>
        <p:spPr>
          <a:xfrm>
            <a:off y="1975300" x="313825"/>
            <a:ext cy="3072899" cx="34554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sz="1800" lang="en"/>
              <a:t>November 2013 - </a:t>
            </a:r>
          </a:p>
          <a:p>
            <a:pPr rtl="0">
              <a:spcBef>
                <a:spcPts val="0"/>
              </a:spcBef>
              <a:buNone/>
            </a:pPr>
            <a:r>
              <a:t/>
            </a:r>
            <a:endParaRPr sz="1800"/>
          </a:p>
          <a:p>
            <a:pPr rtl="0">
              <a:spcBef>
                <a:spcPts val="0"/>
              </a:spcBef>
              <a:buNone/>
            </a:pPr>
            <a:r>
              <a:t/>
            </a:r>
            <a:endParaRPr sz="1800"/>
          </a:p>
          <a:p>
            <a:pPr rtl="0">
              <a:spcBef>
                <a:spcPts val="0"/>
              </a:spcBef>
              <a:buNone/>
            </a:pPr>
            <a:r>
              <a:rPr sz="1800" lang="en"/>
              <a:t>4.2 million specimen records</a:t>
            </a:r>
          </a:p>
          <a:p>
            <a:pPr rtl="0">
              <a:spcBef>
                <a:spcPts val="0"/>
              </a:spcBef>
              <a:buNone/>
            </a:pPr>
            <a:r>
              <a:t/>
            </a:r>
            <a:endParaRPr sz="1800"/>
          </a:p>
          <a:p>
            <a:pPr>
              <a:spcBef>
                <a:spcPts val="0"/>
              </a:spcBef>
              <a:buNone/>
            </a:pPr>
            <a:r>
              <a:rPr sz="1800" lang="en"/>
              <a:t>0.9 million media records</a:t>
            </a:r>
          </a:p>
        </p:txBody>
      </p:sp>
      <p:sp>
        <p:nvSpPr>
          <p:cNvPr id="159" name="Shape 159"/>
          <p:cNvSpPr txBox="1"/>
          <p:nvPr/>
        </p:nvSpPr>
        <p:spPr>
          <a:xfrm>
            <a:off y="945925" x="1387925"/>
            <a:ext cy="659699" cx="6450000"/>
          </a:xfrm>
          <a:prstGeom prst="rect">
            <a:avLst/>
          </a:prstGeom>
          <a:noFill/>
          <a:ln>
            <a:noFill/>
          </a:ln>
        </p:spPr>
        <p:txBody>
          <a:bodyPr bIns="91425" rIns="91425" lIns="91425" tIns="91425" anchor="t" anchorCtr="0">
            <a:noAutofit/>
          </a:bodyPr>
          <a:lstStyle/>
          <a:p>
            <a:pPr algn="ctr">
              <a:spcBef>
                <a:spcPts val="0"/>
              </a:spcBef>
              <a:buNone/>
            </a:pPr>
            <a:r>
              <a:rPr sz="2400" lang="en"/>
              <a:t>Data Ingestion Progress</a:t>
            </a:r>
          </a:p>
        </p:txBody>
      </p:sp>
      <p:sp>
        <p:nvSpPr>
          <p:cNvPr id="160" name="Shape 160"/>
          <p:cNvSpPr txBox="1"/>
          <p:nvPr>
            <p:ph idx="2" type="subTitle"/>
          </p:nvPr>
        </p:nvSpPr>
        <p:spPr>
          <a:xfrm>
            <a:off y="1975300" x="5321275"/>
            <a:ext cy="3072899" cx="34554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sz="1800" lang="en"/>
              <a:t>October 2014 - </a:t>
            </a:r>
          </a:p>
          <a:p>
            <a:pPr rtl="0">
              <a:spcBef>
                <a:spcPts val="0"/>
              </a:spcBef>
              <a:buNone/>
            </a:pPr>
            <a:r>
              <a:t/>
            </a:r>
            <a:endParaRPr sz="1800"/>
          </a:p>
          <a:p>
            <a:pPr rtl="0">
              <a:spcBef>
                <a:spcPts val="0"/>
              </a:spcBef>
              <a:buNone/>
            </a:pPr>
            <a:r>
              <a:t/>
            </a:r>
            <a:endParaRPr sz="1800"/>
          </a:p>
          <a:p>
            <a:pPr rtl="0">
              <a:spcBef>
                <a:spcPts val="0"/>
              </a:spcBef>
              <a:buNone/>
            </a:pPr>
            <a:r>
              <a:rPr sz="1800" lang="en"/>
              <a:t>23.9 million specimen records</a:t>
            </a:r>
          </a:p>
          <a:p>
            <a:pPr rtl="0">
              <a:spcBef>
                <a:spcPts val="0"/>
              </a:spcBef>
              <a:buNone/>
            </a:pPr>
            <a:r>
              <a:t/>
            </a:r>
            <a:endParaRPr sz="1800"/>
          </a:p>
          <a:p>
            <a:pPr rtl="0" lvl="0">
              <a:spcBef>
                <a:spcPts val="0"/>
              </a:spcBef>
              <a:buNone/>
            </a:pPr>
            <a:r>
              <a:rPr sz="1800" lang="en"/>
              <a:t>  3.4 million media records</a:t>
            </a:r>
          </a:p>
        </p:txBody>
      </p:sp>
      <p:cxnSp>
        <p:nvCxnSpPr>
          <p:cNvPr id="161" name="Shape 161"/>
          <p:cNvCxnSpPr/>
          <p:nvPr/>
        </p:nvCxnSpPr>
        <p:spPr>
          <a:xfrm>
            <a:off y="3428400" x="3975387"/>
            <a:ext cy="1199" cx="1139700"/>
          </a:xfrm>
          <a:prstGeom prst="straightConnector1">
            <a:avLst/>
          </a:prstGeom>
          <a:noFill/>
          <a:ln w="19050" cap="flat">
            <a:solidFill>
              <a:srgbClr val="000000"/>
            </a:solidFill>
            <a:prstDash val="solid"/>
            <a:round/>
            <a:headEnd w="lg" len="lg" type="none"/>
            <a:tailEnd w="lg" len="lg" type="triangl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pic>
        <p:nvPicPr>
          <p:cNvPr id="166" name="Shape 166"/>
          <p:cNvPicPr preferRelativeResize="0"/>
          <p:nvPr/>
        </p:nvPicPr>
        <p:blipFill>
          <a:blip r:embed="rId3">
            <a:alphaModFix/>
          </a:blip>
          <a:stretch>
            <a:fillRect/>
          </a:stretch>
        </p:blipFill>
        <p:spPr>
          <a:xfrm>
            <a:off y="986055" x="442725"/>
            <a:ext cy="4780089" cx="83728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pic>
        <p:nvPicPr>
          <p:cNvPr id="171" name="Shape 171"/>
          <p:cNvPicPr preferRelativeResize="0"/>
          <p:nvPr/>
        </p:nvPicPr>
        <p:blipFill>
          <a:blip r:embed="rId3">
            <a:alphaModFix/>
          </a:blip>
          <a:stretch>
            <a:fillRect/>
          </a:stretch>
        </p:blipFill>
        <p:spPr>
          <a:xfrm>
            <a:off y="1071461" x="300312"/>
            <a:ext cy="4715077" cx="854337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pic>
        <p:nvPicPr>
          <p:cNvPr id="176" name="Shape 176"/>
          <p:cNvPicPr preferRelativeResize="0"/>
          <p:nvPr/>
        </p:nvPicPr>
        <p:blipFill>
          <a:blip r:embed="rId3">
            <a:alphaModFix/>
          </a:blip>
          <a:stretch>
            <a:fillRect/>
          </a:stretch>
        </p:blipFill>
        <p:spPr>
          <a:xfrm>
            <a:off y="824058" x="1942500"/>
            <a:ext cy="5603680" cx="52589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txBox="1"/>
          <p:nvPr>
            <p:ph type="title"/>
          </p:nvPr>
        </p:nvSpPr>
        <p:spPr>
          <a:xfrm>
            <a:off y="973137" x="457200"/>
            <a:ext cy="571500" cx="8229600"/>
          </a:xfrm>
          <a:prstGeom prst="rect">
            <a:avLst/>
          </a:prstGeom>
        </p:spPr>
        <p:txBody>
          <a:bodyPr bIns="91425" rIns="91425" lIns="91425" tIns="91425" anchor="t" anchorCtr="0">
            <a:noAutofit/>
          </a:bodyPr>
          <a:lstStyle/>
          <a:p>
            <a:pPr rtl="0" lvl="0">
              <a:spcBef>
                <a:spcPts val="0"/>
              </a:spcBef>
              <a:buNone/>
            </a:pPr>
            <a:r>
              <a:rPr sz="2800" lang="en">
                <a:solidFill>
                  <a:schemeClr val="dk1"/>
                </a:solidFill>
                <a:latin typeface="Calibri"/>
                <a:ea typeface="Calibri"/>
                <a:cs typeface="Calibri"/>
                <a:sym typeface="Calibri"/>
              </a:rPr>
              <a:t>Three types of data publishing technologies currently being consumed by iDigBio:</a:t>
            </a:r>
          </a:p>
        </p:txBody>
      </p:sp>
      <p:sp>
        <p:nvSpPr>
          <p:cNvPr id="182" name="Shape 182"/>
          <p:cNvSpPr txBox="1"/>
          <p:nvPr>
            <p:ph idx="1" type="body"/>
          </p:nvPr>
        </p:nvSpPr>
        <p:spPr>
          <a:xfrm>
            <a:off y="2109200" x="457200"/>
            <a:ext cy="4300500" cx="8229600"/>
          </a:xfrm>
          <a:prstGeom prst="rect">
            <a:avLst/>
          </a:prstGeom>
        </p:spPr>
        <p:txBody>
          <a:bodyPr bIns="91425" rIns="91425" lIns="91425" tIns="91425" anchor="t" anchorCtr="0">
            <a:noAutofit/>
          </a:bodyPr>
          <a:lstStyle/>
          <a:p>
            <a:pPr rtl="0" lvl="0">
              <a:spcBef>
                <a:spcPts val="0"/>
              </a:spcBef>
              <a:buNone/>
            </a:pPr>
            <a:r>
              <a:rPr b="1" sz="2400" lang="en">
                <a:solidFill>
                  <a:schemeClr val="dk1"/>
                </a:solidFill>
              </a:rPr>
              <a:t>GBIF Integrated Publishing Toolkit (IPT)</a:t>
            </a:r>
            <a:r>
              <a:rPr sz="2400" lang="en">
                <a:solidFill>
                  <a:schemeClr val="dk1"/>
                </a:solidFill>
              </a:rPr>
              <a:t> - a Java tool used to publish and share biodiversity datasets</a:t>
            </a:r>
          </a:p>
          <a:p>
            <a:pPr rtl="0" lvl="0" indent="0">
              <a:spcBef>
                <a:spcPts val="0"/>
              </a:spcBef>
              <a:buClr>
                <a:schemeClr val="dk1"/>
              </a:buClr>
              <a:buSzPct val="25000"/>
              <a:buFont typeface="Arial"/>
              <a:buChar char="l"/>
            </a:pPr>
            <a:r>
              <a:rPr sz="2400" lang="en">
                <a:solidFill>
                  <a:schemeClr val="dk1"/>
                </a:solidFill>
                <a:hlinkClick r:id="rId3"/>
              </a:rPr>
              <a:t>http://www.gbif.org/ipt</a:t>
            </a:r>
            <a:r>
              <a:rPr sz="2400" lang="en">
                <a:solidFill>
                  <a:schemeClr val="dk1"/>
                </a:solidFill>
              </a:rPr>
              <a:t>/</a:t>
            </a:r>
          </a:p>
          <a:p>
            <a:pPr rtl="0" lvl="0" indent="28575">
              <a:spcBef>
                <a:spcPts val="0"/>
              </a:spcBef>
              <a:buClr>
                <a:schemeClr val="dk1"/>
              </a:buClr>
              <a:buFont typeface="Arial"/>
              <a:buNone/>
            </a:pPr>
            <a:r>
              <a:t/>
            </a:r>
            <a:endParaRPr sz="1800">
              <a:solidFill>
                <a:schemeClr val="dk1"/>
              </a:solidFill>
            </a:endParaRPr>
          </a:p>
          <a:p>
            <a:pPr rtl="0" lvl="0">
              <a:spcBef>
                <a:spcPts val="0"/>
              </a:spcBef>
              <a:buNone/>
            </a:pPr>
            <a:r>
              <a:rPr b="1" sz="2400" lang="en">
                <a:solidFill>
                  <a:schemeClr val="dk1"/>
                </a:solidFill>
              </a:rPr>
              <a:t>Symbiota </a:t>
            </a:r>
            <a:r>
              <a:rPr sz="2400" lang="en">
                <a:solidFill>
                  <a:schemeClr val="dk1"/>
                </a:solidFill>
              </a:rPr>
              <a:t>– web-based collection management software</a:t>
            </a:r>
          </a:p>
          <a:p>
            <a:pPr rtl="0" lvl="0" indent="0">
              <a:spcBef>
                <a:spcPts val="0"/>
              </a:spcBef>
              <a:buClr>
                <a:schemeClr val="dk1"/>
              </a:buClr>
              <a:buSzPct val="25000"/>
              <a:buFont typeface="Arial"/>
              <a:buChar char="l"/>
            </a:pPr>
            <a:r>
              <a:rPr sz="2400" lang="en">
                <a:solidFill>
                  <a:schemeClr val="dk1"/>
                </a:solidFill>
                <a:hlinkClick r:id="rId4"/>
              </a:rPr>
              <a:t>http://symbiota.org/</a:t>
            </a:r>
          </a:p>
          <a:p>
            <a:pPr rtl="0" lvl="0" indent="0">
              <a:spcBef>
                <a:spcPts val="0"/>
              </a:spcBef>
              <a:buClr>
                <a:schemeClr val="dk1"/>
              </a:buClr>
              <a:buFont typeface="Arial"/>
              <a:buChar char="l"/>
            </a:pPr>
            <a:r>
              <a:t/>
            </a:r>
            <a:endParaRPr sz="1800">
              <a:solidFill>
                <a:schemeClr val="dk1"/>
              </a:solidFill>
            </a:endParaRPr>
          </a:p>
          <a:p>
            <a:pPr rtl="0" lvl="0">
              <a:spcBef>
                <a:spcPts val="0"/>
              </a:spcBef>
              <a:buNone/>
            </a:pPr>
            <a:r>
              <a:rPr b="1" sz="2400" lang="en">
                <a:solidFill>
                  <a:schemeClr val="dk1"/>
                </a:solidFill>
              </a:rPr>
              <a:t>iDigBio RSS Feeder</a:t>
            </a:r>
            <a:r>
              <a:rPr sz="2400" lang="en">
                <a:solidFill>
                  <a:schemeClr val="dk1"/>
                </a:solidFill>
              </a:rPr>
              <a:t> – data sharing service for providers who do not run infrastructure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973137" x="457200"/>
            <a:ext cy="571500" cx="8229600"/>
          </a:xfrm>
          <a:prstGeom prst="rect">
            <a:avLst/>
          </a:prstGeom>
        </p:spPr>
        <p:txBody>
          <a:bodyPr bIns="91425" rIns="91425" lIns="91425" tIns="91425" anchor="t" anchorCtr="0">
            <a:noAutofit/>
          </a:bodyPr>
          <a:lstStyle/>
          <a:p>
            <a:pPr>
              <a:spcBef>
                <a:spcPts val="0"/>
              </a:spcBef>
              <a:buNone/>
            </a:pPr>
            <a:r>
              <a:rPr sz="3000" lang="en"/>
              <a:t>Dataset Formats Consumable by iDigBio</a:t>
            </a:r>
          </a:p>
        </p:txBody>
      </p:sp>
      <p:sp>
        <p:nvSpPr>
          <p:cNvPr id="188" name="Shape 188"/>
          <p:cNvSpPr txBox="1"/>
          <p:nvPr>
            <p:ph idx="1" type="body"/>
          </p:nvPr>
        </p:nvSpPr>
        <p:spPr>
          <a:xfrm>
            <a:off y="1825500" x="457200"/>
            <a:ext cy="46923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Helvetica Neue"/>
              <a:buChar char="•"/>
            </a:pPr>
            <a:r>
              <a:rPr sz="2400" lang="en"/>
              <a:t>IPT – DwC-A</a:t>
            </a:r>
          </a:p>
          <a:p>
            <a:pPr rtl="0" lvl="0" indent="-381000" marL="457200">
              <a:spcBef>
                <a:spcPts val="0"/>
              </a:spcBef>
              <a:buClr>
                <a:schemeClr val="dk1"/>
              </a:buClr>
              <a:buSzPct val="100000"/>
              <a:buFont typeface="Helvetica Neue"/>
              <a:buChar char="•"/>
            </a:pPr>
            <a:r>
              <a:rPr sz="2400" lang="en"/>
              <a:t>Symbiota portals – DwC-A</a:t>
            </a:r>
          </a:p>
          <a:p>
            <a:pPr rtl="0" lvl="0" indent="-381000" marL="457200">
              <a:spcBef>
                <a:spcPts val="0"/>
              </a:spcBef>
              <a:buClr>
                <a:schemeClr val="dk1"/>
              </a:buClr>
              <a:buSzPct val="100000"/>
              <a:buFont typeface="Helvetica Neue"/>
              <a:buChar char="•"/>
            </a:pPr>
            <a:r>
              <a:rPr sz="2400" lang="en"/>
              <a:t>iDigBio Feeder – DwC-A, CSV, …</a:t>
            </a:r>
          </a:p>
          <a:p>
            <a:pPr rtl="0">
              <a:spcBef>
                <a:spcPts val="0"/>
              </a:spcBef>
              <a:buNone/>
            </a:pPr>
            <a:r>
              <a:t/>
            </a:r>
            <a:endParaRPr sz="2400"/>
          </a:p>
          <a:p>
            <a:pPr rtl="0">
              <a:spcBef>
                <a:spcPts val="0"/>
              </a:spcBef>
              <a:buNone/>
            </a:pPr>
            <a:r>
              <a:rPr b="1" sz="2400" lang="en"/>
              <a:t>If you can export specimen data from your system / database / spreadsheet into DwC-A (or even CSV), then you can share data with iDigBio.</a:t>
            </a:r>
          </a:p>
          <a:p>
            <a:pPr rtl="0">
              <a:spcBef>
                <a:spcPts val="0"/>
              </a:spcBef>
              <a:buNone/>
            </a:pPr>
            <a:r>
              <a:t/>
            </a:r>
            <a:endParaRPr sz="2400"/>
          </a:p>
          <a:p>
            <a:pPr rtl="0" lvl="0">
              <a:spcBef>
                <a:spcPts val="0"/>
              </a:spcBef>
              <a:buNone/>
            </a:pPr>
            <a:r>
              <a:rPr sz="2400" lang="en">
                <a:solidFill>
                  <a:schemeClr val="dk1"/>
                </a:solidFill>
              </a:rPr>
              <a:t>iDigBio RSS Feeder facilitates the sharing of over </a:t>
            </a:r>
            <a:r>
              <a:rPr sz="2400" lang="en"/>
              <a:t>1.5 million specimen records and 200 thousand media records from providers who do not need to run “servers”.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idigbio201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