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10.xml" ContentType="application/vnd.openxmlformats-officedocument.presentationml.slide+xml"/>
  <Override PartName="/ppt/slides/slide9.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23.png" ContentType="image/png"/>
  <Override PartName="/ppt/media/image22.png" ContentType="image/png"/>
  <Override PartName="/ppt/media/image24.png" ContentType="image/png"/>
  <Override PartName="/ppt/media/image21.png" ContentType="image/png"/>
  <Override PartName="/ppt/media/image20.png" ContentType="image/png"/>
  <Override PartName="/ppt/media/image17.png" ContentType="image/png"/>
  <Override PartName="/ppt/media/image14.png" ContentType="image/png"/>
  <Override PartName="/ppt/media/image16.png" ContentType="image/png"/>
  <Override PartName="/ppt/media/image12.gif" ContentType="image/gif"/>
  <Override PartName="/ppt/media/image13.png" ContentType="image/png"/>
  <Override PartName="/ppt/media/image10.png" ContentType="image/png"/>
  <Override PartName="/ppt/media/image9.png" ContentType="image/png"/>
  <Override PartName="/ppt/media/image15.png" ContentType="image/png"/>
  <Override PartName="/ppt/media/image8.png" ContentType="image/png"/>
  <Override PartName="/ppt/media/image6.png" ContentType="image/png"/>
  <Override PartName="/ppt/media/image5.png" ContentType="image/png"/>
  <Override PartName="/ppt/media/image18.png" ContentType="image/png"/>
  <Override PartName="/ppt/media/image4.png" ContentType="image/png"/>
  <Override PartName="/ppt/media/image7.png" ContentType="image/png"/>
  <Override PartName="/ppt/media/image19.png" ContentType="image/png"/>
  <Override PartName="/ppt/media/image3.gif" ContentType="image/gif"/>
  <Override PartName="/ppt/media/image2.png" ContentType="image/png"/>
  <Override PartName="/ppt/media/image1.png" ContentType="image/png"/>
  <Override PartName="/ppt/media/image1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 Id="rId3" Type="http://schemas.openxmlformats.org/officeDocument/2006/relationships/image" Target="../media/image18.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6"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37"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9"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40"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41"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42"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44"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45" name="PlaceHolder 3"/>
          <p:cNvSpPr>
            <a:spLocks noGrp="1"/>
          </p:cNvSpPr>
          <p:nvPr>
            <p:ph type="body"/>
          </p:nvPr>
        </p:nvSpPr>
        <p:spPr>
          <a:xfrm>
            <a:off x="4673520" y="1604520"/>
            <a:ext cx="4015440" cy="1896840"/>
          </a:xfrm>
          <a:prstGeom prst="rect">
            <a:avLst/>
          </a:prstGeom>
        </p:spPr>
        <p:txBody>
          <a:bodyPr bIns="0" lIns="0" rIns="0" tIns="0" wrap="none"/>
          <a:p>
            <a:endParaRPr/>
          </a:p>
        </p:txBody>
      </p:sp>
      <p:pic>
        <p:nvPicPr>
          <p:cNvPr descr="" id="46" name=""/>
          <p:cNvPicPr/>
          <p:nvPr/>
        </p:nvPicPr>
        <p:blipFill>
          <a:blip r:embed="rId2"/>
          <a:stretch>
            <a:fillRect/>
          </a:stretch>
        </p:blipFill>
        <p:spPr>
          <a:xfrm>
            <a:off x="5492520" y="3681360"/>
            <a:ext cx="2377440" cy="1896840"/>
          </a:xfrm>
          <a:prstGeom prst="rect">
            <a:avLst/>
          </a:prstGeom>
          <a:ln>
            <a:noFill/>
          </a:ln>
        </p:spPr>
      </p:pic>
      <p:pic>
        <p:nvPicPr>
          <p:cNvPr descr="" id="47" name=""/>
          <p:cNvPicPr/>
          <p:nvPr/>
        </p:nvPicPr>
        <p:blipFill>
          <a:blip r:embed="rId3"/>
          <a:stretch>
            <a:fillRect/>
          </a:stretch>
        </p:blipFill>
        <p:spPr>
          <a:xfrm>
            <a:off x="1276200" y="3681360"/>
            <a:ext cx="2377440" cy="18968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63"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65"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67"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68"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70" name="PlaceHolder 1"/>
          <p:cNvSpPr>
            <a:spLocks noGrp="1"/>
          </p:cNvSpPr>
          <p:nvPr>
            <p:ph type="subTitle"/>
          </p:nvPr>
        </p:nvSpPr>
        <p:spPr>
          <a:xfrm>
            <a:off x="457200" y="273600"/>
            <a:ext cx="8229240" cy="530820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72"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73"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74"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5"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76"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77"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78"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80"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81"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82"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84"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85"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87"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88"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89"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90"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92"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93" name="PlaceHolder 3"/>
          <p:cNvSpPr>
            <a:spLocks noGrp="1"/>
          </p:cNvSpPr>
          <p:nvPr>
            <p:ph type="body"/>
          </p:nvPr>
        </p:nvSpPr>
        <p:spPr>
          <a:xfrm>
            <a:off x="4673520" y="1604520"/>
            <a:ext cx="4015440" cy="1896840"/>
          </a:xfrm>
          <a:prstGeom prst="rect">
            <a:avLst/>
          </a:prstGeom>
        </p:spPr>
        <p:txBody>
          <a:bodyPr bIns="0" lIns="0" rIns="0" tIns="0" wrap="none"/>
          <a:p>
            <a:endParaRPr/>
          </a:p>
        </p:txBody>
      </p:sp>
      <p:pic>
        <p:nvPicPr>
          <p:cNvPr descr="" id="94" name=""/>
          <p:cNvPicPr/>
          <p:nvPr/>
        </p:nvPicPr>
        <p:blipFill>
          <a:blip r:embed="rId2"/>
          <a:stretch>
            <a:fillRect/>
          </a:stretch>
        </p:blipFill>
        <p:spPr>
          <a:xfrm>
            <a:off x="5492520" y="3681360"/>
            <a:ext cx="2377440" cy="1896840"/>
          </a:xfrm>
          <a:prstGeom prst="rect">
            <a:avLst/>
          </a:prstGeom>
          <a:ln>
            <a:noFill/>
          </a:ln>
        </p:spPr>
      </p:pic>
      <p:pic>
        <p:nvPicPr>
          <p:cNvPr descr="" id="95" name=""/>
          <p:cNvPicPr/>
          <p:nvPr/>
        </p:nvPicPr>
        <p:blipFill>
          <a:blip r:embed="rId3"/>
          <a:stretch>
            <a:fillRect/>
          </a:stretch>
        </p:blipFill>
        <p:spPr>
          <a:xfrm>
            <a:off x="1276200" y="3681360"/>
            <a:ext cx="2377440" cy="189684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7"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9"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20"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457200" y="273600"/>
            <a:ext cx="8229240" cy="530820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4"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25"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26"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8"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29"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30"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2"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33"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34"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gif"/><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slideLayout" Target="../slideLayouts/slideLayout1.xml"/><Relationship Id="rId10" Type="http://schemas.openxmlformats.org/officeDocument/2006/relationships/slideLayout" Target="../slideLayouts/slideLayout2.xml"/><Relationship Id="rId11" Type="http://schemas.openxmlformats.org/officeDocument/2006/relationships/slideLayout" Target="../slideLayouts/slideLayout3.xml"/><Relationship Id="rId12" Type="http://schemas.openxmlformats.org/officeDocument/2006/relationships/slideLayout" Target="../slideLayouts/slideLayout4.xml"/><Relationship Id="rId13" Type="http://schemas.openxmlformats.org/officeDocument/2006/relationships/slideLayout" Target="../slideLayouts/slideLayout5.xml"/><Relationship Id="rId14" Type="http://schemas.openxmlformats.org/officeDocument/2006/relationships/slideLayout" Target="../slideLayouts/slideLayout6.xml"/><Relationship Id="rId15" Type="http://schemas.openxmlformats.org/officeDocument/2006/relationships/slideLayout" Target="../slideLayouts/slideLayout7.xml"/><Relationship Id="rId16" Type="http://schemas.openxmlformats.org/officeDocument/2006/relationships/slideLayout" Target="../slideLayouts/slideLayout8.xml"/><Relationship Id="rId17" Type="http://schemas.openxmlformats.org/officeDocument/2006/relationships/slideLayout" Target="../slideLayouts/slideLayout9.xml"/><Relationship Id="rId18" Type="http://schemas.openxmlformats.org/officeDocument/2006/relationships/slideLayout" Target="../slideLayouts/slideLayout10.xml"/><Relationship Id="rId19" Type="http://schemas.openxmlformats.org/officeDocument/2006/relationships/slideLayout" Target="../slideLayouts/slideLayout11.xml"/><Relationship Id="rId20"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gif"/><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 Id="rId9" Type="http://schemas.openxmlformats.org/officeDocument/2006/relationships/slideLayout" Target="../slideLayouts/slideLayout13.xml"/><Relationship Id="rId10" Type="http://schemas.openxmlformats.org/officeDocument/2006/relationships/slideLayout" Target="../slideLayouts/slideLayout14.xml"/><Relationship Id="rId11" Type="http://schemas.openxmlformats.org/officeDocument/2006/relationships/slideLayout" Target="../slideLayouts/slideLayout15.xml"/><Relationship Id="rId12" Type="http://schemas.openxmlformats.org/officeDocument/2006/relationships/slideLayout" Target="../slideLayouts/slideLayout16.xml"/><Relationship Id="rId13" Type="http://schemas.openxmlformats.org/officeDocument/2006/relationships/slideLayout" Target="../slideLayouts/slideLayout17.xml"/><Relationship Id="rId14" Type="http://schemas.openxmlformats.org/officeDocument/2006/relationships/slideLayout" Target="../slideLayouts/slideLayout18.xml"/><Relationship Id="rId15" Type="http://schemas.openxmlformats.org/officeDocument/2006/relationships/slideLayout" Target="../slideLayouts/slideLayout19.xml"/><Relationship Id="rId16" Type="http://schemas.openxmlformats.org/officeDocument/2006/relationships/slideLayout" Target="../slideLayouts/slideLayout20.xml"/><Relationship Id="rId17" Type="http://schemas.openxmlformats.org/officeDocument/2006/relationships/slideLayout" Target="../slideLayouts/slideLayout21.xml"/><Relationship Id="rId18" Type="http://schemas.openxmlformats.org/officeDocument/2006/relationships/slideLayout" Target="../slideLayouts/slideLayout22.xml"/><Relationship Id="rId19" Type="http://schemas.openxmlformats.org/officeDocument/2006/relationships/slideLayout" Target="../slideLayouts/slideLayout23.xml"/><Relationship Id="rId20"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e0e2dc"/>
        </a:solidFill>
      </p:bgPr>
    </p:bg>
    <p:spTree>
      <p:nvGrpSpPr>
        <p:cNvPr id="1" name=""/>
        <p:cNvGrpSpPr/>
        <p:nvPr/>
      </p:nvGrpSpPr>
      <p:grpSpPr>
        <a:xfrm>
          <a:off x="0" y="0"/>
          <a:ext cx="0" cy="0"/>
          <a:chOff x="0" y="0"/>
          <a:chExt cx="0" cy="0"/>
        </a:xfrm>
      </p:grpSpPr>
      <p:sp>
        <p:nvSpPr>
          <p:cNvPr id="0" name="CustomShape 1"/>
          <p:cNvSpPr/>
          <p:nvPr/>
        </p:nvSpPr>
        <p:spPr>
          <a:xfrm>
            <a:off x="0" y="0"/>
            <a:ext cx="9142200" cy="568800"/>
          </a:xfrm>
          <a:prstGeom prst="rect">
            <a:avLst/>
          </a:prstGeom>
          <a:solidFill>
            <a:srgbClr val="272727"/>
          </a:solidFill>
          <a:ln w="9360">
            <a:noFill/>
          </a:ln>
        </p:spPr>
      </p:sp>
      <p:pic>
        <p:nvPicPr>
          <p:cNvPr descr="" id="1" name="Picture 7"/>
          <p:cNvPicPr/>
          <p:nvPr/>
        </p:nvPicPr>
        <p:blipFill>
          <a:blip r:embed="rId2"/>
          <a:stretch>
            <a:fillRect/>
          </a:stretch>
        </p:blipFill>
        <p:spPr>
          <a:xfrm>
            <a:off x="227520" y="123120"/>
            <a:ext cx="1154880" cy="351000"/>
          </a:xfrm>
          <a:prstGeom prst="rect">
            <a:avLst/>
          </a:prstGeom>
          <a:ln>
            <a:noFill/>
          </a:ln>
        </p:spPr>
      </p:pic>
      <p:sp>
        <p:nvSpPr>
          <p:cNvPr id="2" name="Line 2"/>
          <p:cNvSpPr/>
          <p:nvPr/>
        </p:nvSpPr>
        <p:spPr>
          <a:xfrm flipV="1">
            <a:off x="8063280" y="123120"/>
            <a:ext cx="0" cy="331920"/>
          </a:xfrm>
          <a:prstGeom prst="line">
            <a:avLst/>
          </a:prstGeom>
          <a:ln w="25560">
            <a:solidFill>
              <a:srgbClr val="ffffff"/>
            </a:solidFill>
            <a:round/>
          </a:ln>
        </p:spPr>
      </p:sp>
      <p:sp>
        <p:nvSpPr>
          <p:cNvPr id="3" name="CustomShape 3"/>
          <p:cNvSpPr/>
          <p:nvPr/>
        </p:nvSpPr>
        <p:spPr>
          <a:xfrm>
            <a:off x="0" y="856440"/>
            <a:ext cx="9142200" cy="4637520"/>
          </a:xfrm>
          <a:prstGeom prst="rect">
            <a:avLst/>
          </a:prstGeom>
          <a:solidFill>
            <a:srgbClr val="ffffff"/>
          </a:solidFill>
          <a:ln w="9360">
            <a:noFill/>
          </a:ln>
        </p:spPr>
      </p:sp>
      <p:pic>
        <p:nvPicPr>
          <p:cNvPr descr="" id="4" name="Picture 13"/>
          <p:cNvPicPr/>
          <p:nvPr/>
        </p:nvPicPr>
        <p:blipFill>
          <a:blip r:embed="rId3"/>
          <a:stretch>
            <a:fillRect/>
          </a:stretch>
        </p:blipFill>
        <p:spPr>
          <a:xfrm>
            <a:off x="0" y="5495760"/>
            <a:ext cx="9142200" cy="1360440"/>
          </a:xfrm>
          <a:prstGeom prst="rect">
            <a:avLst/>
          </a:prstGeom>
          <a:ln>
            <a:noFill/>
          </a:ln>
        </p:spPr>
      </p:pic>
      <p:sp>
        <p:nvSpPr>
          <p:cNvPr id="5" name="CustomShape 4"/>
          <p:cNvSpPr/>
          <p:nvPr/>
        </p:nvSpPr>
        <p:spPr>
          <a:xfrm>
            <a:off x="3500280" y="5729400"/>
            <a:ext cx="5368320" cy="1207080"/>
          </a:xfrm>
          <a:prstGeom prst="rect">
            <a:avLst/>
          </a:prstGeom>
          <a:noFill/>
          <a:ln>
            <a:noFill/>
          </a:ln>
        </p:spPr>
        <p:txBody>
          <a:bodyPr bIns="45000" lIns="90000" rIns="90000" tIns="45000"/>
          <a:p>
            <a:pPr>
              <a:lnSpc>
                <a:spcPct val="100000"/>
              </a:lnSpc>
            </a:pPr>
            <a:r>
              <a:rPr i="1" lang="en-US" sz="1050">
                <a:solidFill>
                  <a:srgbClr val="000000"/>
                </a:solidFill>
                <a:latin typeface="Calibri"/>
              </a:rPr>
              <a:t>iDigBio is funded by a grant from the National Science Foundation’s Advancing Digitization of Biodiversity Collections Program (Cooperative Agreement EF-1115210).  Any opinions, findings, and conclusions or recommendations expressed in this material are those of the author(s) and do not necessarily reflect the views of the National Science Foundation. All images used with permission or are free from copyright.</a:t>
            </a:r>
            <a:endParaRPr/>
          </a:p>
          <a:p>
            <a:pPr>
              <a:lnSpc>
                <a:spcPct val="100000"/>
              </a:lnSpc>
            </a:pPr>
            <a:endParaRPr/>
          </a:p>
        </p:txBody>
      </p:sp>
      <p:pic>
        <p:nvPicPr>
          <p:cNvPr descr="" id="6" name="Picture 8"/>
          <p:cNvPicPr/>
          <p:nvPr/>
        </p:nvPicPr>
        <p:blipFill>
          <a:blip r:embed="rId4"/>
          <a:stretch>
            <a:fillRect/>
          </a:stretch>
        </p:blipFill>
        <p:spPr>
          <a:xfrm>
            <a:off x="2528640" y="5797080"/>
            <a:ext cx="753480" cy="757800"/>
          </a:xfrm>
          <a:prstGeom prst="rect">
            <a:avLst/>
          </a:prstGeom>
          <a:ln>
            <a:noFill/>
          </a:ln>
        </p:spPr>
      </p:pic>
      <p:pic>
        <p:nvPicPr>
          <p:cNvPr descr="" id="7" name="Picture 10"/>
          <p:cNvPicPr/>
          <p:nvPr/>
        </p:nvPicPr>
        <p:blipFill>
          <a:blip r:embed="rId5"/>
          <a:stretch>
            <a:fillRect/>
          </a:stretch>
        </p:blipFill>
        <p:spPr>
          <a:xfrm>
            <a:off x="198360" y="5868720"/>
            <a:ext cx="839520" cy="666360"/>
          </a:xfrm>
          <a:prstGeom prst="rect">
            <a:avLst/>
          </a:prstGeom>
          <a:ln>
            <a:noFill/>
          </a:ln>
        </p:spPr>
      </p:pic>
      <p:pic>
        <p:nvPicPr>
          <p:cNvPr descr="" id="8" name="Picture 11"/>
          <p:cNvPicPr/>
          <p:nvPr/>
        </p:nvPicPr>
        <p:blipFill>
          <a:blip r:embed="rId6"/>
          <a:stretch>
            <a:fillRect/>
          </a:stretch>
        </p:blipFill>
        <p:spPr>
          <a:xfrm>
            <a:off x="1019160" y="5848200"/>
            <a:ext cx="661680" cy="666360"/>
          </a:xfrm>
          <a:prstGeom prst="rect">
            <a:avLst/>
          </a:prstGeom>
          <a:ln>
            <a:noFill/>
          </a:ln>
        </p:spPr>
      </p:pic>
      <p:pic>
        <p:nvPicPr>
          <p:cNvPr descr="" id="9" name="Picture 12"/>
          <p:cNvPicPr/>
          <p:nvPr/>
        </p:nvPicPr>
        <p:blipFill>
          <a:blip r:embed="rId7"/>
          <a:stretch>
            <a:fillRect/>
          </a:stretch>
        </p:blipFill>
        <p:spPr>
          <a:xfrm>
            <a:off x="1797120" y="5876640"/>
            <a:ext cx="685440" cy="666360"/>
          </a:xfrm>
          <a:prstGeom prst="rect">
            <a:avLst/>
          </a:prstGeom>
          <a:ln>
            <a:noFill/>
          </a:ln>
        </p:spPr>
      </p:pic>
      <p:sp>
        <p:nvSpPr>
          <p:cNvPr id="10" name="CustomShape 5"/>
          <p:cNvSpPr/>
          <p:nvPr/>
        </p:nvSpPr>
        <p:spPr>
          <a:xfrm>
            <a:off x="0" y="0"/>
            <a:ext cx="9142200" cy="839520"/>
          </a:xfrm>
          <a:prstGeom prst="rect">
            <a:avLst/>
          </a:prstGeom>
          <a:solidFill>
            <a:srgbClr val="272727"/>
          </a:solidFill>
          <a:ln w="9360">
            <a:noFill/>
          </a:ln>
        </p:spPr>
      </p:sp>
      <p:pic>
        <p:nvPicPr>
          <p:cNvPr descr="" id="11" name="Picture 16"/>
          <p:cNvPicPr/>
          <p:nvPr/>
        </p:nvPicPr>
        <p:blipFill>
          <a:blip r:embed="rId8"/>
          <a:stretch>
            <a:fillRect/>
          </a:stretch>
        </p:blipFill>
        <p:spPr>
          <a:xfrm>
            <a:off x="227520" y="123120"/>
            <a:ext cx="1933560" cy="588600"/>
          </a:xfrm>
          <a:prstGeom prst="rect">
            <a:avLst/>
          </a:prstGeom>
          <a:ln>
            <a:noFill/>
          </a:ln>
        </p:spPr>
      </p:pic>
      <p:sp>
        <p:nvSpPr>
          <p:cNvPr id="12" name="PlaceHolder 6"/>
          <p:cNvSpPr>
            <a:spLocks noGrp="1"/>
          </p:cNvSpPr>
          <p:nvPr>
            <p:ph type="title"/>
          </p:nvPr>
        </p:nvSpPr>
        <p:spPr>
          <a:xfrm>
            <a:off x="457200" y="273600"/>
            <a:ext cx="8229240" cy="1144800"/>
          </a:xfrm>
          <a:prstGeom prst="rect">
            <a:avLst/>
          </a:prstGeom>
        </p:spPr>
        <p:txBody>
          <a:bodyPr anchor="ctr" bIns="0" lIns="0" rIns="0" tIns="0" wrap="none"/>
          <a:p>
            <a:pPr algn="ctr"/>
            <a:r>
              <a:rPr lang="en-US"/>
              <a:t>Click to edit the title text format</a:t>
            </a:r>
            <a:endParaRPr/>
          </a:p>
        </p:txBody>
      </p:sp>
      <p:sp>
        <p:nvSpPr>
          <p:cNvPr id="13" name="PlaceHolder 7"/>
          <p:cNvSpPr>
            <a:spLocks noGrp="1"/>
          </p:cNvSpPr>
          <p:nvPr>
            <p:ph type="body"/>
          </p:nvPr>
        </p:nvSpPr>
        <p:spPr>
          <a:xfrm>
            <a:off x="457200" y="1604520"/>
            <a:ext cx="8229240" cy="397728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49" r:id="rId9"/>
    <p:sldLayoutId id="2147483650" r:id="rId10"/>
    <p:sldLayoutId id="2147483651" r:id="rId11"/>
    <p:sldLayoutId id="2147483652" r:id="rId12"/>
    <p:sldLayoutId id="2147483653" r:id="rId13"/>
    <p:sldLayoutId id="2147483654" r:id="rId14"/>
    <p:sldLayoutId id="2147483655" r:id="rId15"/>
    <p:sldLayoutId id="2147483656" r:id="rId16"/>
    <p:sldLayoutId id="2147483657" r:id="rId17"/>
    <p:sldLayoutId id="2147483658" r:id="rId18"/>
    <p:sldLayoutId id="2147483659" r:id="rId19"/>
    <p:sldLayoutId id="2147483660" r:id="rId20"/>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e0e2dc"/>
        </a:solidFill>
      </p:bgPr>
    </p:bg>
    <p:spTree>
      <p:nvGrpSpPr>
        <p:cNvPr id="1" name=""/>
        <p:cNvGrpSpPr/>
        <p:nvPr/>
      </p:nvGrpSpPr>
      <p:grpSpPr>
        <a:xfrm>
          <a:off x="0" y="0"/>
          <a:ext cx="0" cy="0"/>
          <a:chOff x="0" y="0"/>
          <a:chExt cx="0" cy="0"/>
        </a:xfrm>
      </p:grpSpPr>
      <p:sp>
        <p:nvSpPr>
          <p:cNvPr id="48" name="CustomShape 1"/>
          <p:cNvSpPr/>
          <p:nvPr/>
        </p:nvSpPr>
        <p:spPr>
          <a:xfrm>
            <a:off x="0" y="0"/>
            <a:ext cx="9142200" cy="568800"/>
          </a:xfrm>
          <a:prstGeom prst="rect">
            <a:avLst/>
          </a:prstGeom>
          <a:solidFill>
            <a:srgbClr val="272727"/>
          </a:solidFill>
          <a:ln w="9360">
            <a:noFill/>
          </a:ln>
        </p:spPr>
      </p:sp>
      <p:pic>
        <p:nvPicPr>
          <p:cNvPr descr="" id="49" name="Picture 7"/>
          <p:cNvPicPr/>
          <p:nvPr/>
        </p:nvPicPr>
        <p:blipFill>
          <a:blip r:embed="rId2"/>
          <a:stretch>
            <a:fillRect/>
          </a:stretch>
        </p:blipFill>
        <p:spPr>
          <a:xfrm>
            <a:off x="227520" y="123120"/>
            <a:ext cx="1154880" cy="351000"/>
          </a:xfrm>
          <a:prstGeom prst="rect">
            <a:avLst/>
          </a:prstGeom>
          <a:ln>
            <a:noFill/>
          </a:ln>
        </p:spPr>
      </p:pic>
      <p:sp>
        <p:nvSpPr>
          <p:cNvPr id="50" name="Line 2"/>
          <p:cNvSpPr/>
          <p:nvPr/>
        </p:nvSpPr>
        <p:spPr>
          <a:xfrm flipV="1">
            <a:off x="8063280" y="123120"/>
            <a:ext cx="0" cy="331920"/>
          </a:xfrm>
          <a:prstGeom prst="line">
            <a:avLst/>
          </a:prstGeom>
          <a:ln w="25560">
            <a:solidFill>
              <a:srgbClr val="ffffff"/>
            </a:solidFill>
            <a:round/>
          </a:ln>
        </p:spPr>
      </p:sp>
      <p:sp>
        <p:nvSpPr>
          <p:cNvPr id="51" name="CustomShape 3"/>
          <p:cNvSpPr/>
          <p:nvPr/>
        </p:nvSpPr>
        <p:spPr>
          <a:xfrm>
            <a:off x="0" y="856440"/>
            <a:ext cx="9142200" cy="4637520"/>
          </a:xfrm>
          <a:prstGeom prst="rect">
            <a:avLst/>
          </a:prstGeom>
          <a:solidFill>
            <a:srgbClr val="ffffff"/>
          </a:solidFill>
          <a:ln w="9360">
            <a:noFill/>
          </a:ln>
        </p:spPr>
      </p:sp>
      <p:pic>
        <p:nvPicPr>
          <p:cNvPr descr="" id="52" name="Picture 13"/>
          <p:cNvPicPr/>
          <p:nvPr/>
        </p:nvPicPr>
        <p:blipFill>
          <a:blip r:embed="rId3"/>
          <a:stretch>
            <a:fillRect/>
          </a:stretch>
        </p:blipFill>
        <p:spPr>
          <a:xfrm>
            <a:off x="0" y="5495760"/>
            <a:ext cx="9142200" cy="1360440"/>
          </a:xfrm>
          <a:prstGeom prst="rect">
            <a:avLst/>
          </a:prstGeom>
          <a:ln>
            <a:noFill/>
          </a:ln>
        </p:spPr>
      </p:pic>
      <p:sp>
        <p:nvSpPr>
          <p:cNvPr id="53" name="CustomShape 4"/>
          <p:cNvSpPr/>
          <p:nvPr/>
        </p:nvSpPr>
        <p:spPr>
          <a:xfrm>
            <a:off x="3500280" y="5729400"/>
            <a:ext cx="5368320" cy="1207080"/>
          </a:xfrm>
          <a:prstGeom prst="rect">
            <a:avLst/>
          </a:prstGeom>
          <a:noFill/>
          <a:ln>
            <a:noFill/>
          </a:ln>
        </p:spPr>
        <p:txBody>
          <a:bodyPr bIns="45000" lIns="90000" rIns="90000" tIns="45000"/>
          <a:p>
            <a:pPr>
              <a:lnSpc>
                <a:spcPct val="100000"/>
              </a:lnSpc>
            </a:pPr>
            <a:r>
              <a:rPr i="1" lang="en-US" sz="1050">
                <a:solidFill>
                  <a:srgbClr val="000000"/>
                </a:solidFill>
                <a:latin typeface="Calibri"/>
              </a:rPr>
              <a:t>iDigBio is funded by a grant from the National Science Foundation’s Advancing Digitization of Biodiversity Collections Program (Cooperative Agreement EF-1115210).  Any opinions, findings, and conclusions or recommendations expressed in this material are those of the author(s) and do not necessarily reflect the views of the National Science Foundation. All images used with permission or are free from copyright.</a:t>
            </a:r>
            <a:endParaRPr/>
          </a:p>
          <a:p>
            <a:pPr>
              <a:lnSpc>
                <a:spcPct val="100000"/>
              </a:lnSpc>
            </a:pPr>
            <a:endParaRPr/>
          </a:p>
        </p:txBody>
      </p:sp>
      <p:pic>
        <p:nvPicPr>
          <p:cNvPr descr="" id="54" name="Picture 8"/>
          <p:cNvPicPr/>
          <p:nvPr/>
        </p:nvPicPr>
        <p:blipFill>
          <a:blip r:embed="rId4"/>
          <a:stretch>
            <a:fillRect/>
          </a:stretch>
        </p:blipFill>
        <p:spPr>
          <a:xfrm>
            <a:off x="2528640" y="5797080"/>
            <a:ext cx="753480" cy="757800"/>
          </a:xfrm>
          <a:prstGeom prst="rect">
            <a:avLst/>
          </a:prstGeom>
          <a:ln>
            <a:noFill/>
          </a:ln>
        </p:spPr>
      </p:pic>
      <p:pic>
        <p:nvPicPr>
          <p:cNvPr descr="" id="55" name="Picture 10"/>
          <p:cNvPicPr/>
          <p:nvPr/>
        </p:nvPicPr>
        <p:blipFill>
          <a:blip r:embed="rId5"/>
          <a:stretch>
            <a:fillRect/>
          </a:stretch>
        </p:blipFill>
        <p:spPr>
          <a:xfrm>
            <a:off x="198360" y="5868720"/>
            <a:ext cx="839520" cy="666360"/>
          </a:xfrm>
          <a:prstGeom prst="rect">
            <a:avLst/>
          </a:prstGeom>
          <a:ln>
            <a:noFill/>
          </a:ln>
        </p:spPr>
      </p:pic>
      <p:pic>
        <p:nvPicPr>
          <p:cNvPr descr="" id="56" name="Picture 11"/>
          <p:cNvPicPr/>
          <p:nvPr/>
        </p:nvPicPr>
        <p:blipFill>
          <a:blip r:embed="rId6"/>
          <a:stretch>
            <a:fillRect/>
          </a:stretch>
        </p:blipFill>
        <p:spPr>
          <a:xfrm>
            <a:off x="1019160" y="5848200"/>
            <a:ext cx="661680" cy="666360"/>
          </a:xfrm>
          <a:prstGeom prst="rect">
            <a:avLst/>
          </a:prstGeom>
          <a:ln>
            <a:noFill/>
          </a:ln>
        </p:spPr>
      </p:pic>
      <p:pic>
        <p:nvPicPr>
          <p:cNvPr descr="" id="57" name="Picture 12"/>
          <p:cNvPicPr/>
          <p:nvPr/>
        </p:nvPicPr>
        <p:blipFill>
          <a:blip r:embed="rId7"/>
          <a:stretch>
            <a:fillRect/>
          </a:stretch>
        </p:blipFill>
        <p:spPr>
          <a:xfrm>
            <a:off x="1797120" y="5876640"/>
            <a:ext cx="685440" cy="666360"/>
          </a:xfrm>
          <a:prstGeom prst="rect">
            <a:avLst/>
          </a:prstGeom>
          <a:ln>
            <a:noFill/>
          </a:ln>
        </p:spPr>
      </p:pic>
      <p:sp>
        <p:nvSpPr>
          <p:cNvPr id="58" name="CustomShape 5"/>
          <p:cNvSpPr/>
          <p:nvPr/>
        </p:nvSpPr>
        <p:spPr>
          <a:xfrm>
            <a:off x="0" y="0"/>
            <a:ext cx="9142200" cy="839520"/>
          </a:xfrm>
          <a:prstGeom prst="rect">
            <a:avLst/>
          </a:prstGeom>
          <a:solidFill>
            <a:srgbClr val="272727"/>
          </a:solidFill>
          <a:ln w="9360">
            <a:noFill/>
          </a:ln>
        </p:spPr>
      </p:sp>
      <p:pic>
        <p:nvPicPr>
          <p:cNvPr descr="" id="59" name="Picture 16"/>
          <p:cNvPicPr/>
          <p:nvPr/>
        </p:nvPicPr>
        <p:blipFill>
          <a:blip r:embed="rId8"/>
          <a:stretch>
            <a:fillRect/>
          </a:stretch>
        </p:blipFill>
        <p:spPr>
          <a:xfrm>
            <a:off x="227520" y="123120"/>
            <a:ext cx="1933560" cy="588600"/>
          </a:xfrm>
          <a:prstGeom prst="rect">
            <a:avLst/>
          </a:prstGeom>
          <a:ln>
            <a:noFill/>
          </a:ln>
        </p:spPr>
      </p:pic>
      <p:sp>
        <p:nvSpPr>
          <p:cNvPr id="60" name="PlaceHolder 6"/>
          <p:cNvSpPr>
            <a:spLocks noGrp="1"/>
          </p:cNvSpPr>
          <p:nvPr>
            <p:ph type="title"/>
          </p:nvPr>
        </p:nvSpPr>
        <p:spPr>
          <a:xfrm>
            <a:off x="457200" y="273600"/>
            <a:ext cx="8229240" cy="1144800"/>
          </a:xfrm>
          <a:prstGeom prst="rect">
            <a:avLst/>
          </a:prstGeom>
        </p:spPr>
        <p:txBody>
          <a:bodyPr anchor="ctr" bIns="0" lIns="0" rIns="0" tIns="0" wrap="none"/>
          <a:p>
            <a:pPr algn="ctr"/>
            <a:r>
              <a:rPr lang="en-US"/>
              <a:t>Click to edit the title text format</a:t>
            </a:r>
            <a:endParaRPr/>
          </a:p>
        </p:txBody>
      </p:sp>
      <p:sp>
        <p:nvSpPr>
          <p:cNvPr id="61" name="PlaceHolder 7"/>
          <p:cNvSpPr>
            <a:spLocks noGrp="1"/>
          </p:cNvSpPr>
          <p:nvPr>
            <p:ph type="body"/>
          </p:nvPr>
        </p:nvSpPr>
        <p:spPr>
          <a:xfrm>
            <a:off x="457200" y="1604520"/>
            <a:ext cx="8229240" cy="397728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0" r:id="rId17"/>
    <p:sldLayoutId id="2147483671" r:id="rId18"/>
    <p:sldLayoutId id="2147483672" r:id="rId19"/>
    <p:sldLayoutId id="2147483673" r:id="rId20"/>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 name="CustomShape 1"/>
          <p:cNvSpPr/>
          <p:nvPr/>
        </p:nvSpPr>
        <p:spPr>
          <a:xfrm>
            <a:off x="685800" y="1406880"/>
            <a:ext cx="7770600" cy="939600"/>
          </a:xfrm>
          <a:prstGeom prst="rect">
            <a:avLst/>
          </a:prstGeom>
          <a:noFill/>
          <a:ln>
            <a:noFill/>
          </a:ln>
        </p:spPr>
      </p:sp>
      <p:sp>
        <p:nvSpPr>
          <p:cNvPr id="97" name="CustomShape 2"/>
          <p:cNvSpPr/>
          <p:nvPr/>
        </p:nvSpPr>
        <p:spPr>
          <a:xfrm>
            <a:off x="685800" y="3352320"/>
            <a:ext cx="6399000" cy="1408320"/>
          </a:xfrm>
          <a:prstGeom prst="rect">
            <a:avLst/>
          </a:prstGeom>
          <a:noFill/>
          <a:ln>
            <a:noFill/>
          </a:ln>
        </p:spPr>
      </p:sp>
      <p:sp>
        <p:nvSpPr>
          <p:cNvPr id="98" name="CustomShape 3"/>
          <p:cNvSpPr/>
          <p:nvPr/>
        </p:nvSpPr>
        <p:spPr>
          <a:xfrm>
            <a:off x="1097280" y="3805200"/>
            <a:ext cx="6851880" cy="1369080"/>
          </a:xfrm>
          <a:prstGeom prst="rect">
            <a:avLst/>
          </a:prstGeom>
          <a:noFill/>
          <a:ln>
            <a:noFill/>
          </a:ln>
        </p:spPr>
        <p:txBody>
          <a:bodyPr bIns="45000" lIns="90000" rIns="90000" tIns="45000"/>
          <a:p>
            <a:r>
              <a:rPr lang="en-US">
                <a:latin typeface="Arial"/>
              </a:rPr>
              <a:t>Dan Stoner</a:t>
            </a:r>
            <a:endParaRPr/>
          </a:p>
          <a:p>
            <a:r>
              <a:rPr lang="en-US">
                <a:latin typeface="Arial"/>
              </a:rPr>
              <a:t>Advanced Computing and Information Systems Laboratory (ACIS)</a:t>
            </a:r>
            <a:endParaRPr/>
          </a:p>
          <a:p>
            <a:r>
              <a:rPr lang="en-US">
                <a:latin typeface="Arial"/>
              </a:rPr>
              <a:t>University of Florida</a:t>
            </a:r>
            <a:endParaRPr/>
          </a:p>
          <a:p>
            <a:endParaRPr/>
          </a:p>
          <a:p>
            <a:r>
              <a:rPr lang="en-US">
                <a:latin typeface="Arial"/>
              </a:rPr>
              <a:t>dstoner@acis.ufl.edu                                       @thatlinuxbox</a:t>
            </a:r>
            <a:endParaRPr/>
          </a:p>
        </p:txBody>
      </p:sp>
      <p:sp>
        <p:nvSpPr>
          <p:cNvPr id="99" name="CustomShape 4"/>
          <p:cNvSpPr/>
          <p:nvPr/>
        </p:nvSpPr>
        <p:spPr>
          <a:xfrm>
            <a:off x="1097280" y="1828800"/>
            <a:ext cx="7223400" cy="730440"/>
          </a:xfrm>
          <a:prstGeom prst="rect">
            <a:avLst/>
          </a:prstGeom>
          <a:noFill/>
          <a:ln>
            <a:noFill/>
          </a:ln>
        </p:spPr>
        <p:txBody>
          <a:bodyPr bIns="45000" lIns="90000" rIns="90000" tIns="45000"/>
          <a:p>
            <a:r>
              <a:rPr lang="en-US" sz="2400">
                <a:latin typeface="Arial"/>
              </a:rPr>
              <a:t>CYWG (CyberInfrastructure Working Group)</a:t>
            </a:r>
            <a:endParaRPr/>
          </a:p>
          <a:p>
            <a:r>
              <a:rPr lang="en-US" sz="2400">
                <a:latin typeface="Arial"/>
              </a:rPr>
              <a:t>October 2014</a:t>
            </a:r>
            <a:endParaRPr/>
          </a:p>
          <a:p>
            <a:endParaRPr/>
          </a:p>
          <a:p>
            <a:r>
              <a:rPr b="1" lang="en-US" sz="2400">
                <a:latin typeface="Arial"/>
              </a:rPr>
              <a:t>iDigBio Data Ingestion</a:t>
            </a:r>
            <a:endParaRPr/>
          </a:p>
        </p:txBody>
      </p:sp>
    </p:spTree>
  </p:cSld>
  <p:timing>
    <p:tnLst>
      <p:par>
        <p:cTn dur="indefinite" id="1" nodeType="tmRoot" restart="never">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13" name=""/>
          <p:cNvPicPr/>
          <p:nvPr/>
        </p:nvPicPr>
        <p:blipFill>
          <a:blip r:embed="rId1"/>
          <a:stretch>
            <a:fillRect/>
          </a:stretch>
        </p:blipFill>
        <p:spPr>
          <a:xfrm>
            <a:off x="511560" y="1716840"/>
            <a:ext cx="8266680" cy="2946600"/>
          </a:xfrm>
          <a:prstGeom prst="rect">
            <a:avLst/>
          </a:prstGeom>
          <a:ln>
            <a:noFill/>
          </a:ln>
        </p:spPr>
      </p:pic>
    </p:spTree>
  </p:cSld>
  <p:timing>
    <p:tnLst>
      <p:par>
        <p:cTn dur="indefinite" id="17" nodeType="tmRoot" restart="never">
          <p:childTnLst>
            <p:seq>
              <p:cTn id="1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 name="CustomShape 1"/>
          <p:cNvSpPr/>
          <p:nvPr/>
        </p:nvSpPr>
        <p:spPr>
          <a:xfrm>
            <a:off x="685800" y="914400"/>
            <a:ext cx="7770600" cy="364680"/>
          </a:xfrm>
          <a:prstGeom prst="rect">
            <a:avLst/>
          </a:prstGeom>
          <a:noFill/>
          <a:ln>
            <a:noFill/>
          </a:ln>
        </p:spPr>
        <p:txBody>
          <a:bodyPr anchor="ctr" bIns="0" lIns="0" rIns="0" tIns="0"/>
          <a:p>
            <a:r>
              <a:rPr lang="en-US">
                <a:latin typeface="Calibri"/>
              </a:rPr>
              <a:t>Over 300 Data Providers...</a:t>
            </a:r>
            <a:endParaRPr/>
          </a:p>
        </p:txBody>
      </p:sp>
      <p:pic>
        <p:nvPicPr>
          <p:cNvPr descr="" id="101" name=""/>
          <p:cNvPicPr/>
          <p:nvPr/>
        </p:nvPicPr>
        <p:blipFill>
          <a:blip r:embed="rId1"/>
          <a:stretch>
            <a:fillRect/>
          </a:stretch>
        </p:blipFill>
        <p:spPr>
          <a:xfrm>
            <a:off x="1920240" y="1418040"/>
            <a:ext cx="5302080" cy="3976560"/>
          </a:xfrm>
          <a:prstGeom prst="rect">
            <a:avLst/>
          </a:prstGeom>
          <a:ln>
            <a:noFill/>
          </a:ln>
        </p:spPr>
      </p:pic>
    </p:spTree>
  </p:cSld>
  <p:timing>
    <p:tnLst>
      <p:par>
        <p:cTn dur="indefinite" id="3" nodeType="tmRoot" restart="never">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02" name=""/>
          <p:cNvPicPr/>
          <p:nvPr/>
        </p:nvPicPr>
        <p:blipFill>
          <a:blip r:embed="rId1"/>
          <a:stretch>
            <a:fillRect/>
          </a:stretch>
        </p:blipFill>
        <p:spPr>
          <a:xfrm>
            <a:off x="1378800" y="1005840"/>
            <a:ext cx="6293880" cy="4405680"/>
          </a:xfrm>
          <a:prstGeom prst="rect">
            <a:avLst/>
          </a:prstGeom>
          <a:ln>
            <a:noFill/>
          </a:ln>
        </p:spPr>
      </p:pic>
    </p:spTree>
  </p:cSld>
  <p:timing>
    <p:tnLst>
      <p:par>
        <p:cTn dur="indefinite" id="5" nodeType="tmRoot" restart="never">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03" name=""/>
          <p:cNvPicPr/>
          <p:nvPr/>
        </p:nvPicPr>
        <p:blipFill>
          <a:blip r:embed="rId1"/>
          <a:stretch>
            <a:fillRect/>
          </a:stretch>
        </p:blipFill>
        <p:spPr>
          <a:xfrm>
            <a:off x="362520" y="879120"/>
            <a:ext cx="8361360" cy="4515120"/>
          </a:xfrm>
          <a:prstGeom prst="rect">
            <a:avLst/>
          </a:prstGeom>
          <a:ln>
            <a:noFill/>
          </a:ln>
        </p:spPr>
      </p:pic>
    </p:spTree>
  </p:cSld>
  <p:timing>
    <p:tnLst>
      <p:par>
        <p:cTn dur="indefinite" id="7" nodeType="tmRoot" restart="never">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 name="CustomShape 1"/>
          <p:cNvSpPr/>
          <p:nvPr/>
        </p:nvSpPr>
        <p:spPr>
          <a:xfrm>
            <a:off x="685800" y="1406880"/>
            <a:ext cx="7770600" cy="939600"/>
          </a:xfrm>
          <a:prstGeom prst="rect">
            <a:avLst/>
          </a:prstGeom>
          <a:noFill/>
          <a:ln>
            <a:noFill/>
          </a:ln>
        </p:spPr>
      </p:sp>
      <p:sp>
        <p:nvSpPr>
          <p:cNvPr id="105" name="CustomShape 2"/>
          <p:cNvSpPr/>
          <p:nvPr/>
        </p:nvSpPr>
        <p:spPr>
          <a:xfrm>
            <a:off x="418680" y="2492640"/>
            <a:ext cx="8227800" cy="3975840"/>
          </a:xfrm>
          <a:prstGeom prst="rect">
            <a:avLst/>
          </a:prstGeom>
          <a:noFill/>
          <a:ln>
            <a:noFill/>
          </a:ln>
        </p:spPr>
      </p:sp>
      <p:pic>
        <p:nvPicPr>
          <p:cNvPr descr="" id="106" name=""/>
          <p:cNvPicPr/>
          <p:nvPr/>
        </p:nvPicPr>
        <p:blipFill>
          <a:blip r:embed="rId1"/>
          <a:stretch>
            <a:fillRect/>
          </a:stretch>
        </p:blipFill>
        <p:spPr>
          <a:xfrm>
            <a:off x="91440" y="968760"/>
            <a:ext cx="8995680" cy="4516920"/>
          </a:xfrm>
          <a:prstGeom prst="rect">
            <a:avLst/>
          </a:prstGeom>
          <a:ln>
            <a:noFill/>
          </a:ln>
        </p:spPr>
      </p:pic>
    </p:spTree>
  </p:cSld>
  <p:timing>
    <p:tnLst>
      <p:par>
        <p:cTn dur="indefinite" id="9" nodeType="tmRoot" restart="never">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 name="CustomShape 1"/>
          <p:cNvSpPr/>
          <p:nvPr/>
        </p:nvSpPr>
        <p:spPr>
          <a:xfrm>
            <a:off x="548640" y="914400"/>
            <a:ext cx="7863480" cy="457200"/>
          </a:xfrm>
          <a:prstGeom prst="rect">
            <a:avLst/>
          </a:prstGeom>
          <a:noFill/>
          <a:ln>
            <a:noFill/>
          </a:ln>
        </p:spPr>
        <p:txBody>
          <a:bodyPr bIns="45000" lIns="90000" rIns="90000" tIns="45000"/>
          <a:p>
            <a:r>
              <a:rPr lang="en-US" sz="2400">
                <a:latin typeface="Arial"/>
              </a:rPr>
              <a:t>Ingestion Reporting</a:t>
            </a:r>
            <a:endParaRPr/>
          </a:p>
        </p:txBody>
      </p:sp>
      <p:pic>
        <p:nvPicPr>
          <p:cNvPr descr="" id="108" name=""/>
          <p:cNvPicPr/>
          <p:nvPr/>
        </p:nvPicPr>
        <p:blipFill>
          <a:blip r:embed="rId1"/>
          <a:stretch>
            <a:fillRect/>
          </a:stretch>
        </p:blipFill>
        <p:spPr>
          <a:xfrm>
            <a:off x="965880" y="1371600"/>
            <a:ext cx="6854400" cy="4023000"/>
          </a:xfrm>
          <a:prstGeom prst="rect">
            <a:avLst/>
          </a:prstGeom>
          <a:ln>
            <a:noFill/>
          </a:ln>
        </p:spPr>
      </p:pic>
    </p:spTree>
  </p:cSld>
  <p:timing>
    <p:tnLst>
      <p:par>
        <p:cTn dur="indefinite" id="11" nodeType="tmRoot" restart="never">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 name="CustomShape 1"/>
          <p:cNvSpPr/>
          <p:nvPr/>
        </p:nvSpPr>
        <p:spPr>
          <a:xfrm>
            <a:off x="685800" y="1406880"/>
            <a:ext cx="7770600" cy="939600"/>
          </a:xfrm>
          <a:prstGeom prst="rect">
            <a:avLst/>
          </a:prstGeom>
          <a:noFill/>
          <a:ln>
            <a:noFill/>
          </a:ln>
        </p:spPr>
        <p:txBody>
          <a:bodyPr anchor="ctr" bIns="0" lIns="0" rIns="0" tIns="0"/>
          <a:p>
            <a:r>
              <a:rPr lang="en-US">
                <a:latin typeface="Calibri"/>
              </a:rPr>
              <a:t>Three types of data publishing technologies</a:t>
            </a:r>
            <a:endParaRPr/>
          </a:p>
        </p:txBody>
      </p:sp>
      <p:sp>
        <p:nvSpPr>
          <p:cNvPr id="110" name="CustomShape 2"/>
          <p:cNvSpPr/>
          <p:nvPr/>
        </p:nvSpPr>
        <p:spPr>
          <a:xfrm>
            <a:off x="418680" y="2651760"/>
            <a:ext cx="8227800" cy="3276000"/>
          </a:xfrm>
          <a:prstGeom prst="rect">
            <a:avLst/>
          </a:prstGeom>
          <a:noFill/>
          <a:ln>
            <a:noFill/>
          </a:ln>
        </p:spPr>
        <p:txBody>
          <a:bodyPr bIns="0" lIns="0" rIns="0" tIns="0"/>
          <a:p>
            <a:pPr>
              <a:lnSpc>
                <a:spcPct val="100000"/>
              </a:lnSpc>
              <a:buSzPct val="25000"/>
              <a:buFont typeface="StarSymbol"/>
              <a:buChar char="l"/>
            </a:pPr>
            <a:r>
              <a:rPr lang="en-US" sz="3200">
                <a:latin typeface="Arial"/>
              </a:rPr>
              <a:t>IPT – GBIF Integrated Publishing Toolkit</a:t>
            </a:r>
            <a:endParaRPr/>
          </a:p>
          <a:p>
            <a:pPr>
              <a:lnSpc>
                <a:spcPct val="100000"/>
              </a:lnSpc>
              <a:buSzPct val="25000"/>
              <a:buFont typeface="StarSymbol"/>
              <a:buChar char="l"/>
            </a:pPr>
            <a:r>
              <a:rPr lang="en-US" sz="3200">
                <a:latin typeface="Arial"/>
              </a:rPr>
              <a:t>Symbiota – web-based collection management software</a:t>
            </a:r>
            <a:endParaRPr/>
          </a:p>
          <a:p>
            <a:pPr>
              <a:lnSpc>
                <a:spcPct val="100000"/>
              </a:lnSpc>
              <a:buSzPct val="25000"/>
              <a:buFont typeface="StarSymbol"/>
              <a:buChar char="l"/>
            </a:pPr>
            <a:r>
              <a:rPr lang="en-US" sz="3200">
                <a:latin typeface="Arial"/>
              </a:rPr>
              <a:t>iDigBio Feeder</a:t>
            </a:r>
            <a:endParaRPr/>
          </a:p>
        </p:txBody>
      </p:sp>
    </p:spTree>
  </p:cSld>
  <p:timing>
    <p:tnLst>
      <p:par>
        <p:cTn dur="indefinite" id="13" nodeType="tmRoot" restart="never">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 name="CustomShape 1"/>
          <p:cNvSpPr/>
          <p:nvPr/>
        </p:nvSpPr>
        <p:spPr>
          <a:xfrm>
            <a:off x="685800" y="1406880"/>
            <a:ext cx="7770600" cy="939600"/>
          </a:xfrm>
          <a:prstGeom prst="rect">
            <a:avLst/>
          </a:prstGeom>
          <a:noFill/>
          <a:ln>
            <a:noFill/>
          </a:ln>
        </p:spPr>
        <p:txBody>
          <a:bodyPr anchor="ctr" bIns="0" lIns="0" rIns="0" tIns="0"/>
          <a:p>
            <a:r>
              <a:rPr lang="en-US">
                <a:latin typeface="Calibri"/>
              </a:rPr>
              <a:t>Dataset formats</a:t>
            </a:r>
            <a:endParaRPr/>
          </a:p>
        </p:txBody>
      </p:sp>
      <p:sp>
        <p:nvSpPr>
          <p:cNvPr id="112" name="CustomShape 2"/>
          <p:cNvSpPr/>
          <p:nvPr/>
        </p:nvSpPr>
        <p:spPr>
          <a:xfrm>
            <a:off x="457200" y="2560320"/>
            <a:ext cx="8227800" cy="3020040"/>
          </a:xfrm>
          <a:prstGeom prst="rect">
            <a:avLst/>
          </a:prstGeom>
          <a:noFill/>
          <a:ln>
            <a:noFill/>
          </a:ln>
        </p:spPr>
        <p:txBody>
          <a:bodyPr bIns="0" lIns="0" rIns="0" tIns="0"/>
          <a:p>
            <a:pPr>
              <a:lnSpc>
                <a:spcPct val="100000"/>
              </a:lnSpc>
              <a:buSzPct val="25000"/>
              <a:buFont typeface="StarSymbol"/>
              <a:buChar char="l"/>
            </a:pPr>
            <a:r>
              <a:rPr lang="en-US" sz="3200">
                <a:latin typeface="Arial"/>
              </a:rPr>
              <a:t>IPT – DwC-A</a:t>
            </a:r>
            <a:endParaRPr/>
          </a:p>
          <a:p>
            <a:pPr>
              <a:lnSpc>
                <a:spcPct val="100000"/>
              </a:lnSpc>
              <a:buSzPct val="25000"/>
              <a:buFont typeface="StarSymbol"/>
              <a:buChar char="l"/>
            </a:pPr>
            <a:r>
              <a:rPr lang="en-US" sz="3200">
                <a:latin typeface="Arial"/>
              </a:rPr>
              <a:t>Symbiota portals – DwC-A</a:t>
            </a:r>
            <a:endParaRPr/>
          </a:p>
          <a:p>
            <a:pPr>
              <a:lnSpc>
                <a:spcPct val="100000"/>
              </a:lnSpc>
              <a:buSzPct val="25000"/>
              <a:buFont typeface="StarSymbol"/>
              <a:buChar char="l"/>
            </a:pPr>
            <a:r>
              <a:rPr lang="en-US" sz="3200">
                <a:latin typeface="Arial"/>
              </a:rPr>
              <a:t>IdigBio Feeder – DwC-A, CSV, ...</a:t>
            </a:r>
            <a:endParaRPr/>
          </a:p>
        </p:txBody>
      </p:sp>
    </p:spTree>
  </p:cSld>
  <p:timing>
    <p:tnLst>
      <p:par>
        <p:cTn dur="indefinite" id="15" nodeType="tmRoot" restart="never">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