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gif" ContentType="image/gif"/>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1406880"/>
            <a:ext cx="7772040" cy="941400"/>
          </a:xfrm>
          <a:prstGeom prst="rect">
            <a:avLst/>
          </a:prstGeom>
        </p:spPr>
        <p:txBody>
          <a:bodyPr lIns="0" rIns="0" tIns="0" bIns="0" anchor="ctr"/>
          <a:p>
            <a:endParaRPr/>
          </a:p>
        </p:txBody>
      </p:sp>
      <p:sp>
        <p:nvSpPr>
          <p:cNvPr id="3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406880"/>
            <a:ext cx="7772040" cy="941400"/>
          </a:xfrm>
          <a:prstGeom prst="rect">
            <a:avLst/>
          </a:prstGeom>
        </p:spPr>
        <p:txBody>
          <a:bodyPr lIns="0" rIns="0" tIns="0" bIns="0" anchor="ctr"/>
          <a:p>
            <a:endParaRPr/>
          </a:p>
        </p:txBody>
      </p:sp>
      <p:sp>
        <p:nvSpPr>
          <p:cNvPr id="3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4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85800" y="1406880"/>
            <a:ext cx="7772040" cy="941400"/>
          </a:xfrm>
          <a:prstGeom prst="rect">
            <a:avLst/>
          </a:prstGeom>
        </p:spPr>
        <p:txBody>
          <a:bodyPr lIns="0" rIns="0" tIns="0" bIns="0" anchor="ctr"/>
          <a:p>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6" name="" descr=""/>
          <p:cNvPicPr/>
          <p:nvPr/>
        </p:nvPicPr>
        <p:blipFill>
          <a:blip r:embed="rId2"/>
          <a:stretch>
            <a:fillRect/>
          </a:stretch>
        </p:blipFill>
        <p:spPr>
          <a:xfrm>
            <a:off x="2079000" y="1604520"/>
            <a:ext cx="4984920" cy="3977280"/>
          </a:xfrm>
          <a:prstGeom prst="rect">
            <a:avLst/>
          </a:prstGeom>
          <a:ln>
            <a:noFill/>
          </a:ln>
        </p:spPr>
      </p:pic>
      <p:pic>
        <p:nvPicPr>
          <p:cNvPr id="4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1406880"/>
            <a:ext cx="7772040" cy="941400"/>
          </a:xfrm>
          <a:prstGeom prst="rect">
            <a:avLst/>
          </a:prstGeom>
        </p:spPr>
        <p:txBody>
          <a:bodyPr lIns="0" rIns="0" tIns="0" bIns="0" anchor="ctr"/>
          <a:p>
            <a:endParaRPr/>
          </a:p>
        </p:txBody>
      </p:sp>
      <p:sp>
        <p:nvSpPr>
          <p:cNvPr id="1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5800" y="1406880"/>
            <a:ext cx="7772040" cy="941400"/>
          </a:xfrm>
          <a:prstGeom prst="rect">
            <a:avLst/>
          </a:prstGeom>
        </p:spPr>
        <p:txBody>
          <a:bodyPr lIns="0" rIns="0" tIns="0" bIns="0" anchor="ctr"/>
          <a:p>
            <a:endParaRPr/>
          </a:p>
        </p:txBody>
      </p:sp>
      <p:sp>
        <p:nvSpPr>
          <p:cNvPr id="1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1406880"/>
            <a:ext cx="7772040" cy="941400"/>
          </a:xfrm>
          <a:prstGeom prst="rect">
            <a:avLst/>
          </a:prstGeom>
        </p:spPr>
        <p:txBody>
          <a:bodyPr lIns="0" rIns="0" tIns="0" bIns="0" anchor="ctr"/>
          <a:p>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1406880"/>
            <a:ext cx="7772040" cy="9414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85800" y="1406880"/>
            <a:ext cx="7772040" cy="43639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406880"/>
            <a:ext cx="7772040" cy="941400"/>
          </a:xfrm>
          <a:prstGeom prst="rect">
            <a:avLst/>
          </a:prstGeom>
        </p:spPr>
        <p:txBody>
          <a:bodyPr lIns="0" rIns="0" tIns="0" bIns="0" anchor="ctr"/>
          <a:p>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1406880"/>
            <a:ext cx="7772040" cy="941400"/>
          </a:xfrm>
          <a:prstGeom prst="rect">
            <a:avLst/>
          </a:prstGeom>
        </p:spPr>
        <p:txBody>
          <a:bodyPr lIns="0" rIns="0" tIns="0" bIns="0" anchor="ctr"/>
          <a:p>
            <a:endParaRPr/>
          </a:p>
        </p:txBody>
      </p:sp>
      <p:sp>
        <p:nvSpPr>
          <p:cNvPr id="2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406880"/>
            <a:ext cx="7772040" cy="941400"/>
          </a:xfrm>
          <a:prstGeom prst="rect">
            <a:avLst/>
          </a:prstGeom>
        </p:spPr>
        <p:txBody>
          <a:bodyPr lIns="0" rIns="0" tIns="0" bIns="0" anchor="ctr"/>
          <a:p>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0" name="CustomShape 1"/>
          <p:cNvSpPr/>
          <p:nvPr/>
        </p:nvSpPr>
        <p:spPr>
          <a:xfrm>
            <a:off x="0" y="0"/>
            <a:ext cx="9143640" cy="570240"/>
          </a:xfrm>
          <a:prstGeom prst="rect">
            <a:avLst/>
          </a:prstGeom>
          <a:solidFill>
            <a:srgbClr val="272727"/>
          </a:solidFill>
          <a:ln w="9360">
            <a:noFill/>
          </a:ln>
        </p:spPr>
      </p:sp>
      <p:pic>
        <p:nvPicPr>
          <p:cNvPr id="1" name="Picture 7" descr=""/>
          <p:cNvPicPr/>
          <p:nvPr/>
        </p:nvPicPr>
        <p:blipFill>
          <a:blip r:embed="rId2"/>
          <a:stretch>
            <a:fillRect/>
          </a:stretch>
        </p:blipFill>
        <p:spPr>
          <a:xfrm>
            <a:off x="227520" y="123120"/>
            <a:ext cx="1156320" cy="352440"/>
          </a:xfrm>
          <a:prstGeom prst="rect">
            <a:avLst/>
          </a:prstGeom>
          <a:ln>
            <a:noFill/>
          </a:ln>
        </p:spPr>
      </p:pic>
      <p:sp>
        <p:nvSpPr>
          <p:cNvPr id="2" name="Line 2"/>
          <p:cNvSpPr/>
          <p:nvPr/>
        </p:nvSpPr>
        <p:spPr>
          <a:xfrm flipV="1">
            <a:off x="8063280" y="123120"/>
            <a:ext cx="0" cy="331920"/>
          </a:xfrm>
          <a:prstGeom prst="line">
            <a:avLst/>
          </a:prstGeom>
          <a:ln w="25560">
            <a:solidFill>
              <a:srgbClr val="ffffff"/>
            </a:solidFill>
            <a:round/>
          </a:ln>
        </p:spPr>
      </p:sp>
      <p:sp>
        <p:nvSpPr>
          <p:cNvPr id="3" name="CustomShape 3"/>
          <p:cNvSpPr/>
          <p:nvPr/>
        </p:nvSpPr>
        <p:spPr>
          <a:xfrm>
            <a:off x="0" y="856440"/>
            <a:ext cx="9143640" cy="4638960"/>
          </a:xfrm>
          <a:prstGeom prst="rect">
            <a:avLst/>
          </a:prstGeom>
          <a:solidFill>
            <a:srgbClr val="ffffff"/>
          </a:solidFill>
          <a:ln w="9360">
            <a:noFill/>
          </a:ln>
        </p:spPr>
      </p:sp>
      <p:pic>
        <p:nvPicPr>
          <p:cNvPr id="4" name="Picture 13" descr=""/>
          <p:cNvPicPr/>
          <p:nvPr/>
        </p:nvPicPr>
        <p:blipFill>
          <a:blip r:embed="rId3"/>
          <a:stretch>
            <a:fillRect/>
          </a:stretch>
        </p:blipFill>
        <p:spPr>
          <a:xfrm>
            <a:off x="0" y="5495760"/>
            <a:ext cx="9143640" cy="1361880"/>
          </a:xfrm>
          <a:prstGeom prst="rect">
            <a:avLst/>
          </a:prstGeom>
          <a:ln>
            <a:noFill/>
          </a:ln>
        </p:spPr>
      </p:pic>
      <p:sp>
        <p:nvSpPr>
          <p:cNvPr id="5" name="PlaceHolder 4"/>
          <p:cNvSpPr>
            <a:spLocks noGrp="1"/>
          </p:cNvSpPr>
          <p:nvPr>
            <p:ph type="title"/>
          </p:nvPr>
        </p:nvSpPr>
        <p:spPr>
          <a:xfrm>
            <a:off x="685800" y="1406880"/>
            <a:ext cx="7772040" cy="941040"/>
          </a:xfrm>
          <a:prstGeom prst="rect">
            <a:avLst/>
          </a:prstGeom>
        </p:spPr>
        <p:txBody>
          <a:bodyPr lIns="90000" rIns="90000" tIns="45000" bIns="45000"/>
          <a:p>
            <a:pPr>
              <a:lnSpc>
                <a:spcPct val="100000"/>
              </a:lnSpc>
            </a:pPr>
            <a:r>
              <a:rPr lang="en-US" sz="3600">
                <a:solidFill>
                  <a:srgbClr val="000000"/>
                </a:solidFill>
                <a:latin typeface="Helvetica 75 Bold"/>
              </a:rPr>
              <a:t>Click to edit the title text formatClick to edit Master title style</a:t>
            </a:r>
            <a:endParaRPr/>
          </a:p>
        </p:txBody>
      </p:sp>
      <p:sp>
        <p:nvSpPr>
          <p:cNvPr id="6" name="CustomShape 5"/>
          <p:cNvSpPr/>
          <p:nvPr/>
        </p:nvSpPr>
        <p:spPr>
          <a:xfrm>
            <a:off x="3500280" y="5729400"/>
            <a:ext cx="5369760" cy="1208520"/>
          </a:xfrm>
          <a:prstGeom prst="rect">
            <a:avLst/>
          </a:prstGeom>
          <a:noFill/>
          <a:ln>
            <a:noFill/>
          </a:ln>
        </p:spPr>
        <p:txBody>
          <a:bodyPr lIns="90000" rIns="90000" tIns="45000" b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id="7" name="Picture 8" descr=""/>
          <p:cNvPicPr/>
          <p:nvPr/>
        </p:nvPicPr>
        <p:blipFill>
          <a:blip r:embed="rId4"/>
          <a:stretch>
            <a:fillRect/>
          </a:stretch>
        </p:blipFill>
        <p:spPr>
          <a:xfrm>
            <a:off x="2528640" y="5797080"/>
            <a:ext cx="754920" cy="759240"/>
          </a:xfrm>
          <a:prstGeom prst="rect">
            <a:avLst/>
          </a:prstGeom>
          <a:ln>
            <a:noFill/>
          </a:ln>
        </p:spPr>
      </p:pic>
      <p:pic>
        <p:nvPicPr>
          <p:cNvPr id="8" name="Picture 10" descr=""/>
          <p:cNvPicPr/>
          <p:nvPr/>
        </p:nvPicPr>
        <p:blipFill>
          <a:blip r:embed="rId5"/>
          <a:stretch>
            <a:fillRect/>
          </a:stretch>
        </p:blipFill>
        <p:spPr>
          <a:xfrm>
            <a:off x="198360" y="5868720"/>
            <a:ext cx="840960" cy="667800"/>
          </a:xfrm>
          <a:prstGeom prst="rect">
            <a:avLst/>
          </a:prstGeom>
          <a:ln>
            <a:noFill/>
          </a:ln>
        </p:spPr>
      </p:pic>
      <p:pic>
        <p:nvPicPr>
          <p:cNvPr id="9" name="Picture 11" descr=""/>
          <p:cNvPicPr/>
          <p:nvPr/>
        </p:nvPicPr>
        <p:blipFill>
          <a:blip r:embed="rId6"/>
          <a:stretch>
            <a:fillRect/>
          </a:stretch>
        </p:blipFill>
        <p:spPr>
          <a:xfrm>
            <a:off x="1019160" y="5848200"/>
            <a:ext cx="663120" cy="667800"/>
          </a:xfrm>
          <a:prstGeom prst="rect">
            <a:avLst/>
          </a:prstGeom>
          <a:ln>
            <a:noFill/>
          </a:ln>
        </p:spPr>
      </p:pic>
      <p:pic>
        <p:nvPicPr>
          <p:cNvPr id="10" name="Picture 12" descr=""/>
          <p:cNvPicPr/>
          <p:nvPr/>
        </p:nvPicPr>
        <p:blipFill>
          <a:blip r:embed="rId7"/>
          <a:stretch>
            <a:fillRect/>
          </a:stretch>
        </p:blipFill>
        <p:spPr>
          <a:xfrm>
            <a:off x="1797120" y="5876640"/>
            <a:ext cx="686880" cy="667800"/>
          </a:xfrm>
          <a:prstGeom prst="rect">
            <a:avLst/>
          </a:prstGeom>
          <a:ln>
            <a:noFill/>
          </a:ln>
        </p:spPr>
      </p:pic>
      <p:sp>
        <p:nvSpPr>
          <p:cNvPr id="11" name="CustomShape 6"/>
          <p:cNvSpPr/>
          <p:nvPr/>
        </p:nvSpPr>
        <p:spPr>
          <a:xfrm>
            <a:off x="0" y="0"/>
            <a:ext cx="9143640" cy="840960"/>
          </a:xfrm>
          <a:prstGeom prst="rect">
            <a:avLst/>
          </a:prstGeom>
          <a:solidFill>
            <a:srgbClr val="272727"/>
          </a:solidFill>
          <a:ln w="9360">
            <a:noFill/>
          </a:ln>
        </p:spPr>
      </p:sp>
      <p:pic>
        <p:nvPicPr>
          <p:cNvPr id="12" name="Picture 16" descr=""/>
          <p:cNvPicPr/>
          <p:nvPr/>
        </p:nvPicPr>
        <p:blipFill>
          <a:blip r:embed="rId8"/>
          <a:stretch>
            <a:fillRect/>
          </a:stretch>
        </p:blipFill>
        <p:spPr>
          <a:xfrm>
            <a:off x="227520" y="123120"/>
            <a:ext cx="1935000" cy="590040"/>
          </a:xfrm>
          <a:prstGeom prst="rect">
            <a:avLst/>
          </a:prstGeom>
          <a:ln>
            <a:noFill/>
          </a:ln>
        </p:spPr>
      </p:pic>
      <p:sp>
        <p:nvSpPr>
          <p:cNvPr id="13"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400">
                <a:latin typeface="Cambria"/>
              </a:rPr>
              <a:t>Second Outline Level</a:t>
            </a:r>
            <a:endParaRPr/>
          </a:p>
          <a:p>
            <a:pPr lvl="2">
              <a:buSzPct val="45000"/>
              <a:buFont typeface="StarSymbol"/>
              <a:buChar char=""/>
            </a:pPr>
            <a:r>
              <a:rPr lang="en-US" sz="2000">
                <a:latin typeface="Cambria"/>
              </a:rPr>
              <a:t>Third Outline Level</a:t>
            </a:r>
            <a:endParaRPr/>
          </a:p>
          <a:p>
            <a:pPr lvl="3">
              <a:buSzPct val="75000"/>
              <a:buFont typeface="StarSymbol"/>
              <a:buChar char=""/>
            </a:pPr>
            <a:r>
              <a:rPr lang="en-US" sz="2000">
                <a:latin typeface="Cambria"/>
              </a:rPr>
              <a:t>Fourth Outline Level</a:t>
            </a:r>
            <a:endParaRPr/>
          </a:p>
          <a:p>
            <a:pPr lvl="4">
              <a:buSzPct val="45000"/>
              <a:buFont typeface="StarSymbol"/>
              <a:buChar char=""/>
            </a:pPr>
            <a:r>
              <a:rPr lang="en-US" sz="2000">
                <a:latin typeface="Cambria"/>
              </a:rPr>
              <a:t>Fifth Outline Level</a:t>
            </a:r>
            <a:endParaRPr/>
          </a:p>
          <a:p>
            <a:pPr lvl="5">
              <a:buSzPct val="45000"/>
              <a:buFont typeface="StarSymbol"/>
              <a:buChar char=""/>
            </a:pPr>
            <a:r>
              <a:rPr lang="en-US" sz="2000">
                <a:latin typeface="Cambria"/>
              </a:rPr>
              <a:t>Sixth Outline Level</a:t>
            </a:r>
            <a:endParaRPr/>
          </a:p>
          <a:p>
            <a:pPr lvl="6">
              <a:buSzPct val="45000"/>
              <a:buFont typeface="StarSymbol"/>
              <a:buChar char=""/>
            </a:pPr>
            <a:r>
              <a:rPr lang="en-US" sz="2000">
                <a:latin typeface="Cambria"/>
              </a:rPr>
              <a:t>Seventh Outline Level</a:t>
            </a:r>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685800" y="1406880"/>
            <a:ext cx="7772040" cy="941040"/>
          </a:xfrm>
          <a:prstGeom prst="rect">
            <a:avLst/>
          </a:prstGeom>
        </p:spPr>
        <p:txBody>
          <a:bodyPr lIns="90000" rIns="90000" tIns="45000" bIns="45000"/>
          <a:p>
            <a:endParaRPr/>
          </a:p>
        </p:txBody>
      </p:sp>
      <p:sp>
        <p:nvSpPr>
          <p:cNvPr id="49" name="TextShape 2"/>
          <p:cNvSpPr txBox="1"/>
          <p:nvPr/>
        </p:nvSpPr>
        <p:spPr>
          <a:xfrm>
            <a:off x="685800" y="3352320"/>
            <a:ext cx="6400440" cy="1409760"/>
          </a:xfrm>
          <a:prstGeom prst="rect">
            <a:avLst/>
          </a:prstGeom>
        </p:spPr>
        <p:txBody>
          <a:bodyPr/>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685800" y="1406880"/>
            <a:ext cx="7772040" cy="941040"/>
          </a:xfrm>
          <a:prstGeom prst="rect">
            <a:avLst/>
          </a:prstGeom>
        </p:spPr>
        <p:txBody>
          <a:bodyPr lIns="0" rIns="0" tIns="0" bIns="0" anchor="ctr"/>
          <a:p>
            <a:r>
              <a:rPr lang="en-US">
                <a:latin typeface="Calibri"/>
              </a:rPr>
              <a:t>Records</a:t>
            </a:r>
            <a:endParaRPr/>
          </a:p>
        </p:txBody>
      </p:sp>
      <p:sp>
        <p:nvSpPr>
          <p:cNvPr id="51" name="TextShape 2"/>
          <p:cNvSpPr txBox="1"/>
          <p:nvPr/>
        </p:nvSpPr>
        <p:spPr>
          <a:xfrm>
            <a:off x="457200" y="2743200"/>
            <a:ext cx="8229240" cy="2838600"/>
          </a:xfrm>
          <a:prstGeom prst="rect">
            <a:avLst/>
          </a:prstGeom>
        </p:spPr>
        <p:txBody>
          <a:bodyPr lIns="0" rIns="0" tIns="0" bIns="0"/>
          <a:p>
            <a:pPr>
              <a:buSzPct val="45000"/>
              <a:buFont typeface="StarSymbol"/>
              <a:buChar char=""/>
            </a:pPr>
            <a:r>
              <a:rPr lang="en-US" sz="3200">
                <a:latin typeface="Arial"/>
              </a:rPr>
              <a:t>Chart</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685800" y="1406880"/>
            <a:ext cx="7772040" cy="941040"/>
          </a:xfrm>
          <a:prstGeom prst="rect">
            <a:avLst/>
          </a:prstGeom>
        </p:spPr>
        <p:txBody>
          <a:bodyPr lIns="0" rIns="0" tIns="0" bIns="0" anchor="ctr"/>
          <a:p>
            <a:r>
              <a:rPr lang="en-US">
                <a:latin typeface="Calibri"/>
              </a:rPr>
              <a:t>Media Records</a:t>
            </a:r>
            <a:endParaRPr/>
          </a:p>
        </p:txBody>
      </p:sp>
      <p:sp>
        <p:nvSpPr>
          <p:cNvPr id="53" name="TextShape 2"/>
          <p:cNvSpPr txBox="1"/>
          <p:nvPr/>
        </p:nvSpPr>
        <p:spPr>
          <a:xfrm>
            <a:off x="457200" y="2651760"/>
            <a:ext cx="8229240" cy="2930040"/>
          </a:xfrm>
          <a:prstGeom prst="rect">
            <a:avLst/>
          </a:prstGeom>
        </p:spPr>
        <p:txBody>
          <a:bodyPr lIns="0" rIns="0" tIns="0" bIns="0"/>
          <a:p>
            <a:pPr>
              <a:buSzPct val="45000"/>
              <a:buFont typeface="StarSymbol"/>
              <a:buChar char=""/>
            </a:pPr>
            <a:r>
              <a:rPr lang="en-US" sz="3200">
                <a:latin typeface="Arial"/>
              </a:rPr>
              <a:t>Chart</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685800" y="1406880"/>
            <a:ext cx="7772040" cy="941040"/>
          </a:xfrm>
          <a:prstGeom prst="rect">
            <a:avLst/>
          </a:prstGeom>
        </p:spPr>
        <p:txBody>
          <a:bodyPr lIns="0" rIns="0" tIns="0" bIns="0" anchor="ctr"/>
          <a:p>
            <a:r>
              <a:rPr lang="en-US">
                <a:latin typeface="Calibri"/>
              </a:rPr>
              <a:t>List of providers</a:t>
            </a:r>
            <a:endParaRPr/>
          </a:p>
        </p:txBody>
      </p:sp>
      <p:sp>
        <p:nvSpPr>
          <p:cNvPr id="55" name="TextShape 2"/>
          <p:cNvSpPr txBox="1"/>
          <p:nvPr/>
        </p:nvSpPr>
        <p:spPr>
          <a:xfrm>
            <a:off x="457200" y="2468880"/>
            <a:ext cx="8229240" cy="3112920"/>
          </a:xfrm>
          <a:prstGeom prst="rect">
            <a:avLst/>
          </a:prstGeom>
        </p:spPr>
        <p:txBody>
          <a:bodyPr lIns="0" rIns="0" tIns="0" bIns="0"/>
          <a:p>
            <a:pPr>
              <a:buSzPct val="45000"/>
              <a:buFont typeface="StarSymbol"/>
              <a:buChar char=""/>
            </a:pPr>
            <a:r>
              <a:rPr lang="en-US" sz="3200">
                <a:latin typeface="Arial"/>
              </a:rPr>
              <a:t>Logos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685800" y="1406880"/>
            <a:ext cx="7772040" cy="941040"/>
          </a:xfrm>
          <a:prstGeom prst="rect">
            <a:avLst/>
          </a:prstGeom>
        </p:spPr>
        <p:txBody>
          <a:bodyPr lIns="0" rIns="0" tIns="0" bIns="0" anchor="ctr"/>
          <a:p>
            <a:r>
              <a:rPr lang="en-US">
                <a:latin typeface="Calibri"/>
              </a:rPr>
              <a:t>Three types of data publishing technologies</a:t>
            </a:r>
            <a:endParaRPr/>
          </a:p>
        </p:txBody>
      </p:sp>
      <p:sp>
        <p:nvSpPr>
          <p:cNvPr id="57" name="TextShape 2"/>
          <p:cNvSpPr txBox="1"/>
          <p:nvPr/>
        </p:nvSpPr>
        <p:spPr>
          <a:xfrm>
            <a:off x="418680" y="2651760"/>
            <a:ext cx="8229240" cy="3277440"/>
          </a:xfrm>
          <a:prstGeom prst="rect">
            <a:avLst/>
          </a:prstGeom>
        </p:spPr>
        <p:txBody>
          <a:bodyPr lIns="0" rIns="0" tIns="0" bIns="0"/>
          <a:p>
            <a:pPr>
              <a:buSzPct val="45000"/>
              <a:buFont typeface="StarSymbol"/>
              <a:buChar char=""/>
            </a:pPr>
            <a:r>
              <a:rPr lang="en-US" sz="3200">
                <a:latin typeface="Arial"/>
              </a:rPr>
              <a:t>IPT – GBIF Integrated Publishing Toolkit</a:t>
            </a:r>
            <a:endParaRPr/>
          </a:p>
          <a:p>
            <a:pPr>
              <a:buSzPct val="45000"/>
              <a:buFont typeface="StarSymbol"/>
              <a:buChar char=""/>
            </a:pPr>
            <a:r>
              <a:rPr lang="en-US" sz="3200">
                <a:latin typeface="Arial"/>
              </a:rPr>
              <a:t>Symbiota – web-based collection management software</a:t>
            </a:r>
            <a:endParaRPr/>
          </a:p>
          <a:p>
            <a:pPr>
              <a:buSzPct val="45000"/>
              <a:buFont typeface="StarSymbol"/>
              <a:buChar char=""/>
            </a:pPr>
            <a:r>
              <a:rPr lang="en-US" sz="3200">
                <a:latin typeface="Arial"/>
              </a:rPr>
              <a:t>iDigBio Feeder</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685800" y="1406880"/>
            <a:ext cx="7772040" cy="941040"/>
          </a:xfrm>
          <a:prstGeom prst="rect">
            <a:avLst/>
          </a:prstGeom>
        </p:spPr>
        <p:txBody>
          <a:bodyPr lIns="0" rIns="0" tIns="0" bIns="0" anchor="ctr"/>
          <a:p>
            <a:r>
              <a:rPr lang="en-US">
                <a:latin typeface="Calibri"/>
              </a:rPr>
              <a:t>Dataset formats</a:t>
            </a:r>
            <a:endParaRPr/>
          </a:p>
        </p:txBody>
      </p:sp>
      <p:sp>
        <p:nvSpPr>
          <p:cNvPr id="59" name="TextShape 2"/>
          <p:cNvSpPr txBox="1"/>
          <p:nvPr/>
        </p:nvSpPr>
        <p:spPr>
          <a:xfrm>
            <a:off x="457200" y="2560320"/>
            <a:ext cx="8229240" cy="3021480"/>
          </a:xfrm>
          <a:prstGeom prst="rect">
            <a:avLst/>
          </a:prstGeom>
        </p:spPr>
        <p:txBody>
          <a:bodyPr lIns="0" rIns="0" tIns="0" bIns="0"/>
          <a:p>
            <a:pPr>
              <a:buSzPct val="45000"/>
              <a:buFont typeface="StarSymbol"/>
              <a:buChar char=""/>
            </a:pPr>
            <a:r>
              <a:rPr lang="en-US" sz="3200">
                <a:latin typeface="Arial"/>
              </a:rPr>
              <a:t>IPT – DwC-A</a:t>
            </a:r>
            <a:endParaRPr/>
          </a:p>
          <a:p>
            <a:pPr>
              <a:buSzPct val="45000"/>
              <a:buFont typeface="StarSymbol"/>
              <a:buChar char=""/>
            </a:pPr>
            <a:r>
              <a:rPr lang="en-US" sz="3200">
                <a:latin typeface="Arial"/>
              </a:rPr>
              <a:t>Symbiota portals – DwC-A</a:t>
            </a:r>
            <a:endParaRPr/>
          </a:p>
          <a:p>
            <a:pPr>
              <a:buSzPct val="45000"/>
              <a:buFont typeface="StarSymbol"/>
              <a:buChar char=""/>
            </a:pPr>
            <a:r>
              <a:rPr lang="en-US" sz="3200">
                <a:latin typeface="Arial"/>
              </a:rPr>
              <a:t>IdigBio Feeder – DwC-A, CSV,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685800" y="1406880"/>
            <a:ext cx="7772040" cy="941040"/>
          </a:xfrm>
          <a:prstGeom prst="rect">
            <a:avLst/>
          </a:prstGeom>
        </p:spPr>
        <p:txBody>
          <a:bodyPr lIns="0" rIns="0" tIns="0" bIns="0" anchor="ctr"/>
          <a:p>
            <a:endParaRPr/>
          </a:p>
        </p:txBody>
      </p:sp>
      <p:sp>
        <p:nvSpPr>
          <p:cNvPr id="61" name="TextShape 2"/>
          <p:cNvSpPr txBox="1"/>
          <p:nvPr/>
        </p:nvSpPr>
        <p:spPr>
          <a:xfrm>
            <a:off x="418680" y="2492640"/>
            <a:ext cx="8229240" cy="3977280"/>
          </a:xfrm>
          <a:prstGeom prst="rect">
            <a:avLst/>
          </a:prstGeom>
        </p:spPr>
        <p:txBody>
          <a:bodyPr lIns="0" rIns="0" tIns="0" bIns="0"/>
          <a:p>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