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5.png" ContentType="image/png"/>
  <Override PartName="/ppt/media/image23.png" ContentType="image/png"/>
  <Override PartName="/ppt/media/image22.png" ContentType="image/png"/>
  <Override PartName="/ppt/media/image24.png" ContentType="image/png"/>
  <Override PartName="/ppt/media/image21.png" ContentType="image/png"/>
  <Override PartName="/ppt/media/image20.png" ContentType="image/png"/>
  <Override PartName="/ppt/media/image17.png" ContentType="image/png"/>
  <Override PartName="/ppt/media/image14.png" ContentType="image/png"/>
  <Override PartName="/ppt/media/image16.png" ContentType="image/png"/>
  <Override PartName="/ppt/media/image12.gif" ContentType="image/gif"/>
  <Override PartName="/ppt/media/image13.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19.png" ContentType="image/png"/>
  <Override PartName="/ppt/media/image3.gif" ContentType="image/gif"/>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4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4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46" name=""/>
          <p:cNvPicPr/>
          <p:nvPr/>
        </p:nvPicPr>
        <p:blipFill>
          <a:blip r:embed="rId2"/>
          <a:stretch>
            <a:fillRect/>
          </a:stretch>
        </p:blipFill>
        <p:spPr>
          <a:xfrm>
            <a:off x="5492520" y="3681360"/>
            <a:ext cx="2377440" cy="1896840"/>
          </a:xfrm>
          <a:prstGeom prst="rect">
            <a:avLst/>
          </a:prstGeom>
          <a:ln>
            <a:noFill/>
          </a:ln>
        </p:spPr>
      </p:pic>
      <p:pic>
        <p:nvPicPr>
          <p:cNvPr descr="" id="47"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7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7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8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8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8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9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94" name=""/>
          <p:cNvPicPr/>
          <p:nvPr/>
        </p:nvPicPr>
        <p:blipFill>
          <a:blip r:embed="rId2"/>
          <a:stretch>
            <a:fillRect/>
          </a:stretch>
        </p:blipFill>
        <p:spPr>
          <a:xfrm>
            <a:off x="5492520" y="3681360"/>
            <a:ext cx="2377440" cy="1896840"/>
          </a:xfrm>
          <a:prstGeom prst="rect">
            <a:avLst/>
          </a:prstGeom>
          <a:ln>
            <a:noFill/>
          </a:ln>
        </p:spPr>
      </p:pic>
      <p:pic>
        <p:nvPicPr>
          <p:cNvPr descr="" id="95"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2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gi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slideLayout" Target="../slideLayouts/slideLayout13.xml"/><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slideLayout" Target="../slideLayouts/slideLayout22.xml"/><Relationship Id="rId19" Type="http://schemas.openxmlformats.org/officeDocument/2006/relationships/slideLayout" Target="../slideLayouts/slideLayout23.xml"/><Relationship Id="rId20"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0" name="CustomShape 1"/>
          <p:cNvSpPr/>
          <p:nvPr/>
        </p:nvSpPr>
        <p:spPr>
          <a:xfrm>
            <a:off x="0" y="0"/>
            <a:ext cx="9141480" cy="568080"/>
          </a:xfrm>
          <a:prstGeom prst="rect">
            <a:avLst/>
          </a:prstGeom>
          <a:solidFill>
            <a:srgbClr val="272727"/>
          </a:solidFill>
          <a:ln w="9360">
            <a:noFill/>
          </a:ln>
        </p:spPr>
      </p:sp>
      <p:pic>
        <p:nvPicPr>
          <p:cNvPr descr="" id="1" name="Picture 7"/>
          <p:cNvPicPr/>
          <p:nvPr/>
        </p:nvPicPr>
        <p:blipFill>
          <a:blip r:embed="rId2"/>
          <a:stretch>
            <a:fillRect/>
          </a:stretch>
        </p:blipFill>
        <p:spPr>
          <a:xfrm>
            <a:off x="227520" y="123120"/>
            <a:ext cx="1154160" cy="350280"/>
          </a:xfrm>
          <a:prstGeom prst="rect">
            <a:avLst/>
          </a:prstGeom>
          <a:ln>
            <a:noFill/>
          </a:ln>
        </p:spPr>
      </p:pic>
      <p:sp>
        <p:nvSpPr>
          <p:cNvPr id="2" name="Line 2"/>
          <p:cNvSpPr/>
          <p:nvPr/>
        </p:nvSpPr>
        <p:spPr>
          <a:xfrm flipV="1">
            <a:off x="8063280" y="123120"/>
            <a:ext cx="0" cy="331920"/>
          </a:xfrm>
          <a:prstGeom prst="line">
            <a:avLst/>
          </a:prstGeom>
          <a:ln w="25560">
            <a:solidFill>
              <a:srgbClr val="ffffff"/>
            </a:solidFill>
            <a:round/>
          </a:ln>
        </p:spPr>
      </p:sp>
      <p:sp>
        <p:nvSpPr>
          <p:cNvPr id="3" name="CustomShape 3"/>
          <p:cNvSpPr/>
          <p:nvPr/>
        </p:nvSpPr>
        <p:spPr>
          <a:xfrm>
            <a:off x="0" y="856440"/>
            <a:ext cx="9141480" cy="4636800"/>
          </a:xfrm>
          <a:prstGeom prst="rect">
            <a:avLst/>
          </a:prstGeom>
          <a:solidFill>
            <a:srgbClr val="ffffff"/>
          </a:solidFill>
          <a:ln w="9360">
            <a:noFill/>
          </a:ln>
        </p:spPr>
      </p:sp>
      <p:pic>
        <p:nvPicPr>
          <p:cNvPr descr="" id="4" name="Picture 13"/>
          <p:cNvPicPr/>
          <p:nvPr/>
        </p:nvPicPr>
        <p:blipFill>
          <a:blip r:embed="rId3"/>
          <a:stretch>
            <a:fillRect/>
          </a:stretch>
        </p:blipFill>
        <p:spPr>
          <a:xfrm>
            <a:off x="0" y="5495760"/>
            <a:ext cx="9141480" cy="1359720"/>
          </a:xfrm>
          <a:prstGeom prst="rect">
            <a:avLst/>
          </a:prstGeom>
          <a:ln>
            <a:noFill/>
          </a:ln>
        </p:spPr>
      </p:pic>
      <p:sp>
        <p:nvSpPr>
          <p:cNvPr id="5" name="CustomShape 4"/>
          <p:cNvSpPr/>
          <p:nvPr/>
        </p:nvSpPr>
        <p:spPr>
          <a:xfrm>
            <a:off x="3500280" y="5729400"/>
            <a:ext cx="5367600" cy="1206360"/>
          </a:xfrm>
          <a:prstGeom prst="rect">
            <a:avLst/>
          </a:prstGeom>
          <a:noFill/>
          <a:ln>
            <a:noFill/>
          </a:ln>
        </p:spPr>
        <p:txBody>
          <a:bodyPr bIns="45000" lIns="90000" rIns="90000" t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descr="" id="6" name="Picture 8"/>
          <p:cNvPicPr/>
          <p:nvPr/>
        </p:nvPicPr>
        <p:blipFill>
          <a:blip r:embed="rId4"/>
          <a:stretch>
            <a:fillRect/>
          </a:stretch>
        </p:blipFill>
        <p:spPr>
          <a:xfrm>
            <a:off x="2528640" y="5797080"/>
            <a:ext cx="752760" cy="757080"/>
          </a:xfrm>
          <a:prstGeom prst="rect">
            <a:avLst/>
          </a:prstGeom>
          <a:ln>
            <a:noFill/>
          </a:ln>
        </p:spPr>
      </p:pic>
      <p:pic>
        <p:nvPicPr>
          <p:cNvPr descr="" id="7" name="Picture 10"/>
          <p:cNvPicPr/>
          <p:nvPr/>
        </p:nvPicPr>
        <p:blipFill>
          <a:blip r:embed="rId5"/>
          <a:stretch>
            <a:fillRect/>
          </a:stretch>
        </p:blipFill>
        <p:spPr>
          <a:xfrm>
            <a:off x="198360" y="5868720"/>
            <a:ext cx="838800" cy="665640"/>
          </a:xfrm>
          <a:prstGeom prst="rect">
            <a:avLst/>
          </a:prstGeom>
          <a:ln>
            <a:noFill/>
          </a:ln>
        </p:spPr>
      </p:pic>
      <p:pic>
        <p:nvPicPr>
          <p:cNvPr descr="" id="8" name="Picture 11"/>
          <p:cNvPicPr/>
          <p:nvPr/>
        </p:nvPicPr>
        <p:blipFill>
          <a:blip r:embed="rId6"/>
          <a:stretch>
            <a:fillRect/>
          </a:stretch>
        </p:blipFill>
        <p:spPr>
          <a:xfrm>
            <a:off x="1019160" y="5848200"/>
            <a:ext cx="660960" cy="665640"/>
          </a:xfrm>
          <a:prstGeom prst="rect">
            <a:avLst/>
          </a:prstGeom>
          <a:ln>
            <a:noFill/>
          </a:ln>
        </p:spPr>
      </p:pic>
      <p:pic>
        <p:nvPicPr>
          <p:cNvPr descr="" id="9" name="Picture 12"/>
          <p:cNvPicPr/>
          <p:nvPr/>
        </p:nvPicPr>
        <p:blipFill>
          <a:blip r:embed="rId7"/>
          <a:stretch>
            <a:fillRect/>
          </a:stretch>
        </p:blipFill>
        <p:spPr>
          <a:xfrm>
            <a:off x="1797120" y="5876640"/>
            <a:ext cx="684720" cy="665640"/>
          </a:xfrm>
          <a:prstGeom prst="rect">
            <a:avLst/>
          </a:prstGeom>
          <a:ln>
            <a:noFill/>
          </a:ln>
        </p:spPr>
      </p:pic>
      <p:sp>
        <p:nvSpPr>
          <p:cNvPr id="10" name="CustomShape 5"/>
          <p:cNvSpPr/>
          <p:nvPr/>
        </p:nvSpPr>
        <p:spPr>
          <a:xfrm>
            <a:off x="0" y="0"/>
            <a:ext cx="9141480" cy="838800"/>
          </a:xfrm>
          <a:prstGeom prst="rect">
            <a:avLst/>
          </a:prstGeom>
          <a:solidFill>
            <a:srgbClr val="272727"/>
          </a:solidFill>
          <a:ln w="9360">
            <a:noFill/>
          </a:ln>
        </p:spPr>
      </p:sp>
      <p:pic>
        <p:nvPicPr>
          <p:cNvPr descr="" id="11" name="Picture 16"/>
          <p:cNvPicPr/>
          <p:nvPr/>
        </p:nvPicPr>
        <p:blipFill>
          <a:blip r:embed="rId8"/>
          <a:stretch>
            <a:fillRect/>
          </a:stretch>
        </p:blipFill>
        <p:spPr>
          <a:xfrm>
            <a:off x="227520" y="123120"/>
            <a:ext cx="1932840" cy="587880"/>
          </a:xfrm>
          <a:prstGeom prst="rect">
            <a:avLst/>
          </a:prstGeom>
          <a:ln>
            <a:noFill/>
          </a:ln>
        </p:spPr>
      </p:pic>
      <p:sp>
        <p:nvSpPr>
          <p:cNvPr id="12" name="PlaceHolder 6"/>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3" name="PlaceHolder 7"/>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48" name="CustomShape 1"/>
          <p:cNvSpPr/>
          <p:nvPr/>
        </p:nvSpPr>
        <p:spPr>
          <a:xfrm>
            <a:off x="0" y="0"/>
            <a:ext cx="9141480" cy="568080"/>
          </a:xfrm>
          <a:prstGeom prst="rect">
            <a:avLst/>
          </a:prstGeom>
          <a:solidFill>
            <a:srgbClr val="272727"/>
          </a:solidFill>
          <a:ln w="9360">
            <a:noFill/>
          </a:ln>
        </p:spPr>
      </p:sp>
      <p:pic>
        <p:nvPicPr>
          <p:cNvPr descr="" id="49" name="Picture 7"/>
          <p:cNvPicPr/>
          <p:nvPr/>
        </p:nvPicPr>
        <p:blipFill>
          <a:blip r:embed="rId2"/>
          <a:stretch>
            <a:fillRect/>
          </a:stretch>
        </p:blipFill>
        <p:spPr>
          <a:xfrm>
            <a:off x="227520" y="123120"/>
            <a:ext cx="1154160" cy="350280"/>
          </a:xfrm>
          <a:prstGeom prst="rect">
            <a:avLst/>
          </a:prstGeom>
          <a:ln>
            <a:noFill/>
          </a:ln>
        </p:spPr>
      </p:pic>
      <p:sp>
        <p:nvSpPr>
          <p:cNvPr id="50" name="Line 2"/>
          <p:cNvSpPr/>
          <p:nvPr/>
        </p:nvSpPr>
        <p:spPr>
          <a:xfrm flipV="1">
            <a:off x="8063280" y="123120"/>
            <a:ext cx="0" cy="331920"/>
          </a:xfrm>
          <a:prstGeom prst="line">
            <a:avLst/>
          </a:prstGeom>
          <a:ln w="25560">
            <a:solidFill>
              <a:srgbClr val="ffffff"/>
            </a:solidFill>
            <a:round/>
          </a:ln>
        </p:spPr>
      </p:sp>
      <p:sp>
        <p:nvSpPr>
          <p:cNvPr id="51" name="CustomShape 3"/>
          <p:cNvSpPr/>
          <p:nvPr/>
        </p:nvSpPr>
        <p:spPr>
          <a:xfrm>
            <a:off x="0" y="856440"/>
            <a:ext cx="9141480" cy="4636800"/>
          </a:xfrm>
          <a:prstGeom prst="rect">
            <a:avLst/>
          </a:prstGeom>
          <a:solidFill>
            <a:srgbClr val="ffffff"/>
          </a:solidFill>
          <a:ln w="9360">
            <a:noFill/>
          </a:ln>
        </p:spPr>
      </p:sp>
      <p:pic>
        <p:nvPicPr>
          <p:cNvPr descr="" id="52" name="Picture 13"/>
          <p:cNvPicPr/>
          <p:nvPr/>
        </p:nvPicPr>
        <p:blipFill>
          <a:blip r:embed="rId3"/>
          <a:stretch>
            <a:fillRect/>
          </a:stretch>
        </p:blipFill>
        <p:spPr>
          <a:xfrm>
            <a:off x="0" y="5495760"/>
            <a:ext cx="9141480" cy="1359720"/>
          </a:xfrm>
          <a:prstGeom prst="rect">
            <a:avLst/>
          </a:prstGeom>
          <a:ln>
            <a:noFill/>
          </a:ln>
        </p:spPr>
      </p:pic>
      <p:sp>
        <p:nvSpPr>
          <p:cNvPr id="53" name="CustomShape 4"/>
          <p:cNvSpPr/>
          <p:nvPr/>
        </p:nvSpPr>
        <p:spPr>
          <a:xfrm>
            <a:off x="3500280" y="5729400"/>
            <a:ext cx="5367600" cy="1206360"/>
          </a:xfrm>
          <a:prstGeom prst="rect">
            <a:avLst/>
          </a:prstGeom>
          <a:noFill/>
          <a:ln>
            <a:noFill/>
          </a:ln>
        </p:spPr>
        <p:txBody>
          <a:bodyPr bIns="45000" lIns="90000" rIns="90000" t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descr="" id="54" name="Picture 8"/>
          <p:cNvPicPr/>
          <p:nvPr/>
        </p:nvPicPr>
        <p:blipFill>
          <a:blip r:embed="rId4"/>
          <a:stretch>
            <a:fillRect/>
          </a:stretch>
        </p:blipFill>
        <p:spPr>
          <a:xfrm>
            <a:off x="2528640" y="5797080"/>
            <a:ext cx="752760" cy="757080"/>
          </a:xfrm>
          <a:prstGeom prst="rect">
            <a:avLst/>
          </a:prstGeom>
          <a:ln>
            <a:noFill/>
          </a:ln>
        </p:spPr>
      </p:pic>
      <p:pic>
        <p:nvPicPr>
          <p:cNvPr descr="" id="55" name="Picture 10"/>
          <p:cNvPicPr/>
          <p:nvPr/>
        </p:nvPicPr>
        <p:blipFill>
          <a:blip r:embed="rId5"/>
          <a:stretch>
            <a:fillRect/>
          </a:stretch>
        </p:blipFill>
        <p:spPr>
          <a:xfrm>
            <a:off x="198360" y="5868720"/>
            <a:ext cx="838800" cy="665640"/>
          </a:xfrm>
          <a:prstGeom prst="rect">
            <a:avLst/>
          </a:prstGeom>
          <a:ln>
            <a:noFill/>
          </a:ln>
        </p:spPr>
      </p:pic>
      <p:pic>
        <p:nvPicPr>
          <p:cNvPr descr="" id="56" name="Picture 11"/>
          <p:cNvPicPr/>
          <p:nvPr/>
        </p:nvPicPr>
        <p:blipFill>
          <a:blip r:embed="rId6"/>
          <a:stretch>
            <a:fillRect/>
          </a:stretch>
        </p:blipFill>
        <p:spPr>
          <a:xfrm>
            <a:off x="1019160" y="5848200"/>
            <a:ext cx="660960" cy="665640"/>
          </a:xfrm>
          <a:prstGeom prst="rect">
            <a:avLst/>
          </a:prstGeom>
          <a:ln>
            <a:noFill/>
          </a:ln>
        </p:spPr>
      </p:pic>
      <p:pic>
        <p:nvPicPr>
          <p:cNvPr descr="" id="57" name="Picture 12"/>
          <p:cNvPicPr/>
          <p:nvPr/>
        </p:nvPicPr>
        <p:blipFill>
          <a:blip r:embed="rId7"/>
          <a:stretch>
            <a:fillRect/>
          </a:stretch>
        </p:blipFill>
        <p:spPr>
          <a:xfrm>
            <a:off x="1797120" y="5876640"/>
            <a:ext cx="684720" cy="665640"/>
          </a:xfrm>
          <a:prstGeom prst="rect">
            <a:avLst/>
          </a:prstGeom>
          <a:ln>
            <a:noFill/>
          </a:ln>
        </p:spPr>
      </p:pic>
      <p:sp>
        <p:nvSpPr>
          <p:cNvPr id="58" name="CustomShape 5"/>
          <p:cNvSpPr/>
          <p:nvPr/>
        </p:nvSpPr>
        <p:spPr>
          <a:xfrm>
            <a:off x="0" y="0"/>
            <a:ext cx="9141480" cy="838800"/>
          </a:xfrm>
          <a:prstGeom prst="rect">
            <a:avLst/>
          </a:prstGeom>
          <a:solidFill>
            <a:srgbClr val="272727"/>
          </a:solidFill>
          <a:ln w="9360">
            <a:noFill/>
          </a:ln>
        </p:spPr>
      </p:sp>
      <p:pic>
        <p:nvPicPr>
          <p:cNvPr descr="" id="59" name="Picture 16"/>
          <p:cNvPicPr/>
          <p:nvPr/>
        </p:nvPicPr>
        <p:blipFill>
          <a:blip r:embed="rId8"/>
          <a:stretch>
            <a:fillRect/>
          </a:stretch>
        </p:blipFill>
        <p:spPr>
          <a:xfrm>
            <a:off x="227520" y="123120"/>
            <a:ext cx="1932840" cy="587880"/>
          </a:xfrm>
          <a:prstGeom prst="rect">
            <a:avLst/>
          </a:prstGeom>
          <a:ln>
            <a:noFill/>
          </a:ln>
        </p:spPr>
      </p:pic>
      <p:sp>
        <p:nvSpPr>
          <p:cNvPr id="60" name="PlaceHolder 6"/>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61" name="PlaceHolder 7"/>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rs.tdwg.org/dwc/terms/guides/text/" TargetMode="External"/><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685800" y="1406880"/>
            <a:ext cx="7769880" cy="938880"/>
          </a:xfrm>
          <a:prstGeom prst="rect">
            <a:avLst/>
          </a:prstGeom>
          <a:noFill/>
          <a:ln>
            <a:noFill/>
          </a:ln>
        </p:spPr>
      </p:sp>
      <p:sp>
        <p:nvSpPr>
          <p:cNvPr id="97" name="CustomShape 2"/>
          <p:cNvSpPr/>
          <p:nvPr/>
        </p:nvSpPr>
        <p:spPr>
          <a:xfrm>
            <a:off x="685800" y="3352320"/>
            <a:ext cx="6398280" cy="1407600"/>
          </a:xfrm>
          <a:prstGeom prst="rect">
            <a:avLst/>
          </a:prstGeom>
          <a:noFill/>
          <a:ln>
            <a:noFill/>
          </a:ln>
        </p:spPr>
      </p:sp>
      <p:sp>
        <p:nvSpPr>
          <p:cNvPr id="98" name="CustomShape 3"/>
          <p:cNvSpPr/>
          <p:nvPr/>
        </p:nvSpPr>
        <p:spPr>
          <a:xfrm>
            <a:off x="822960" y="3383280"/>
            <a:ext cx="7406280" cy="1790280"/>
          </a:xfrm>
          <a:prstGeom prst="rect">
            <a:avLst/>
          </a:prstGeom>
          <a:noFill/>
          <a:ln>
            <a:noFill/>
          </a:ln>
        </p:spPr>
        <p:txBody>
          <a:bodyPr bIns="45000" lIns="90000" rIns="90000" tIns="45000"/>
          <a:p>
            <a:r>
              <a:rPr lang="en-US">
                <a:latin typeface="Arial"/>
              </a:rPr>
              <a:t>Dan Stoner</a:t>
            </a:r>
            <a:endParaRPr/>
          </a:p>
          <a:p>
            <a:r>
              <a:rPr lang="en-US">
                <a:latin typeface="Arial"/>
              </a:rPr>
              <a:t>Advanced Computing and Information Systems Laboratory (ACIS)</a:t>
            </a:r>
            <a:endParaRPr/>
          </a:p>
          <a:p>
            <a:r>
              <a:rPr lang="en-US">
                <a:latin typeface="Arial"/>
              </a:rPr>
              <a:t>University of Florida</a:t>
            </a:r>
            <a:endParaRPr/>
          </a:p>
          <a:p>
            <a:endParaRPr/>
          </a:p>
          <a:p>
            <a:r>
              <a:rPr lang="en-US">
                <a:latin typeface="Arial"/>
              </a:rPr>
              <a:t>dstoner@acis.ufl.edu                                       @thatlinuxbox</a:t>
            </a:r>
            <a:endParaRPr/>
          </a:p>
        </p:txBody>
      </p:sp>
      <p:sp>
        <p:nvSpPr>
          <p:cNvPr id="99" name="CustomShape 4"/>
          <p:cNvSpPr/>
          <p:nvPr/>
        </p:nvSpPr>
        <p:spPr>
          <a:xfrm>
            <a:off x="822960" y="1280160"/>
            <a:ext cx="7497000" cy="1278360"/>
          </a:xfrm>
          <a:prstGeom prst="rect">
            <a:avLst/>
          </a:prstGeom>
          <a:noFill/>
          <a:ln>
            <a:noFill/>
          </a:ln>
        </p:spPr>
        <p:txBody>
          <a:bodyPr bIns="45000" lIns="90000" rIns="90000" tIns="45000"/>
          <a:p>
            <a:r>
              <a:rPr lang="en-US" sz="2400">
                <a:latin typeface="Arial"/>
              </a:rPr>
              <a:t>CYWG (CyberInfrastructure Working Group)</a:t>
            </a:r>
            <a:endParaRPr/>
          </a:p>
          <a:p>
            <a:r>
              <a:rPr lang="en-US" sz="2400">
                <a:latin typeface="Arial"/>
              </a:rPr>
              <a:t>October 2014</a:t>
            </a:r>
            <a:endParaRPr/>
          </a:p>
          <a:p>
            <a:endParaRPr/>
          </a:p>
          <a:p>
            <a:r>
              <a:rPr b="1" lang="en-US" sz="2400">
                <a:latin typeface="Arial"/>
              </a:rPr>
              <a:t>iDigBio Data Ingestion</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15" name=""/>
          <p:cNvPicPr/>
          <p:nvPr/>
        </p:nvPicPr>
        <p:blipFill>
          <a:blip r:embed="rId1"/>
          <a:stretch>
            <a:fillRect/>
          </a:stretch>
        </p:blipFill>
        <p:spPr>
          <a:xfrm>
            <a:off x="511560" y="1716840"/>
            <a:ext cx="8265960" cy="2945880"/>
          </a:xfrm>
          <a:prstGeom prst="rect">
            <a:avLst/>
          </a:prstGeom>
          <a:ln>
            <a:noFill/>
          </a:ln>
        </p:spPr>
      </p:pic>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685800" y="914400"/>
            <a:ext cx="7769880" cy="363960"/>
          </a:xfrm>
          <a:prstGeom prst="rect">
            <a:avLst/>
          </a:prstGeom>
          <a:noFill/>
          <a:ln>
            <a:noFill/>
          </a:ln>
        </p:spPr>
        <p:txBody>
          <a:bodyPr anchor="ctr" bIns="0" lIns="0" rIns="0" tIns="0"/>
          <a:p>
            <a:r>
              <a:rPr lang="en-US">
                <a:latin typeface="Calibri"/>
              </a:rPr>
              <a:t>Over 300 Data Providers...</a:t>
            </a:r>
            <a:endParaRPr/>
          </a:p>
        </p:txBody>
      </p:sp>
      <p:pic>
        <p:nvPicPr>
          <p:cNvPr descr="" id="101" name=""/>
          <p:cNvPicPr/>
          <p:nvPr/>
        </p:nvPicPr>
        <p:blipFill>
          <a:blip r:embed="rId1"/>
          <a:stretch>
            <a:fillRect/>
          </a:stretch>
        </p:blipFill>
        <p:spPr>
          <a:xfrm>
            <a:off x="1920240" y="1418040"/>
            <a:ext cx="5301360" cy="3975840"/>
          </a:xfrm>
          <a:prstGeom prst="rect">
            <a:avLst/>
          </a:prstGeom>
          <a:ln>
            <a:noFill/>
          </a:ln>
        </p:spPr>
      </p:pic>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2" name=""/>
          <p:cNvPicPr/>
          <p:nvPr/>
        </p:nvPicPr>
        <p:blipFill>
          <a:blip r:embed="rId1"/>
          <a:stretch>
            <a:fillRect/>
          </a:stretch>
        </p:blipFill>
        <p:spPr>
          <a:xfrm>
            <a:off x="1378800" y="1005840"/>
            <a:ext cx="6293160" cy="4404960"/>
          </a:xfrm>
          <a:prstGeom prst="rect">
            <a:avLst/>
          </a:prstGeom>
          <a:ln>
            <a:noFill/>
          </a:ln>
        </p:spPr>
      </p:pic>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3" name=""/>
          <p:cNvPicPr/>
          <p:nvPr/>
        </p:nvPicPr>
        <p:blipFill>
          <a:blip r:embed="rId1"/>
          <a:stretch>
            <a:fillRect/>
          </a:stretch>
        </p:blipFill>
        <p:spPr>
          <a:xfrm>
            <a:off x="362520" y="879120"/>
            <a:ext cx="8360640" cy="4514400"/>
          </a:xfrm>
          <a:prstGeom prst="rect">
            <a:avLst/>
          </a:prstGeom>
          <a:ln>
            <a:noFill/>
          </a:ln>
        </p:spPr>
      </p:pic>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685800" y="1406880"/>
            <a:ext cx="7769880" cy="938880"/>
          </a:xfrm>
          <a:prstGeom prst="rect">
            <a:avLst/>
          </a:prstGeom>
          <a:noFill/>
          <a:ln>
            <a:noFill/>
          </a:ln>
        </p:spPr>
      </p:sp>
      <p:sp>
        <p:nvSpPr>
          <p:cNvPr id="105" name="CustomShape 2"/>
          <p:cNvSpPr/>
          <p:nvPr/>
        </p:nvSpPr>
        <p:spPr>
          <a:xfrm>
            <a:off x="418680" y="2492640"/>
            <a:ext cx="8227080" cy="3975120"/>
          </a:xfrm>
          <a:prstGeom prst="rect">
            <a:avLst/>
          </a:prstGeom>
          <a:noFill/>
          <a:ln>
            <a:noFill/>
          </a:ln>
        </p:spPr>
      </p:sp>
      <p:pic>
        <p:nvPicPr>
          <p:cNvPr descr="" id="106" name=""/>
          <p:cNvPicPr/>
          <p:nvPr/>
        </p:nvPicPr>
        <p:blipFill>
          <a:blip r:embed="rId1"/>
          <a:stretch>
            <a:fillRect/>
          </a:stretch>
        </p:blipFill>
        <p:spPr>
          <a:xfrm>
            <a:off x="91440" y="968760"/>
            <a:ext cx="8994960" cy="4516200"/>
          </a:xfrm>
          <a:prstGeom prst="rect">
            <a:avLst/>
          </a:prstGeom>
          <a:ln>
            <a:noFill/>
          </a:ln>
        </p:spPr>
      </p:pic>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548640" y="914400"/>
            <a:ext cx="7862760" cy="456480"/>
          </a:xfrm>
          <a:prstGeom prst="rect">
            <a:avLst/>
          </a:prstGeom>
          <a:noFill/>
          <a:ln>
            <a:noFill/>
          </a:ln>
        </p:spPr>
        <p:txBody>
          <a:bodyPr bIns="45000" lIns="90000" rIns="90000" tIns="45000"/>
          <a:p>
            <a:r>
              <a:rPr lang="en-US" sz="2400">
                <a:latin typeface="Arial"/>
              </a:rPr>
              <a:t>Ingestion Reporting</a:t>
            </a:r>
            <a:endParaRPr/>
          </a:p>
        </p:txBody>
      </p:sp>
      <p:pic>
        <p:nvPicPr>
          <p:cNvPr descr="" id="108" name=""/>
          <p:cNvPicPr/>
          <p:nvPr/>
        </p:nvPicPr>
        <p:blipFill>
          <a:blip r:embed="rId1"/>
          <a:stretch>
            <a:fillRect/>
          </a:stretch>
        </p:blipFill>
        <p:spPr>
          <a:xfrm>
            <a:off x="719280" y="914400"/>
            <a:ext cx="7788600" cy="4571640"/>
          </a:xfrm>
          <a:prstGeom prst="rect">
            <a:avLst/>
          </a:prstGeom>
          <a:ln>
            <a:noFill/>
          </a:ln>
        </p:spPr>
      </p:pic>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685800" y="822960"/>
            <a:ext cx="7769880" cy="1097280"/>
          </a:xfrm>
          <a:prstGeom prst="rect">
            <a:avLst/>
          </a:prstGeom>
          <a:noFill/>
          <a:ln>
            <a:noFill/>
          </a:ln>
        </p:spPr>
        <p:txBody>
          <a:bodyPr anchor="ctr" bIns="0" lIns="0" rIns="0" tIns="0"/>
          <a:p>
            <a:r>
              <a:rPr lang="en-US" sz="2800">
                <a:latin typeface="Calibri"/>
              </a:rPr>
              <a:t>Three types of data publishing technologies currently being consumed:</a:t>
            </a:r>
            <a:endParaRPr/>
          </a:p>
        </p:txBody>
      </p:sp>
      <p:sp>
        <p:nvSpPr>
          <p:cNvPr id="110" name="CustomShape 2"/>
          <p:cNvSpPr/>
          <p:nvPr/>
        </p:nvSpPr>
        <p:spPr>
          <a:xfrm>
            <a:off x="418680" y="2103120"/>
            <a:ext cx="8227080" cy="3017520"/>
          </a:xfrm>
          <a:prstGeom prst="rect">
            <a:avLst/>
          </a:prstGeom>
          <a:noFill/>
          <a:ln>
            <a:noFill/>
          </a:ln>
        </p:spPr>
        <p:txBody>
          <a:bodyPr bIns="0" lIns="0" rIns="0" tIns="0"/>
          <a:p>
            <a:pPr>
              <a:lnSpc>
                <a:spcPct val="100000"/>
              </a:lnSpc>
              <a:buSzPct val="25000"/>
              <a:buFont typeface="StarSymbol"/>
              <a:buChar char=""/>
            </a:pPr>
            <a:r>
              <a:rPr lang="en-US" sz="2800">
                <a:latin typeface="Arial"/>
              </a:rPr>
              <a:t>GBIF Integrated Publishing Toolkit (IPT)</a:t>
            </a:r>
            <a:endParaRPr/>
          </a:p>
          <a:p>
            <a:pPr>
              <a:lnSpc>
                <a:spcPct val="100000"/>
              </a:lnSpc>
              <a:buSzPct val="25000"/>
              <a:buFont typeface="StarSymbol"/>
              <a:buChar char=""/>
            </a:pPr>
            <a:r>
              <a:rPr lang="en-US" sz="2800">
                <a:latin typeface="Arial"/>
              </a:rPr>
              <a:t>  </a:t>
            </a:r>
            <a:r>
              <a:rPr lang="en-US" sz="2800">
                <a:latin typeface="Arial"/>
              </a:rPr>
              <a:t>http://www.gbif.org/ipt</a:t>
            </a:r>
            <a:endParaRPr/>
          </a:p>
          <a:p>
            <a:pPr>
              <a:lnSpc>
                <a:spcPct val="100000"/>
              </a:lnSpc>
              <a:buSzPct val="25000"/>
              <a:buFont typeface="StarSymbol"/>
              <a:buChar char=""/>
            </a:pPr>
            <a:r>
              <a:rPr lang="en-US" sz="2800">
                <a:latin typeface="Arial"/>
              </a:rPr>
              <a:t>Symbiota – web-based collection management software</a:t>
            </a:r>
            <a:endParaRPr/>
          </a:p>
          <a:p>
            <a:pPr>
              <a:lnSpc>
                <a:spcPct val="100000"/>
              </a:lnSpc>
              <a:buSzPct val="25000"/>
              <a:buFont typeface="StarSymbol"/>
              <a:buChar char=""/>
            </a:pPr>
            <a:r>
              <a:rPr lang="en-US" sz="2800">
                <a:latin typeface="Arial"/>
              </a:rPr>
              <a:t>  </a:t>
            </a:r>
            <a:r>
              <a:rPr lang="en-US" sz="2800">
                <a:latin typeface="Arial"/>
              </a:rPr>
              <a:t>http://symbiota.org/</a:t>
            </a:r>
            <a:endParaRPr/>
          </a:p>
          <a:p>
            <a:pPr>
              <a:lnSpc>
                <a:spcPct val="100000"/>
              </a:lnSpc>
              <a:buSzPct val="25000"/>
              <a:buFont typeface="StarSymbol"/>
              <a:buChar char=""/>
            </a:pPr>
            <a:r>
              <a:rPr lang="en-US" sz="2800">
                <a:latin typeface="Arial"/>
              </a:rPr>
              <a:t>iDigBio Feeder – for providers who do not run infrastructure</a:t>
            </a:r>
            <a:endParaRPr/>
          </a:p>
          <a:p>
            <a:pPr>
              <a:lnSpc>
                <a:spcPct val="100000"/>
              </a:lnSpc>
              <a:buSzPct val="25000"/>
              <a:buFont typeface="StarSymbol"/>
              <a:buChar char=""/>
            </a:pP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822960" y="878400"/>
            <a:ext cx="7589520" cy="2011680"/>
          </a:xfrm>
          <a:prstGeom prst="rect">
            <a:avLst/>
          </a:prstGeom>
        </p:spPr>
        <p:txBody>
          <a:bodyPr bIns="45000" lIns="90000" rIns="90000" tIns="45000" wrap="none"/>
          <a:p>
            <a:r>
              <a:rPr lang="en-US" sz="2400"/>
              <a:t>Darwin Core Archive / DwC-A</a:t>
            </a:r>
            <a:endParaRPr/>
          </a:p>
          <a:p>
            <a:r>
              <a:rPr lang="en-US" sz="2200">
                <a:latin typeface="Arial"/>
                <a:hlinkClick r:id="rId1"/>
              </a:rPr>
              <a:t>http://rs.tdwg.org/dwc/terms/guides/text/</a:t>
            </a:r>
            <a:endParaRPr/>
          </a:p>
          <a:p>
            <a:endParaRPr/>
          </a:p>
          <a:p>
            <a:r>
              <a:rPr lang="en-US" sz="2200">
                <a:latin typeface="Arial"/>
              </a:rPr>
              <a:t>A Darwin Core Archive is a zip file that includes both metadata about the dataset, the data itself, and any optional extension data.</a:t>
            </a:r>
            <a:endParaRPr/>
          </a:p>
        </p:txBody>
      </p:sp>
      <p:pic>
        <p:nvPicPr>
          <p:cNvPr descr="" id="112" name=""/>
          <p:cNvPicPr/>
          <p:nvPr/>
        </p:nvPicPr>
        <p:blipFill>
          <a:blip r:embed="rId2"/>
          <a:stretch>
            <a:fillRect/>
          </a:stretch>
        </p:blipFill>
        <p:spPr>
          <a:xfrm>
            <a:off x="919080" y="2890080"/>
            <a:ext cx="7146720" cy="2596320"/>
          </a:xfrm>
          <a:prstGeom prst="rect">
            <a:avLst/>
          </a:prstGeom>
          <a:ln>
            <a:noFill/>
          </a:ln>
        </p:spPr>
      </p:pic>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685800" y="1005840"/>
            <a:ext cx="7769880" cy="731520"/>
          </a:xfrm>
          <a:prstGeom prst="rect">
            <a:avLst/>
          </a:prstGeom>
          <a:noFill/>
          <a:ln>
            <a:noFill/>
          </a:ln>
        </p:spPr>
        <p:txBody>
          <a:bodyPr anchor="ctr" bIns="0" lIns="0" rIns="0" tIns="0"/>
          <a:p>
            <a:r>
              <a:rPr lang="en-US" sz="3200">
                <a:latin typeface="Calibri"/>
              </a:rPr>
              <a:t>Dataset formats</a:t>
            </a:r>
            <a:endParaRPr/>
          </a:p>
        </p:txBody>
      </p:sp>
      <p:sp>
        <p:nvSpPr>
          <p:cNvPr id="114" name="CustomShape 2"/>
          <p:cNvSpPr/>
          <p:nvPr/>
        </p:nvSpPr>
        <p:spPr>
          <a:xfrm>
            <a:off x="457200" y="2011680"/>
            <a:ext cx="8227080" cy="3567960"/>
          </a:xfrm>
          <a:prstGeom prst="rect">
            <a:avLst/>
          </a:prstGeom>
          <a:noFill/>
          <a:ln>
            <a:noFill/>
          </a:ln>
        </p:spPr>
        <p:txBody>
          <a:bodyPr bIns="0" lIns="0" rIns="0" tIns="0"/>
          <a:p>
            <a:pPr>
              <a:lnSpc>
                <a:spcPct val="100000"/>
              </a:lnSpc>
            </a:pPr>
            <a:endParaRPr/>
          </a:p>
          <a:p>
            <a:pPr>
              <a:lnSpc>
                <a:spcPct val="100000"/>
              </a:lnSpc>
              <a:buSzPct val="25000"/>
              <a:buFont typeface="StarSymbol"/>
              <a:buChar char=""/>
            </a:pPr>
            <a:r>
              <a:rPr lang="en-US" sz="3200">
                <a:latin typeface="Arial"/>
              </a:rPr>
              <a:t>IPT – DwC-A</a:t>
            </a:r>
            <a:endParaRPr/>
          </a:p>
          <a:p>
            <a:pPr>
              <a:lnSpc>
                <a:spcPct val="100000"/>
              </a:lnSpc>
              <a:buSzPct val="25000"/>
              <a:buFont typeface="StarSymbol"/>
              <a:buChar char=""/>
            </a:pPr>
            <a:r>
              <a:rPr lang="en-US" sz="3200">
                <a:latin typeface="Arial"/>
              </a:rPr>
              <a:t>Symbiota portals – DwC-A</a:t>
            </a:r>
            <a:endParaRPr/>
          </a:p>
          <a:p>
            <a:pPr>
              <a:lnSpc>
                <a:spcPct val="100000"/>
              </a:lnSpc>
              <a:buSzPct val="25000"/>
              <a:buFont typeface="StarSymbol"/>
              <a:buChar char=""/>
            </a:pPr>
            <a:r>
              <a:rPr lang="en-US" sz="3200">
                <a:latin typeface="Arial"/>
              </a:rPr>
              <a:t>iDigBio Feeder – DwC-A, CSV, …</a:t>
            </a:r>
            <a:endParaRPr/>
          </a:p>
        </p:txBody>
      </p:sp>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