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3.png" ContentType="image/png"/>
  <Override PartName="/ppt/media/image22.png" ContentType="image/png"/>
  <Override PartName="/ppt/media/image24.png" ContentType="image/png"/>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2.gif" ContentType="image/gif"/>
  <Override PartName="/ppt/media/image13.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19.png" ContentType="image/png"/>
  <Override PartName="/ppt/media/image3.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4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4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46" name=""/>
          <p:cNvPicPr/>
          <p:nvPr/>
        </p:nvPicPr>
        <p:blipFill>
          <a:blip r:embed="rId2"/>
          <a:stretch>
            <a:fillRect/>
          </a:stretch>
        </p:blipFill>
        <p:spPr>
          <a:xfrm>
            <a:off x="5492520" y="3681360"/>
            <a:ext cx="2377440" cy="1896840"/>
          </a:xfrm>
          <a:prstGeom prst="rect">
            <a:avLst/>
          </a:prstGeom>
          <a:ln>
            <a:noFill/>
          </a:ln>
        </p:spPr>
      </p:pic>
      <p:pic>
        <p:nvPicPr>
          <p:cNvPr descr="" id="47"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7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7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8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9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94" name=""/>
          <p:cNvPicPr/>
          <p:nvPr/>
        </p:nvPicPr>
        <p:blipFill>
          <a:blip r:embed="rId2"/>
          <a:stretch>
            <a:fillRect/>
          </a:stretch>
        </p:blipFill>
        <p:spPr>
          <a:xfrm>
            <a:off x="5492520" y="3681360"/>
            <a:ext cx="2377440" cy="1896840"/>
          </a:xfrm>
          <a:prstGeom prst="rect">
            <a:avLst/>
          </a:prstGeom>
          <a:ln>
            <a:noFill/>
          </a:ln>
        </p:spPr>
      </p:pic>
      <p:pic>
        <p:nvPicPr>
          <p:cNvPr descr="" id="9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0" name="CustomShape 1"/>
          <p:cNvSpPr/>
          <p:nvPr/>
        </p:nvSpPr>
        <p:spPr>
          <a:xfrm>
            <a:off x="0" y="0"/>
            <a:ext cx="9141840" cy="568440"/>
          </a:xfrm>
          <a:prstGeom prst="rect">
            <a:avLst/>
          </a:prstGeom>
          <a:solidFill>
            <a:srgbClr val="272727"/>
          </a:solidFill>
          <a:ln w="9360">
            <a:noFill/>
          </a:ln>
        </p:spPr>
      </p:sp>
      <p:pic>
        <p:nvPicPr>
          <p:cNvPr descr="" id="1" name="Picture 7"/>
          <p:cNvPicPr/>
          <p:nvPr/>
        </p:nvPicPr>
        <p:blipFill>
          <a:blip r:embed="rId2"/>
          <a:stretch>
            <a:fillRect/>
          </a:stretch>
        </p:blipFill>
        <p:spPr>
          <a:xfrm>
            <a:off x="227520" y="123120"/>
            <a:ext cx="1154520" cy="350640"/>
          </a:xfrm>
          <a:prstGeom prst="rect">
            <a:avLst/>
          </a:prstGeom>
          <a:ln>
            <a:noFill/>
          </a:ln>
        </p:spPr>
      </p:pic>
      <p:sp>
        <p:nvSpPr>
          <p:cNvPr id="2" name="Line 2"/>
          <p:cNvSpPr/>
          <p:nvPr/>
        </p:nvSpPr>
        <p:spPr>
          <a:xfrm flipV="1">
            <a:off x="8063280" y="123120"/>
            <a:ext cx="0" cy="331920"/>
          </a:xfrm>
          <a:prstGeom prst="line">
            <a:avLst/>
          </a:prstGeom>
          <a:ln w="25560">
            <a:solidFill>
              <a:srgbClr val="ffffff"/>
            </a:solidFill>
            <a:round/>
          </a:ln>
        </p:spPr>
      </p:sp>
      <p:sp>
        <p:nvSpPr>
          <p:cNvPr id="3" name="CustomShape 3"/>
          <p:cNvSpPr/>
          <p:nvPr/>
        </p:nvSpPr>
        <p:spPr>
          <a:xfrm>
            <a:off x="0" y="856440"/>
            <a:ext cx="9141840" cy="4637160"/>
          </a:xfrm>
          <a:prstGeom prst="rect">
            <a:avLst/>
          </a:prstGeom>
          <a:solidFill>
            <a:srgbClr val="ffffff"/>
          </a:solidFill>
          <a:ln w="9360">
            <a:noFill/>
          </a:ln>
        </p:spPr>
      </p:sp>
      <p:pic>
        <p:nvPicPr>
          <p:cNvPr descr="" id="4" name="Picture 13"/>
          <p:cNvPicPr/>
          <p:nvPr/>
        </p:nvPicPr>
        <p:blipFill>
          <a:blip r:embed="rId3"/>
          <a:stretch>
            <a:fillRect/>
          </a:stretch>
        </p:blipFill>
        <p:spPr>
          <a:xfrm>
            <a:off x="0" y="5495760"/>
            <a:ext cx="9141840" cy="1360080"/>
          </a:xfrm>
          <a:prstGeom prst="rect">
            <a:avLst/>
          </a:prstGeom>
          <a:ln>
            <a:noFill/>
          </a:ln>
        </p:spPr>
      </p:pic>
      <p:sp>
        <p:nvSpPr>
          <p:cNvPr id="5" name="CustomShape 4"/>
          <p:cNvSpPr/>
          <p:nvPr/>
        </p:nvSpPr>
        <p:spPr>
          <a:xfrm>
            <a:off x="3500280" y="5729400"/>
            <a:ext cx="5367960" cy="120672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6" name="Picture 8"/>
          <p:cNvPicPr/>
          <p:nvPr/>
        </p:nvPicPr>
        <p:blipFill>
          <a:blip r:embed="rId4"/>
          <a:stretch>
            <a:fillRect/>
          </a:stretch>
        </p:blipFill>
        <p:spPr>
          <a:xfrm>
            <a:off x="2528640" y="5797080"/>
            <a:ext cx="753120" cy="757440"/>
          </a:xfrm>
          <a:prstGeom prst="rect">
            <a:avLst/>
          </a:prstGeom>
          <a:ln>
            <a:noFill/>
          </a:ln>
        </p:spPr>
      </p:pic>
      <p:pic>
        <p:nvPicPr>
          <p:cNvPr descr="" id="7" name="Picture 10"/>
          <p:cNvPicPr/>
          <p:nvPr/>
        </p:nvPicPr>
        <p:blipFill>
          <a:blip r:embed="rId5"/>
          <a:stretch>
            <a:fillRect/>
          </a:stretch>
        </p:blipFill>
        <p:spPr>
          <a:xfrm>
            <a:off x="198360" y="5868720"/>
            <a:ext cx="839160" cy="666000"/>
          </a:xfrm>
          <a:prstGeom prst="rect">
            <a:avLst/>
          </a:prstGeom>
          <a:ln>
            <a:noFill/>
          </a:ln>
        </p:spPr>
      </p:pic>
      <p:pic>
        <p:nvPicPr>
          <p:cNvPr descr="" id="8" name="Picture 11"/>
          <p:cNvPicPr/>
          <p:nvPr/>
        </p:nvPicPr>
        <p:blipFill>
          <a:blip r:embed="rId6"/>
          <a:stretch>
            <a:fillRect/>
          </a:stretch>
        </p:blipFill>
        <p:spPr>
          <a:xfrm>
            <a:off x="1019160" y="5848200"/>
            <a:ext cx="661320" cy="666000"/>
          </a:xfrm>
          <a:prstGeom prst="rect">
            <a:avLst/>
          </a:prstGeom>
          <a:ln>
            <a:noFill/>
          </a:ln>
        </p:spPr>
      </p:pic>
      <p:pic>
        <p:nvPicPr>
          <p:cNvPr descr="" id="9" name="Picture 12"/>
          <p:cNvPicPr/>
          <p:nvPr/>
        </p:nvPicPr>
        <p:blipFill>
          <a:blip r:embed="rId7"/>
          <a:stretch>
            <a:fillRect/>
          </a:stretch>
        </p:blipFill>
        <p:spPr>
          <a:xfrm>
            <a:off x="1797120" y="5876640"/>
            <a:ext cx="685080" cy="666000"/>
          </a:xfrm>
          <a:prstGeom prst="rect">
            <a:avLst/>
          </a:prstGeom>
          <a:ln>
            <a:noFill/>
          </a:ln>
        </p:spPr>
      </p:pic>
      <p:sp>
        <p:nvSpPr>
          <p:cNvPr id="10" name="CustomShape 5"/>
          <p:cNvSpPr/>
          <p:nvPr/>
        </p:nvSpPr>
        <p:spPr>
          <a:xfrm>
            <a:off x="0" y="0"/>
            <a:ext cx="9141840" cy="839160"/>
          </a:xfrm>
          <a:prstGeom prst="rect">
            <a:avLst/>
          </a:prstGeom>
          <a:solidFill>
            <a:srgbClr val="272727"/>
          </a:solidFill>
          <a:ln w="9360">
            <a:noFill/>
          </a:ln>
        </p:spPr>
      </p:sp>
      <p:pic>
        <p:nvPicPr>
          <p:cNvPr descr="" id="11" name="Picture 16"/>
          <p:cNvPicPr/>
          <p:nvPr/>
        </p:nvPicPr>
        <p:blipFill>
          <a:blip r:embed="rId8"/>
          <a:stretch>
            <a:fillRect/>
          </a:stretch>
        </p:blipFill>
        <p:spPr>
          <a:xfrm>
            <a:off x="227520" y="123120"/>
            <a:ext cx="1933200" cy="588240"/>
          </a:xfrm>
          <a:prstGeom prst="rect">
            <a:avLst/>
          </a:prstGeom>
          <a:ln>
            <a:noFill/>
          </a:ln>
        </p:spPr>
      </p:pic>
      <p:sp>
        <p:nvSpPr>
          <p:cNvPr id="12"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3"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48" name="CustomShape 1"/>
          <p:cNvSpPr/>
          <p:nvPr/>
        </p:nvSpPr>
        <p:spPr>
          <a:xfrm>
            <a:off x="0" y="0"/>
            <a:ext cx="9141840" cy="568440"/>
          </a:xfrm>
          <a:prstGeom prst="rect">
            <a:avLst/>
          </a:prstGeom>
          <a:solidFill>
            <a:srgbClr val="272727"/>
          </a:solidFill>
          <a:ln w="9360">
            <a:noFill/>
          </a:ln>
        </p:spPr>
      </p:sp>
      <p:pic>
        <p:nvPicPr>
          <p:cNvPr descr="" id="49" name="Picture 7"/>
          <p:cNvPicPr/>
          <p:nvPr/>
        </p:nvPicPr>
        <p:blipFill>
          <a:blip r:embed="rId2"/>
          <a:stretch>
            <a:fillRect/>
          </a:stretch>
        </p:blipFill>
        <p:spPr>
          <a:xfrm>
            <a:off x="227520" y="123120"/>
            <a:ext cx="1154520" cy="350640"/>
          </a:xfrm>
          <a:prstGeom prst="rect">
            <a:avLst/>
          </a:prstGeom>
          <a:ln>
            <a:noFill/>
          </a:ln>
        </p:spPr>
      </p:pic>
      <p:sp>
        <p:nvSpPr>
          <p:cNvPr id="50" name="Line 2"/>
          <p:cNvSpPr/>
          <p:nvPr/>
        </p:nvSpPr>
        <p:spPr>
          <a:xfrm flipV="1">
            <a:off x="8063280" y="123120"/>
            <a:ext cx="0" cy="331920"/>
          </a:xfrm>
          <a:prstGeom prst="line">
            <a:avLst/>
          </a:prstGeom>
          <a:ln w="25560">
            <a:solidFill>
              <a:srgbClr val="ffffff"/>
            </a:solidFill>
            <a:round/>
          </a:ln>
        </p:spPr>
      </p:sp>
      <p:sp>
        <p:nvSpPr>
          <p:cNvPr id="51" name="CustomShape 3"/>
          <p:cNvSpPr/>
          <p:nvPr/>
        </p:nvSpPr>
        <p:spPr>
          <a:xfrm>
            <a:off x="0" y="856440"/>
            <a:ext cx="9141840" cy="4637160"/>
          </a:xfrm>
          <a:prstGeom prst="rect">
            <a:avLst/>
          </a:prstGeom>
          <a:solidFill>
            <a:srgbClr val="ffffff"/>
          </a:solidFill>
          <a:ln w="9360">
            <a:noFill/>
          </a:ln>
        </p:spPr>
      </p:sp>
      <p:pic>
        <p:nvPicPr>
          <p:cNvPr descr="" id="52" name="Picture 13"/>
          <p:cNvPicPr/>
          <p:nvPr/>
        </p:nvPicPr>
        <p:blipFill>
          <a:blip r:embed="rId3"/>
          <a:stretch>
            <a:fillRect/>
          </a:stretch>
        </p:blipFill>
        <p:spPr>
          <a:xfrm>
            <a:off x="0" y="5495760"/>
            <a:ext cx="9141840" cy="1360080"/>
          </a:xfrm>
          <a:prstGeom prst="rect">
            <a:avLst/>
          </a:prstGeom>
          <a:ln>
            <a:noFill/>
          </a:ln>
        </p:spPr>
      </p:pic>
      <p:sp>
        <p:nvSpPr>
          <p:cNvPr id="53" name="CustomShape 4"/>
          <p:cNvSpPr/>
          <p:nvPr/>
        </p:nvSpPr>
        <p:spPr>
          <a:xfrm>
            <a:off x="3500280" y="5729400"/>
            <a:ext cx="5367960" cy="120672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54" name="Picture 8"/>
          <p:cNvPicPr/>
          <p:nvPr/>
        </p:nvPicPr>
        <p:blipFill>
          <a:blip r:embed="rId4"/>
          <a:stretch>
            <a:fillRect/>
          </a:stretch>
        </p:blipFill>
        <p:spPr>
          <a:xfrm>
            <a:off x="2528640" y="5797080"/>
            <a:ext cx="753120" cy="757440"/>
          </a:xfrm>
          <a:prstGeom prst="rect">
            <a:avLst/>
          </a:prstGeom>
          <a:ln>
            <a:noFill/>
          </a:ln>
        </p:spPr>
      </p:pic>
      <p:pic>
        <p:nvPicPr>
          <p:cNvPr descr="" id="55" name="Picture 10"/>
          <p:cNvPicPr/>
          <p:nvPr/>
        </p:nvPicPr>
        <p:blipFill>
          <a:blip r:embed="rId5"/>
          <a:stretch>
            <a:fillRect/>
          </a:stretch>
        </p:blipFill>
        <p:spPr>
          <a:xfrm>
            <a:off x="198360" y="5868720"/>
            <a:ext cx="839160" cy="666000"/>
          </a:xfrm>
          <a:prstGeom prst="rect">
            <a:avLst/>
          </a:prstGeom>
          <a:ln>
            <a:noFill/>
          </a:ln>
        </p:spPr>
      </p:pic>
      <p:pic>
        <p:nvPicPr>
          <p:cNvPr descr="" id="56" name="Picture 11"/>
          <p:cNvPicPr/>
          <p:nvPr/>
        </p:nvPicPr>
        <p:blipFill>
          <a:blip r:embed="rId6"/>
          <a:stretch>
            <a:fillRect/>
          </a:stretch>
        </p:blipFill>
        <p:spPr>
          <a:xfrm>
            <a:off x="1019160" y="5848200"/>
            <a:ext cx="661320" cy="666000"/>
          </a:xfrm>
          <a:prstGeom prst="rect">
            <a:avLst/>
          </a:prstGeom>
          <a:ln>
            <a:noFill/>
          </a:ln>
        </p:spPr>
      </p:pic>
      <p:pic>
        <p:nvPicPr>
          <p:cNvPr descr="" id="57" name="Picture 12"/>
          <p:cNvPicPr/>
          <p:nvPr/>
        </p:nvPicPr>
        <p:blipFill>
          <a:blip r:embed="rId7"/>
          <a:stretch>
            <a:fillRect/>
          </a:stretch>
        </p:blipFill>
        <p:spPr>
          <a:xfrm>
            <a:off x="1797120" y="5876640"/>
            <a:ext cx="685080" cy="666000"/>
          </a:xfrm>
          <a:prstGeom prst="rect">
            <a:avLst/>
          </a:prstGeom>
          <a:ln>
            <a:noFill/>
          </a:ln>
        </p:spPr>
      </p:pic>
      <p:sp>
        <p:nvSpPr>
          <p:cNvPr id="58" name="CustomShape 5"/>
          <p:cNvSpPr/>
          <p:nvPr/>
        </p:nvSpPr>
        <p:spPr>
          <a:xfrm>
            <a:off x="0" y="0"/>
            <a:ext cx="9141840" cy="839160"/>
          </a:xfrm>
          <a:prstGeom prst="rect">
            <a:avLst/>
          </a:prstGeom>
          <a:solidFill>
            <a:srgbClr val="272727"/>
          </a:solidFill>
          <a:ln w="9360">
            <a:noFill/>
          </a:ln>
        </p:spPr>
      </p:sp>
      <p:pic>
        <p:nvPicPr>
          <p:cNvPr descr="" id="59" name="Picture 16"/>
          <p:cNvPicPr/>
          <p:nvPr/>
        </p:nvPicPr>
        <p:blipFill>
          <a:blip r:embed="rId8"/>
          <a:stretch>
            <a:fillRect/>
          </a:stretch>
        </p:blipFill>
        <p:spPr>
          <a:xfrm>
            <a:off x="227520" y="123120"/>
            <a:ext cx="1933200" cy="588240"/>
          </a:xfrm>
          <a:prstGeom prst="rect">
            <a:avLst/>
          </a:prstGeom>
          <a:ln>
            <a:noFill/>
          </a:ln>
        </p:spPr>
      </p:pic>
      <p:sp>
        <p:nvSpPr>
          <p:cNvPr id="60"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61"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685800" y="1406880"/>
            <a:ext cx="7770240" cy="939240"/>
          </a:xfrm>
          <a:prstGeom prst="rect">
            <a:avLst/>
          </a:prstGeom>
          <a:noFill/>
          <a:ln>
            <a:noFill/>
          </a:ln>
        </p:spPr>
      </p:sp>
      <p:sp>
        <p:nvSpPr>
          <p:cNvPr id="97" name="CustomShape 2"/>
          <p:cNvSpPr/>
          <p:nvPr/>
        </p:nvSpPr>
        <p:spPr>
          <a:xfrm>
            <a:off x="685800" y="3352320"/>
            <a:ext cx="6398640" cy="1407960"/>
          </a:xfrm>
          <a:prstGeom prst="rect">
            <a:avLst/>
          </a:prstGeom>
          <a:noFill/>
          <a:ln>
            <a:noFill/>
          </a:ln>
        </p:spPr>
      </p:sp>
      <p:sp>
        <p:nvSpPr>
          <p:cNvPr id="98" name="CustomShape 3"/>
          <p:cNvSpPr/>
          <p:nvPr/>
        </p:nvSpPr>
        <p:spPr>
          <a:xfrm>
            <a:off x="822960" y="3383280"/>
            <a:ext cx="7406640" cy="1790640"/>
          </a:xfrm>
          <a:prstGeom prst="rect">
            <a:avLst/>
          </a:prstGeom>
          <a:noFill/>
          <a:ln>
            <a:noFill/>
          </a:ln>
        </p:spPr>
        <p:txBody>
          <a:bodyPr bIns="45000" lIns="90000" rIns="90000" tIns="45000"/>
          <a:p>
            <a:r>
              <a:rPr lang="en-US">
                <a:latin typeface="Arial"/>
              </a:rPr>
              <a:t>Dan Stoner</a:t>
            </a:r>
            <a:endParaRPr/>
          </a:p>
          <a:p>
            <a:r>
              <a:rPr lang="en-US">
                <a:latin typeface="Arial"/>
              </a:rPr>
              <a:t>Advanced Computing and Information Systems Laboratory (ACIS)</a:t>
            </a:r>
            <a:endParaRPr/>
          </a:p>
          <a:p>
            <a:r>
              <a:rPr lang="en-US">
                <a:latin typeface="Arial"/>
              </a:rPr>
              <a:t>University of Florida</a:t>
            </a:r>
            <a:endParaRPr/>
          </a:p>
          <a:p>
            <a:endParaRPr/>
          </a:p>
          <a:p>
            <a:r>
              <a:rPr lang="en-US">
                <a:latin typeface="Arial"/>
              </a:rPr>
              <a:t>dstoner@acis.ufl.edu                                       @thatlinuxbox</a:t>
            </a:r>
            <a:endParaRPr/>
          </a:p>
        </p:txBody>
      </p:sp>
      <p:sp>
        <p:nvSpPr>
          <p:cNvPr id="99" name="CustomShape 4"/>
          <p:cNvSpPr/>
          <p:nvPr/>
        </p:nvSpPr>
        <p:spPr>
          <a:xfrm>
            <a:off x="822960" y="1280160"/>
            <a:ext cx="7497360" cy="1278720"/>
          </a:xfrm>
          <a:prstGeom prst="rect">
            <a:avLst/>
          </a:prstGeom>
          <a:noFill/>
          <a:ln>
            <a:noFill/>
          </a:ln>
        </p:spPr>
        <p:txBody>
          <a:bodyPr bIns="45000" lIns="90000" rIns="90000" tIns="45000"/>
          <a:p>
            <a:r>
              <a:rPr lang="en-US" sz="2400">
                <a:latin typeface="Arial"/>
              </a:rPr>
              <a:t>CYWG (CyberInfrastructure Working Group)</a:t>
            </a:r>
            <a:endParaRPr/>
          </a:p>
          <a:p>
            <a:r>
              <a:rPr lang="en-US" sz="2400">
                <a:latin typeface="Arial"/>
              </a:rPr>
              <a:t>October 2014</a:t>
            </a:r>
            <a:endParaRPr/>
          </a:p>
          <a:p>
            <a:endParaRPr/>
          </a:p>
          <a:p>
            <a:r>
              <a:rPr b="1" lang="en-US" sz="2400">
                <a:latin typeface="Arial"/>
              </a:rPr>
              <a:t>iDigBio Data Ingestion</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3" name=""/>
          <p:cNvPicPr/>
          <p:nvPr/>
        </p:nvPicPr>
        <p:blipFill>
          <a:blip r:embed="rId1"/>
          <a:stretch>
            <a:fillRect/>
          </a:stretch>
        </p:blipFill>
        <p:spPr>
          <a:xfrm>
            <a:off x="511560" y="1716840"/>
            <a:ext cx="8266320" cy="2946240"/>
          </a:xfrm>
          <a:prstGeom prst="rect">
            <a:avLst/>
          </a:prstGeom>
          <a:ln>
            <a:noFill/>
          </a:ln>
        </p:spPr>
      </p:pic>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685800" y="914400"/>
            <a:ext cx="7770240" cy="364320"/>
          </a:xfrm>
          <a:prstGeom prst="rect">
            <a:avLst/>
          </a:prstGeom>
          <a:noFill/>
          <a:ln>
            <a:noFill/>
          </a:ln>
        </p:spPr>
        <p:txBody>
          <a:bodyPr anchor="ctr" bIns="0" lIns="0" rIns="0" tIns="0"/>
          <a:p>
            <a:r>
              <a:rPr lang="en-US">
                <a:latin typeface="Calibri"/>
              </a:rPr>
              <a:t>Over 300 Data Providers...</a:t>
            </a:r>
            <a:endParaRPr/>
          </a:p>
        </p:txBody>
      </p:sp>
      <p:pic>
        <p:nvPicPr>
          <p:cNvPr descr="" id="101" name=""/>
          <p:cNvPicPr/>
          <p:nvPr/>
        </p:nvPicPr>
        <p:blipFill>
          <a:blip r:embed="rId1"/>
          <a:stretch>
            <a:fillRect/>
          </a:stretch>
        </p:blipFill>
        <p:spPr>
          <a:xfrm>
            <a:off x="1920240" y="1418040"/>
            <a:ext cx="5301720" cy="3976200"/>
          </a:xfrm>
          <a:prstGeom prst="rect">
            <a:avLst/>
          </a:prstGeom>
          <a:ln>
            <a:noFill/>
          </a:ln>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2" name=""/>
          <p:cNvPicPr/>
          <p:nvPr/>
        </p:nvPicPr>
        <p:blipFill>
          <a:blip r:embed="rId1"/>
          <a:stretch>
            <a:fillRect/>
          </a:stretch>
        </p:blipFill>
        <p:spPr>
          <a:xfrm>
            <a:off x="1378800" y="1005840"/>
            <a:ext cx="6293520" cy="4405320"/>
          </a:xfrm>
          <a:prstGeom prst="rect">
            <a:avLst/>
          </a:prstGeom>
          <a:ln>
            <a:noFill/>
          </a:ln>
        </p:spPr>
      </p:pic>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3" name=""/>
          <p:cNvPicPr/>
          <p:nvPr/>
        </p:nvPicPr>
        <p:blipFill>
          <a:blip r:embed="rId1"/>
          <a:stretch>
            <a:fillRect/>
          </a:stretch>
        </p:blipFill>
        <p:spPr>
          <a:xfrm>
            <a:off x="362520" y="879120"/>
            <a:ext cx="8361000" cy="4514760"/>
          </a:xfrm>
          <a:prstGeom prst="rect">
            <a:avLst/>
          </a:prstGeom>
          <a:ln>
            <a:noFill/>
          </a:ln>
        </p:spPr>
      </p:pic>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685800" y="1406880"/>
            <a:ext cx="7770240" cy="939240"/>
          </a:xfrm>
          <a:prstGeom prst="rect">
            <a:avLst/>
          </a:prstGeom>
          <a:noFill/>
          <a:ln>
            <a:noFill/>
          </a:ln>
        </p:spPr>
      </p:sp>
      <p:sp>
        <p:nvSpPr>
          <p:cNvPr id="105" name="CustomShape 2"/>
          <p:cNvSpPr/>
          <p:nvPr/>
        </p:nvSpPr>
        <p:spPr>
          <a:xfrm>
            <a:off x="418680" y="2492640"/>
            <a:ext cx="8227440" cy="3975480"/>
          </a:xfrm>
          <a:prstGeom prst="rect">
            <a:avLst/>
          </a:prstGeom>
          <a:noFill/>
          <a:ln>
            <a:noFill/>
          </a:ln>
        </p:spPr>
      </p:sp>
      <p:pic>
        <p:nvPicPr>
          <p:cNvPr descr="" id="106" name=""/>
          <p:cNvPicPr/>
          <p:nvPr/>
        </p:nvPicPr>
        <p:blipFill>
          <a:blip r:embed="rId1"/>
          <a:stretch>
            <a:fillRect/>
          </a:stretch>
        </p:blipFill>
        <p:spPr>
          <a:xfrm>
            <a:off x="91440" y="968760"/>
            <a:ext cx="8995320" cy="4516560"/>
          </a:xfrm>
          <a:prstGeom prst="rect">
            <a:avLst/>
          </a:prstGeom>
          <a:ln>
            <a:noFill/>
          </a:ln>
        </p:spPr>
      </p:pic>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548640" y="914400"/>
            <a:ext cx="7863120" cy="456840"/>
          </a:xfrm>
          <a:prstGeom prst="rect">
            <a:avLst/>
          </a:prstGeom>
          <a:noFill/>
          <a:ln>
            <a:noFill/>
          </a:ln>
        </p:spPr>
        <p:txBody>
          <a:bodyPr bIns="45000" lIns="90000" rIns="90000" tIns="45000"/>
          <a:p>
            <a:r>
              <a:rPr lang="en-US" sz="2400">
                <a:latin typeface="Arial"/>
              </a:rPr>
              <a:t>Ingestion Reporting</a:t>
            </a:r>
            <a:endParaRPr/>
          </a:p>
        </p:txBody>
      </p:sp>
      <p:pic>
        <p:nvPicPr>
          <p:cNvPr descr="" id="108" name=""/>
          <p:cNvPicPr/>
          <p:nvPr/>
        </p:nvPicPr>
        <p:blipFill>
          <a:blip r:embed="rId1"/>
          <a:stretch>
            <a:fillRect/>
          </a:stretch>
        </p:blipFill>
        <p:spPr>
          <a:xfrm>
            <a:off x="719280" y="914400"/>
            <a:ext cx="7788960" cy="4572000"/>
          </a:xfrm>
          <a:prstGeom prst="rect">
            <a:avLst/>
          </a:prstGeom>
          <a:ln>
            <a:noFill/>
          </a:ln>
        </p:spPr>
      </p:pic>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85800" y="1406880"/>
            <a:ext cx="7770240" cy="939240"/>
          </a:xfrm>
          <a:prstGeom prst="rect">
            <a:avLst/>
          </a:prstGeom>
          <a:noFill/>
          <a:ln>
            <a:noFill/>
          </a:ln>
        </p:spPr>
        <p:txBody>
          <a:bodyPr anchor="ctr" bIns="0" lIns="0" rIns="0" tIns="0"/>
          <a:p>
            <a:r>
              <a:rPr lang="en-US">
                <a:latin typeface="Calibri"/>
              </a:rPr>
              <a:t>Three types of data publishing technologies</a:t>
            </a:r>
            <a:endParaRPr/>
          </a:p>
        </p:txBody>
      </p:sp>
      <p:sp>
        <p:nvSpPr>
          <p:cNvPr id="110" name="CustomShape 2"/>
          <p:cNvSpPr/>
          <p:nvPr/>
        </p:nvSpPr>
        <p:spPr>
          <a:xfrm>
            <a:off x="418680" y="2651760"/>
            <a:ext cx="8227440" cy="3275640"/>
          </a:xfrm>
          <a:prstGeom prst="rect">
            <a:avLst/>
          </a:prstGeom>
          <a:noFill/>
          <a:ln>
            <a:noFill/>
          </a:ln>
        </p:spPr>
        <p:txBody>
          <a:bodyPr bIns="0" lIns="0" rIns="0" tIns="0"/>
          <a:p>
            <a:pPr>
              <a:lnSpc>
                <a:spcPct val="100000"/>
              </a:lnSpc>
              <a:buSzPct val="25000"/>
              <a:buFont typeface="StarSymbol"/>
              <a:buChar char="l"/>
            </a:pPr>
            <a:r>
              <a:rPr lang="en-US" sz="3200">
                <a:latin typeface="Arial"/>
              </a:rPr>
              <a:t>IPT – GBIF Integrated Publishing Toolkit</a:t>
            </a:r>
            <a:endParaRPr/>
          </a:p>
          <a:p>
            <a:pPr>
              <a:lnSpc>
                <a:spcPct val="100000"/>
              </a:lnSpc>
              <a:buSzPct val="25000"/>
              <a:buFont typeface="StarSymbol"/>
              <a:buChar char="l"/>
            </a:pPr>
            <a:r>
              <a:rPr lang="en-US" sz="3200">
                <a:latin typeface="Arial"/>
              </a:rPr>
              <a:t>Symbiota – web-based collection management software</a:t>
            </a:r>
            <a:endParaRPr/>
          </a:p>
          <a:p>
            <a:pPr>
              <a:lnSpc>
                <a:spcPct val="100000"/>
              </a:lnSpc>
              <a:buSzPct val="25000"/>
              <a:buFont typeface="StarSymbol"/>
              <a:buChar char="l"/>
            </a:pPr>
            <a:r>
              <a:rPr lang="en-US" sz="3200">
                <a:latin typeface="Arial"/>
              </a:rPr>
              <a:t>iDigBio Feeder</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685800" y="1406880"/>
            <a:ext cx="7770240" cy="939240"/>
          </a:xfrm>
          <a:prstGeom prst="rect">
            <a:avLst/>
          </a:prstGeom>
          <a:noFill/>
          <a:ln>
            <a:noFill/>
          </a:ln>
        </p:spPr>
        <p:txBody>
          <a:bodyPr anchor="ctr" bIns="0" lIns="0" rIns="0" tIns="0"/>
          <a:p>
            <a:r>
              <a:rPr lang="en-US">
                <a:latin typeface="Calibri"/>
              </a:rPr>
              <a:t>Dataset formats</a:t>
            </a:r>
            <a:endParaRPr/>
          </a:p>
        </p:txBody>
      </p:sp>
      <p:sp>
        <p:nvSpPr>
          <p:cNvPr id="112" name="CustomShape 2"/>
          <p:cNvSpPr/>
          <p:nvPr/>
        </p:nvSpPr>
        <p:spPr>
          <a:xfrm>
            <a:off x="457200" y="2560320"/>
            <a:ext cx="8227440" cy="3019680"/>
          </a:xfrm>
          <a:prstGeom prst="rect">
            <a:avLst/>
          </a:prstGeom>
          <a:noFill/>
          <a:ln>
            <a:noFill/>
          </a:ln>
        </p:spPr>
        <p:txBody>
          <a:bodyPr bIns="0" lIns="0" rIns="0" tIns="0"/>
          <a:p>
            <a:pPr>
              <a:lnSpc>
                <a:spcPct val="100000"/>
              </a:lnSpc>
              <a:buSzPct val="25000"/>
              <a:buFont typeface="StarSymbol"/>
              <a:buChar char="l"/>
            </a:pPr>
            <a:r>
              <a:rPr lang="en-US" sz="3200">
                <a:latin typeface="Arial"/>
              </a:rPr>
              <a:t>IPT – DwC-A</a:t>
            </a:r>
            <a:endParaRPr/>
          </a:p>
          <a:p>
            <a:pPr>
              <a:lnSpc>
                <a:spcPct val="100000"/>
              </a:lnSpc>
              <a:buSzPct val="25000"/>
              <a:buFont typeface="StarSymbol"/>
              <a:buChar char="l"/>
            </a:pPr>
            <a:r>
              <a:rPr lang="en-US" sz="3200">
                <a:latin typeface="Arial"/>
              </a:rPr>
              <a:t>Symbiota portals – DwC-A</a:t>
            </a:r>
            <a:endParaRPr/>
          </a:p>
          <a:p>
            <a:pPr>
              <a:lnSpc>
                <a:spcPct val="100000"/>
              </a:lnSpc>
              <a:buSzPct val="25000"/>
              <a:buFont typeface="StarSymbol"/>
              <a:buChar char="l"/>
            </a:pPr>
            <a:r>
              <a:rPr lang="en-US" sz="3200">
                <a:latin typeface="Arial"/>
              </a:rPr>
              <a:t>IdigBio Feeder – DwC-A, CSV, ...</a:t>
            </a: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