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5.png" ContentType="image/png"/>
  <Override PartName="/ppt/media/image23.png" ContentType="image/png"/>
  <Override PartName="/ppt/media/image22.png" ContentType="image/png"/>
  <Override PartName="/ppt/media/image24.png" ContentType="image/png"/>
  <Override PartName="/ppt/media/image21.png" ContentType="image/png"/>
  <Override PartName="/ppt/media/image20.png" ContentType="image/png"/>
  <Override PartName="/ppt/media/image17.png" ContentType="image/png"/>
  <Override PartName="/ppt/media/image14.png" ContentType="image/png"/>
  <Override PartName="/ppt/media/image16.png" ContentType="image/png"/>
  <Override PartName="/ppt/media/image12.gif" ContentType="image/gif"/>
  <Override PartName="/ppt/media/image13.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19.png" ContentType="image/png"/>
  <Override PartName="/ppt/media/image3.gif" ContentType="image/gif"/>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4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4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46" name=""/>
          <p:cNvPicPr/>
          <p:nvPr/>
        </p:nvPicPr>
        <p:blipFill>
          <a:blip r:embed="rId2"/>
          <a:stretch>
            <a:fillRect/>
          </a:stretch>
        </p:blipFill>
        <p:spPr>
          <a:xfrm>
            <a:off x="5492520" y="3681360"/>
            <a:ext cx="2377440" cy="1896840"/>
          </a:xfrm>
          <a:prstGeom prst="rect">
            <a:avLst/>
          </a:prstGeom>
          <a:ln>
            <a:noFill/>
          </a:ln>
        </p:spPr>
      </p:pic>
      <p:pic>
        <p:nvPicPr>
          <p:cNvPr descr="" id="47"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7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7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8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8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8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9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94" name=""/>
          <p:cNvPicPr/>
          <p:nvPr/>
        </p:nvPicPr>
        <p:blipFill>
          <a:blip r:embed="rId2"/>
          <a:stretch>
            <a:fillRect/>
          </a:stretch>
        </p:blipFill>
        <p:spPr>
          <a:xfrm>
            <a:off x="5492520" y="3681360"/>
            <a:ext cx="2377440" cy="1896840"/>
          </a:xfrm>
          <a:prstGeom prst="rect">
            <a:avLst/>
          </a:prstGeom>
          <a:ln>
            <a:noFill/>
          </a:ln>
        </p:spPr>
      </p:pic>
      <p:pic>
        <p:nvPicPr>
          <p:cNvPr descr="" id="95"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2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gi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slideLayout" Target="../slideLayouts/slideLayout13.xml"/><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slideLayout" Target="../slideLayouts/slideLayout22.xml"/><Relationship Id="rId19" Type="http://schemas.openxmlformats.org/officeDocument/2006/relationships/slideLayout" Target="../slideLayouts/slideLayout23.xml"/><Relationship Id="rId20"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0" name="CustomShape 1"/>
          <p:cNvSpPr/>
          <p:nvPr/>
        </p:nvSpPr>
        <p:spPr>
          <a:xfrm>
            <a:off x="0" y="0"/>
            <a:ext cx="9140400" cy="567000"/>
          </a:xfrm>
          <a:prstGeom prst="rect">
            <a:avLst/>
          </a:prstGeom>
          <a:solidFill>
            <a:srgbClr val="272727"/>
          </a:solidFill>
          <a:ln w="9360">
            <a:noFill/>
          </a:ln>
        </p:spPr>
      </p:sp>
      <p:pic>
        <p:nvPicPr>
          <p:cNvPr descr="" id="1" name="Picture 7"/>
          <p:cNvPicPr/>
          <p:nvPr/>
        </p:nvPicPr>
        <p:blipFill>
          <a:blip r:embed="rId2"/>
          <a:stretch>
            <a:fillRect/>
          </a:stretch>
        </p:blipFill>
        <p:spPr>
          <a:xfrm>
            <a:off x="227520" y="123120"/>
            <a:ext cx="1153080" cy="349200"/>
          </a:xfrm>
          <a:prstGeom prst="rect">
            <a:avLst/>
          </a:prstGeom>
          <a:ln>
            <a:noFill/>
          </a:ln>
        </p:spPr>
      </p:pic>
      <p:sp>
        <p:nvSpPr>
          <p:cNvPr id="2" name="Line 2"/>
          <p:cNvSpPr/>
          <p:nvPr/>
        </p:nvSpPr>
        <p:spPr>
          <a:xfrm flipV="1">
            <a:off x="8063280" y="123120"/>
            <a:ext cx="0" cy="331920"/>
          </a:xfrm>
          <a:prstGeom prst="line">
            <a:avLst/>
          </a:prstGeom>
          <a:ln w="25560">
            <a:solidFill>
              <a:srgbClr val="ffffff"/>
            </a:solidFill>
            <a:round/>
          </a:ln>
        </p:spPr>
      </p:sp>
      <p:sp>
        <p:nvSpPr>
          <p:cNvPr id="3" name="CustomShape 3"/>
          <p:cNvSpPr/>
          <p:nvPr/>
        </p:nvSpPr>
        <p:spPr>
          <a:xfrm>
            <a:off x="0" y="856440"/>
            <a:ext cx="9140400" cy="4635720"/>
          </a:xfrm>
          <a:prstGeom prst="rect">
            <a:avLst/>
          </a:prstGeom>
          <a:solidFill>
            <a:srgbClr val="ffffff"/>
          </a:solidFill>
          <a:ln w="9360">
            <a:noFill/>
          </a:ln>
        </p:spPr>
      </p:sp>
      <p:pic>
        <p:nvPicPr>
          <p:cNvPr descr="" id="4" name="Picture 13"/>
          <p:cNvPicPr/>
          <p:nvPr/>
        </p:nvPicPr>
        <p:blipFill>
          <a:blip r:embed="rId3"/>
          <a:stretch>
            <a:fillRect/>
          </a:stretch>
        </p:blipFill>
        <p:spPr>
          <a:xfrm>
            <a:off x="0" y="5495760"/>
            <a:ext cx="9140400" cy="1358640"/>
          </a:xfrm>
          <a:prstGeom prst="rect">
            <a:avLst/>
          </a:prstGeom>
          <a:ln>
            <a:noFill/>
          </a:ln>
        </p:spPr>
      </p:pic>
      <p:sp>
        <p:nvSpPr>
          <p:cNvPr id="5" name="CustomShape 4"/>
          <p:cNvSpPr/>
          <p:nvPr/>
        </p:nvSpPr>
        <p:spPr>
          <a:xfrm>
            <a:off x="3500280" y="5729400"/>
            <a:ext cx="5366520" cy="1205280"/>
          </a:xfrm>
          <a:prstGeom prst="rect">
            <a:avLst/>
          </a:prstGeom>
          <a:noFill/>
          <a:ln>
            <a:noFill/>
          </a:ln>
        </p:spPr>
        <p:txBody>
          <a:bodyPr bIns="45000" lIns="90000" rIns="90000" t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descr="" id="6" name="Picture 8"/>
          <p:cNvPicPr/>
          <p:nvPr/>
        </p:nvPicPr>
        <p:blipFill>
          <a:blip r:embed="rId4"/>
          <a:stretch>
            <a:fillRect/>
          </a:stretch>
        </p:blipFill>
        <p:spPr>
          <a:xfrm>
            <a:off x="2528640" y="5797080"/>
            <a:ext cx="751680" cy="756000"/>
          </a:xfrm>
          <a:prstGeom prst="rect">
            <a:avLst/>
          </a:prstGeom>
          <a:ln>
            <a:noFill/>
          </a:ln>
        </p:spPr>
      </p:pic>
      <p:pic>
        <p:nvPicPr>
          <p:cNvPr descr="" id="7" name="Picture 10"/>
          <p:cNvPicPr/>
          <p:nvPr/>
        </p:nvPicPr>
        <p:blipFill>
          <a:blip r:embed="rId5"/>
          <a:stretch>
            <a:fillRect/>
          </a:stretch>
        </p:blipFill>
        <p:spPr>
          <a:xfrm>
            <a:off x="198360" y="5868720"/>
            <a:ext cx="837720" cy="664560"/>
          </a:xfrm>
          <a:prstGeom prst="rect">
            <a:avLst/>
          </a:prstGeom>
          <a:ln>
            <a:noFill/>
          </a:ln>
        </p:spPr>
      </p:pic>
      <p:pic>
        <p:nvPicPr>
          <p:cNvPr descr="" id="8" name="Picture 11"/>
          <p:cNvPicPr/>
          <p:nvPr/>
        </p:nvPicPr>
        <p:blipFill>
          <a:blip r:embed="rId6"/>
          <a:stretch>
            <a:fillRect/>
          </a:stretch>
        </p:blipFill>
        <p:spPr>
          <a:xfrm>
            <a:off x="1019160" y="5848200"/>
            <a:ext cx="659880" cy="664560"/>
          </a:xfrm>
          <a:prstGeom prst="rect">
            <a:avLst/>
          </a:prstGeom>
          <a:ln>
            <a:noFill/>
          </a:ln>
        </p:spPr>
      </p:pic>
      <p:pic>
        <p:nvPicPr>
          <p:cNvPr descr="" id="9" name="Picture 12"/>
          <p:cNvPicPr/>
          <p:nvPr/>
        </p:nvPicPr>
        <p:blipFill>
          <a:blip r:embed="rId7"/>
          <a:stretch>
            <a:fillRect/>
          </a:stretch>
        </p:blipFill>
        <p:spPr>
          <a:xfrm>
            <a:off x="1797120" y="5876640"/>
            <a:ext cx="683640" cy="664560"/>
          </a:xfrm>
          <a:prstGeom prst="rect">
            <a:avLst/>
          </a:prstGeom>
          <a:ln>
            <a:noFill/>
          </a:ln>
        </p:spPr>
      </p:pic>
      <p:sp>
        <p:nvSpPr>
          <p:cNvPr id="10" name="CustomShape 5"/>
          <p:cNvSpPr/>
          <p:nvPr/>
        </p:nvSpPr>
        <p:spPr>
          <a:xfrm>
            <a:off x="0" y="0"/>
            <a:ext cx="9140400" cy="837720"/>
          </a:xfrm>
          <a:prstGeom prst="rect">
            <a:avLst/>
          </a:prstGeom>
          <a:solidFill>
            <a:srgbClr val="272727"/>
          </a:solidFill>
          <a:ln w="9360">
            <a:noFill/>
          </a:ln>
        </p:spPr>
      </p:sp>
      <p:pic>
        <p:nvPicPr>
          <p:cNvPr descr="" id="11" name="Picture 16"/>
          <p:cNvPicPr/>
          <p:nvPr/>
        </p:nvPicPr>
        <p:blipFill>
          <a:blip r:embed="rId8"/>
          <a:stretch>
            <a:fillRect/>
          </a:stretch>
        </p:blipFill>
        <p:spPr>
          <a:xfrm>
            <a:off x="227520" y="123120"/>
            <a:ext cx="1931760" cy="586800"/>
          </a:xfrm>
          <a:prstGeom prst="rect">
            <a:avLst/>
          </a:prstGeom>
          <a:ln>
            <a:noFill/>
          </a:ln>
        </p:spPr>
      </p:pic>
      <p:sp>
        <p:nvSpPr>
          <p:cNvPr id="12" name="PlaceHolder 6"/>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3" name="PlaceHolder 7"/>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48" name="CustomShape 1"/>
          <p:cNvSpPr/>
          <p:nvPr/>
        </p:nvSpPr>
        <p:spPr>
          <a:xfrm>
            <a:off x="0" y="0"/>
            <a:ext cx="9140400" cy="567000"/>
          </a:xfrm>
          <a:prstGeom prst="rect">
            <a:avLst/>
          </a:prstGeom>
          <a:solidFill>
            <a:srgbClr val="272727"/>
          </a:solidFill>
          <a:ln w="9360">
            <a:noFill/>
          </a:ln>
        </p:spPr>
      </p:sp>
      <p:pic>
        <p:nvPicPr>
          <p:cNvPr descr="" id="49" name="Picture 7"/>
          <p:cNvPicPr/>
          <p:nvPr/>
        </p:nvPicPr>
        <p:blipFill>
          <a:blip r:embed="rId2"/>
          <a:stretch>
            <a:fillRect/>
          </a:stretch>
        </p:blipFill>
        <p:spPr>
          <a:xfrm>
            <a:off x="227520" y="123120"/>
            <a:ext cx="1153080" cy="349200"/>
          </a:xfrm>
          <a:prstGeom prst="rect">
            <a:avLst/>
          </a:prstGeom>
          <a:ln>
            <a:noFill/>
          </a:ln>
        </p:spPr>
      </p:pic>
      <p:sp>
        <p:nvSpPr>
          <p:cNvPr id="50" name="Line 2"/>
          <p:cNvSpPr/>
          <p:nvPr/>
        </p:nvSpPr>
        <p:spPr>
          <a:xfrm flipV="1">
            <a:off x="8063280" y="123120"/>
            <a:ext cx="0" cy="331920"/>
          </a:xfrm>
          <a:prstGeom prst="line">
            <a:avLst/>
          </a:prstGeom>
          <a:ln w="25560">
            <a:solidFill>
              <a:srgbClr val="ffffff"/>
            </a:solidFill>
            <a:round/>
          </a:ln>
        </p:spPr>
      </p:sp>
      <p:sp>
        <p:nvSpPr>
          <p:cNvPr id="51" name="CustomShape 3"/>
          <p:cNvSpPr/>
          <p:nvPr/>
        </p:nvSpPr>
        <p:spPr>
          <a:xfrm>
            <a:off x="0" y="856440"/>
            <a:ext cx="9140400" cy="4635720"/>
          </a:xfrm>
          <a:prstGeom prst="rect">
            <a:avLst/>
          </a:prstGeom>
          <a:solidFill>
            <a:srgbClr val="ffffff"/>
          </a:solidFill>
          <a:ln w="9360">
            <a:noFill/>
          </a:ln>
        </p:spPr>
      </p:sp>
      <p:pic>
        <p:nvPicPr>
          <p:cNvPr descr="" id="52" name="Picture 13"/>
          <p:cNvPicPr/>
          <p:nvPr/>
        </p:nvPicPr>
        <p:blipFill>
          <a:blip r:embed="rId3"/>
          <a:stretch>
            <a:fillRect/>
          </a:stretch>
        </p:blipFill>
        <p:spPr>
          <a:xfrm>
            <a:off x="0" y="5495760"/>
            <a:ext cx="9140400" cy="1358640"/>
          </a:xfrm>
          <a:prstGeom prst="rect">
            <a:avLst/>
          </a:prstGeom>
          <a:ln>
            <a:noFill/>
          </a:ln>
        </p:spPr>
      </p:pic>
      <p:sp>
        <p:nvSpPr>
          <p:cNvPr id="53" name="CustomShape 4"/>
          <p:cNvSpPr/>
          <p:nvPr/>
        </p:nvSpPr>
        <p:spPr>
          <a:xfrm>
            <a:off x="3500280" y="5729400"/>
            <a:ext cx="5366520" cy="1205280"/>
          </a:xfrm>
          <a:prstGeom prst="rect">
            <a:avLst/>
          </a:prstGeom>
          <a:noFill/>
          <a:ln>
            <a:noFill/>
          </a:ln>
        </p:spPr>
        <p:txBody>
          <a:bodyPr bIns="45000" lIns="90000" rIns="90000" t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descr="" id="54" name="Picture 8"/>
          <p:cNvPicPr/>
          <p:nvPr/>
        </p:nvPicPr>
        <p:blipFill>
          <a:blip r:embed="rId4"/>
          <a:stretch>
            <a:fillRect/>
          </a:stretch>
        </p:blipFill>
        <p:spPr>
          <a:xfrm>
            <a:off x="2528640" y="5797080"/>
            <a:ext cx="751680" cy="756000"/>
          </a:xfrm>
          <a:prstGeom prst="rect">
            <a:avLst/>
          </a:prstGeom>
          <a:ln>
            <a:noFill/>
          </a:ln>
        </p:spPr>
      </p:pic>
      <p:pic>
        <p:nvPicPr>
          <p:cNvPr descr="" id="55" name="Picture 10"/>
          <p:cNvPicPr/>
          <p:nvPr/>
        </p:nvPicPr>
        <p:blipFill>
          <a:blip r:embed="rId5"/>
          <a:stretch>
            <a:fillRect/>
          </a:stretch>
        </p:blipFill>
        <p:spPr>
          <a:xfrm>
            <a:off x="198360" y="5868720"/>
            <a:ext cx="837720" cy="664560"/>
          </a:xfrm>
          <a:prstGeom prst="rect">
            <a:avLst/>
          </a:prstGeom>
          <a:ln>
            <a:noFill/>
          </a:ln>
        </p:spPr>
      </p:pic>
      <p:pic>
        <p:nvPicPr>
          <p:cNvPr descr="" id="56" name="Picture 11"/>
          <p:cNvPicPr/>
          <p:nvPr/>
        </p:nvPicPr>
        <p:blipFill>
          <a:blip r:embed="rId6"/>
          <a:stretch>
            <a:fillRect/>
          </a:stretch>
        </p:blipFill>
        <p:spPr>
          <a:xfrm>
            <a:off x="1019160" y="5848200"/>
            <a:ext cx="659880" cy="664560"/>
          </a:xfrm>
          <a:prstGeom prst="rect">
            <a:avLst/>
          </a:prstGeom>
          <a:ln>
            <a:noFill/>
          </a:ln>
        </p:spPr>
      </p:pic>
      <p:pic>
        <p:nvPicPr>
          <p:cNvPr descr="" id="57" name="Picture 12"/>
          <p:cNvPicPr/>
          <p:nvPr/>
        </p:nvPicPr>
        <p:blipFill>
          <a:blip r:embed="rId7"/>
          <a:stretch>
            <a:fillRect/>
          </a:stretch>
        </p:blipFill>
        <p:spPr>
          <a:xfrm>
            <a:off x="1797120" y="5876640"/>
            <a:ext cx="683640" cy="664560"/>
          </a:xfrm>
          <a:prstGeom prst="rect">
            <a:avLst/>
          </a:prstGeom>
          <a:ln>
            <a:noFill/>
          </a:ln>
        </p:spPr>
      </p:pic>
      <p:sp>
        <p:nvSpPr>
          <p:cNvPr id="58" name="CustomShape 5"/>
          <p:cNvSpPr/>
          <p:nvPr/>
        </p:nvSpPr>
        <p:spPr>
          <a:xfrm>
            <a:off x="0" y="0"/>
            <a:ext cx="9140400" cy="837720"/>
          </a:xfrm>
          <a:prstGeom prst="rect">
            <a:avLst/>
          </a:prstGeom>
          <a:solidFill>
            <a:srgbClr val="272727"/>
          </a:solidFill>
          <a:ln w="9360">
            <a:noFill/>
          </a:ln>
        </p:spPr>
      </p:sp>
      <p:pic>
        <p:nvPicPr>
          <p:cNvPr descr="" id="59" name="Picture 16"/>
          <p:cNvPicPr/>
          <p:nvPr/>
        </p:nvPicPr>
        <p:blipFill>
          <a:blip r:embed="rId8"/>
          <a:stretch>
            <a:fillRect/>
          </a:stretch>
        </p:blipFill>
        <p:spPr>
          <a:xfrm>
            <a:off x="227520" y="123120"/>
            <a:ext cx="1931760" cy="586800"/>
          </a:xfrm>
          <a:prstGeom prst="rect">
            <a:avLst/>
          </a:prstGeom>
          <a:ln>
            <a:noFill/>
          </a:ln>
        </p:spPr>
      </p:pic>
      <p:sp>
        <p:nvSpPr>
          <p:cNvPr id="60" name="PlaceHolder 6"/>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61" name="PlaceHolder 7"/>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sldMaster>
</file>

<file path=ppt/slides/_rels/slide1.xml.rels><?xml version="1.0" encoding="UTF-8"?>
<Relationships xmlns="http://schemas.openxmlformats.org/package/2006/relationships"><Relationship Id="rId1" Type="http://schemas.openxmlformats.org/officeDocument/2006/relationships/hyperlink" Target="https://docs.google.com/presentation/d/1xJkn3_FDuwIJRn9XQ64yGmywJ0bgB8Z5lSM0EbBDrP8/edit?usp=sharing" TargetMode="Externa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www.tdwg.org/standards/450/"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www.tdwg.org/standards/638/"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code.google.com/p/applecore/wiki/Introduction"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idigbio.org/portal/publishers" TargetMode="External"/><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731520" y="1828800"/>
            <a:ext cx="7406640" cy="1882080"/>
          </a:xfrm>
          <a:prstGeom prst="rect">
            <a:avLst/>
          </a:prstGeom>
        </p:spPr>
        <p:txBody>
          <a:bodyPr bIns="45000" lIns="90000" rIns="90000" tIns="45000" wrap="none"/>
          <a:p>
            <a:r>
              <a:rPr lang="en-US"/>
              <a:t>This file deprecated.  Slides moved to Google Drive:</a:t>
            </a:r>
            <a:endParaRPr/>
          </a:p>
          <a:p>
            <a:endParaRPr/>
          </a:p>
          <a:p>
            <a:endParaRPr/>
          </a:p>
          <a:p>
            <a:r>
              <a:rPr lang="en-US">
                <a:hlinkClick r:id="rId1"/>
              </a:rPr>
              <a:t>https://docs.google.com/presentation/d/1xJkn3_FDuwIJRn9XQ64yGmywJ0bgB8Z5lSM0EbBDrP8/edit?usp=sharing</a:t>
            </a:r>
            <a:endParaRPr/>
          </a:p>
          <a:p>
            <a:endParaRPr/>
          </a:p>
          <a:p>
            <a:endParaRPr/>
          </a:p>
          <a:p>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685800" y="1005840"/>
            <a:ext cx="7768800" cy="730440"/>
          </a:xfrm>
          <a:prstGeom prst="rect">
            <a:avLst/>
          </a:prstGeom>
          <a:noFill/>
          <a:ln>
            <a:noFill/>
          </a:ln>
        </p:spPr>
        <p:txBody>
          <a:bodyPr anchor="ctr" bIns="0" lIns="0" rIns="0" tIns="0"/>
          <a:p>
            <a:r>
              <a:rPr lang="en-US" sz="3200">
                <a:latin typeface="Calibri"/>
              </a:rPr>
              <a:t>Dataset formats</a:t>
            </a:r>
            <a:endParaRPr/>
          </a:p>
        </p:txBody>
      </p:sp>
      <p:sp>
        <p:nvSpPr>
          <p:cNvPr id="115" name="CustomShape 2"/>
          <p:cNvSpPr/>
          <p:nvPr/>
        </p:nvSpPr>
        <p:spPr>
          <a:xfrm>
            <a:off x="457200" y="2011680"/>
            <a:ext cx="8226000" cy="3566880"/>
          </a:xfrm>
          <a:prstGeom prst="rect">
            <a:avLst/>
          </a:prstGeom>
          <a:noFill/>
          <a:ln>
            <a:noFill/>
          </a:ln>
        </p:spPr>
        <p:txBody>
          <a:bodyPr bIns="0" lIns="0" rIns="0" tIns="0"/>
          <a:p>
            <a:pPr>
              <a:lnSpc>
                <a:spcPct val="100000"/>
              </a:lnSpc>
            </a:pPr>
            <a:endParaRPr/>
          </a:p>
          <a:p>
            <a:pPr>
              <a:lnSpc>
                <a:spcPct val="100000"/>
              </a:lnSpc>
              <a:buSzPct val="25000"/>
              <a:buFont typeface="StarSymbol"/>
              <a:buChar char="l"/>
            </a:pPr>
            <a:r>
              <a:rPr lang="en-US" sz="3200">
                <a:latin typeface="Arial"/>
              </a:rPr>
              <a:t>IPT – DwC-A</a:t>
            </a:r>
            <a:endParaRPr/>
          </a:p>
          <a:p>
            <a:pPr>
              <a:lnSpc>
                <a:spcPct val="100000"/>
              </a:lnSpc>
              <a:buSzPct val="25000"/>
              <a:buFont typeface="StarSymbol"/>
              <a:buChar char="l"/>
            </a:pPr>
            <a:r>
              <a:rPr lang="en-US" sz="3200">
                <a:latin typeface="Arial"/>
              </a:rPr>
              <a:t>Symbiota portals – DwC-A</a:t>
            </a:r>
            <a:endParaRPr/>
          </a:p>
          <a:p>
            <a:pPr>
              <a:lnSpc>
                <a:spcPct val="100000"/>
              </a:lnSpc>
              <a:buSzPct val="25000"/>
              <a:buFont typeface="StarSymbol"/>
              <a:buChar char="l"/>
            </a:pPr>
            <a:r>
              <a:rPr lang="en-US" sz="3200">
                <a:latin typeface="Arial"/>
              </a:rPr>
              <a:t>iDigBio Feeder – DwC-A, CSV, …</a:t>
            </a:r>
            <a:endParaRPr/>
          </a:p>
        </p:txBody>
      </p:sp>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822960" y="1299600"/>
            <a:ext cx="7131600" cy="1027080"/>
          </a:xfrm>
          <a:prstGeom prst="rect">
            <a:avLst/>
          </a:prstGeom>
          <a:noFill/>
          <a:ln>
            <a:noFill/>
          </a:ln>
        </p:spPr>
        <p:txBody>
          <a:bodyPr bIns="45000" lIns="90000" rIns="90000" tIns="45000" wrap="none"/>
          <a:p>
            <a:r>
              <a:rPr lang="en-US" sz="2200"/>
              <a:t>Specimen Data – Darwin Core</a:t>
            </a:r>
            <a:endParaRPr/>
          </a:p>
          <a:p>
            <a:r>
              <a:rPr lang="en-US" sz="2200" u="sng">
                <a:solidFill>
                  <a:srgbClr val="000000"/>
                </a:solidFill>
                <a:hlinkClick r:id="rId1"/>
              </a:rPr>
              <a:t>http://www.tdwg.org/standards/450/</a:t>
            </a:r>
            <a:endParaRPr/>
          </a:p>
          <a:p>
            <a:endParaRPr/>
          </a:p>
        </p:txBody>
      </p:sp>
      <p:sp>
        <p:nvSpPr>
          <p:cNvPr id="117" name="CustomShape 2"/>
          <p:cNvSpPr/>
          <p:nvPr/>
        </p:nvSpPr>
        <p:spPr>
          <a:xfrm>
            <a:off x="731520" y="2778480"/>
            <a:ext cx="7680240" cy="857520"/>
          </a:xfrm>
          <a:prstGeom prst="rect">
            <a:avLst/>
          </a:prstGeom>
          <a:noFill/>
          <a:ln>
            <a:noFill/>
          </a:ln>
        </p:spPr>
        <p:txBody>
          <a:bodyPr bIns="45000" lIns="90000" rIns="90000" tIns="45000" wrap="none"/>
          <a:p>
            <a:r>
              <a:rPr lang="en-US"/>
              <a:t>Recommended Minimum: Record ID, Scientific Name, Occurence ID,</a:t>
            </a:r>
            <a:endParaRPr/>
          </a:p>
          <a:p>
            <a:r>
              <a:rPr lang="en-US"/>
              <a:t>Event Date, Collector Name, Locality Data</a:t>
            </a:r>
            <a:endParaRPr/>
          </a:p>
          <a:p>
            <a:endParaRPr/>
          </a:p>
        </p:txBody>
      </p:sp>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914400" y="1371600"/>
            <a:ext cx="7497360" cy="1027080"/>
          </a:xfrm>
          <a:prstGeom prst="rect">
            <a:avLst/>
          </a:prstGeom>
          <a:noFill/>
          <a:ln>
            <a:noFill/>
          </a:ln>
        </p:spPr>
        <p:txBody>
          <a:bodyPr bIns="45000" lIns="90000" rIns="90000" tIns="45000" wrap="none"/>
          <a:p>
            <a:r>
              <a:rPr lang="en-US" sz="2200"/>
              <a:t>Media Data – Audubon Core</a:t>
            </a:r>
            <a:endParaRPr/>
          </a:p>
          <a:p>
            <a:r>
              <a:rPr lang="en-US" sz="2200" u="sng">
                <a:solidFill>
                  <a:srgbClr val="000000"/>
                </a:solidFill>
                <a:hlinkClick r:id="rId1"/>
              </a:rPr>
              <a:t>http://www.tdwg.org/standards/638/</a:t>
            </a:r>
            <a:endParaRPr/>
          </a:p>
          <a:p>
            <a:endParaRPr/>
          </a:p>
        </p:txBody>
      </p:sp>
    </p:spTree>
  </p:cSld>
  <p:timing>
    <p:tnLst>
      <p:par>
        <p:cTn dur="indefinite" id="21" nodeType="tmRoot" restart="never">
          <p:childTnLst>
            <p:seq>
              <p:cTn id="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731520" y="1371600"/>
            <a:ext cx="4687920" cy="402120"/>
          </a:xfrm>
          <a:prstGeom prst="rect">
            <a:avLst/>
          </a:prstGeom>
          <a:noFill/>
          <a:ln>
            <a:noFill/>
          </a:ln>
        </p:spPr>
        <p:txBody>
          <a:bodyPr bIns="45000" lIns="90000" rIns="90000" tIns="45000" wrap="none"/>
          <a:p>
            <a:r>
              <a:rPr lang="en-US" sz="2200"/>
              <a:t>Details not covered in the Standards</a:t>
            </a:r>
            <a:endParaRPr/>
          </a:p>
        </p:txBody>
      </p:sp>
      <p:sp>
        <p:nvSpPr>
          <p:cNvPr id="120" name="CustomShape 2"/>
          <p:cNvSpPr/>
          <p:nvPr/>
        </p:nvSpPr>
        <p:spPr>
          <a:xfrm>
            <a:off x="822960" y="2194560"/>
            <a:ext cx="7771680" cy="3241800"/>
          </a:xfrm>
          <a:prstGeom prst="rect">
            <a:avLst/>
          </a:prstGeom>
          <a:noFill/>
          <a:ln>
            <a:noFill/>
          </a:ln>
        </p:spPr>
        <p:txBody>
          <a:bodyPr bIns="45000" lIns="90000" rIns="90000" tIns="45000" wrap="none"/>
          <a:p>
            <a:pPr>
              <a:lnSpc>
                <a:spcPct val="100000"/>
              </a:lnSpc>
              <a:buSzPct val="25000"/>
              <a:buFont typeface="StarSymbol"/>
              <a:buChar char="l"/>
            </a:pPr>
            <a:r>
              <a:rPr lang="en-US" sz="2000"/>
              <a:t>Controlled Vocabularies</a:t>
            </a:r>
            <a:endParaRPr/>
          </a:p>
          <a:p>
            <a:pPr lvl="1">
              <a:lnSpc>
                <a:spcPct val="100000"/>
              </a:lnSpc>
              <a:buSzPct val="25000"/>
              <a:buFont typeface="StarSymbol"/>
              <a:buChar char="l"/>
            </a:pPr>
            <a:r>
              <a:rPr lang="en-US" sz="2000"/>
              <a:t>ISO Country Codes</a:t>
            </a:r>
            <a:endParaRPr/>
          </a:p>
          <a:p>
            <a:pPr lvl="1">
              <a:lnSpc>
                <a:spcPct val="100000"/>
              </a:lnSpc>
              <a:buSzPct val="25000"/>
              <a:buFont typeface="StarSymbol"/>
              <a:buChar char="l"/>
            </a:pPr>
            <a:r>
              <a:rPr lang="en-US" sz="2000"/>
              <a:t>State/Province names</a:t>
            </a:r>
            <a:endParaRPr/>
          </a:p>
          <a:p>
            <a:pPr>
              <a:lnSpc>
                <a:spcPct val="100000"/>
              </a:lnSpc>
              <a:buSzPct val="25000"/>
              <a:buFont typeface="StarSymbol"/>
              <a:buChar char="l"/>
            </a:pPr>
            <a:r>
              <a:rPr lang="en-US" sz="2000"/>
              <a:t>Data Formats</a:t>
            </a:r>
            <a:endParaRPr/>
          </a:p>
          <a:p>
            <a:pPr lvl="1">
              <a:lnSpc>
                <a:spcPct val="100000"/>
              </a:lnSpc>
              <a:buSzPct val="25000"/>
              <a:buFont typeface="StarSymbol"/>
              <a:buChar char="l"/>
            </a:pPr>
            <a:r>
              <a:rPr lang="en-US" sz="2000"/>
              <a:t>ISO 8601 Dates</a:t>
            </a:r>
            <a:endParaRPr/>
          </a:p>
          <a:p>
            <a:pPr lvl="1">
              <a:lnSpc>
                <a:spcPct val="100000"/>
              </a:lnSpc>
              <a:buSzPct val="25000"/>
              <a:buFont typeface="StarSymbol"/>
              <a:buChar char="l"/>
            </a:pPr>
            <a:r>
              <a:rPr lang="en-US" sz="2000"/>
              <a:t>WGS84 Decimal Lat/Long</a:t>
            </a:r>
            <a:endParaRPr/>
          </a:p>
          <a:p>
            <a:pPr>
              <a:lnSpc>
                <a:spcPct val="100000"/>
              </a:lnSpc>
              <a:buSzPct val="25000"/>
              <a:buFont typeface="StarSymbol"/>
              <a:buChar char="l"/>
            </a:pPr>
            <a:r>
              <a:rPr lang="en-US" sz="2000"/>
              <a:t>Identifier Formats  (UUID, URN, ARK, DOI, URI, URL, LSID, ...)</a:t>
            </a:r>
            <a:endParaRPr/>
          </a:p>
          <a:p>
            <a:pPr>
              <a:lnSpc>
                <a:spcPct val="100000"/>
              </a:lnSpc>
              <a:buSzPct val="25000"/>
              <a:buFont typeface="StarSymbol"/>
              <a:buChar char="l"/>
            </a:pPr>
            <a:r>
              <a:rPr lang="en-US" sz="2000"/>
              <a:t>Apple Core guidelines for herbaria</a:t>
            </a:r>
            <a:endParaRPr/>
          </a:p>
          <a:p>
            <a:pPr>
              <a:lnSpc>
                <a:spcPct val="100000"/>
              </a:lnSpc>
              <a:buSzPct val="25000"/>
              <a:buFont typeface="StarSymbol"/>
              <a:buChar char="l"/>
            </a:pPr>
            <a:r>
              <a:rPr lang="en-US" sz="2000" u="sng">
                <a:solidFill>
                  <a:srgbClr val="000000"/>
                </a:solidFill>
                <a:hlinkClick r:id="rId1"/>
              </a:rPr>
              <a:t>http://code.google.com/p/applecore/wiki/Introduction</a:t>
            </a:r>
            <a:endParaRPr/>
          </a:p>
          <a:p>
            <a:pPr>
              <a:lnSpc>
                <a:spcPct val="100000"/>
              </a:lnSpc>
              <a:buSzPct val="25000"/>
              <a:buFont typeface="StarSymbol"/>
              <a:buChar char="l"/>
            </a:pPr>
            <a:r>
              <a:rPr lang="en-US" sz="2000">
                <a:solidFill>
                  <a:srgbClr val="000000"/>
                </a:solidFill>
              </a:rPr>
              <a:t>Copyright and Licensing</a:t>
            </a:r>
            <a:endParaRPr/>
          </a:p>
          <a:p>
            <a:pPr>
              <a:lnSpc>
                <a:spcPct val="100000"/>
              </a:lnSpc>
            </a:pP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1" name=""/>
          <p:cNvPicPr/>
          <p:nvPr/>
        </p:nvPicPr>
        <p:blipFill>
          <a:blip r:embed="rId1"/>
          <a:stretch>
            <a:fillRect/>
          </a:stretch>
        </p:blipFill>
        <p:spPr>
          <a:xfrm>
            <a:off x="511560" y="1716840"/>
            <a:ext cx="8264880" cy="2944800"/>
          </a:xfrm>
          <a:prstGeom prst="rect">
            <a:avLst/>
          </a:prstGeom>
          <a:ln>
            <a:noFill/>
          </a:ln>
        </p:spPr>
      </p:pic>
    </p:spTree>
  </p:cSld>
  <p:timing>
    <p:tnLst>
      <p:par>
        <p:cTn dur="indefinite" id="23" nodeType="tmRoot" restart="never">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685800" y="1406880"/>
            <a:ext cx="7768800" cy="937800"/>
          </a:xfrm>
          <a:prstGeom prst="rect">
            <a:avLst/>
          </a:prstGeom>
          <a:noFill/>
          <a:ln>
            <a:noFill/>
          </a:ln>
        </p:spPr>
      </p:sp>
      <p:sp>
        <p:nvSpPr>
          <p:cNvPr id="98" name="CustomShape 2"/>
          <p:cNvSpPr/>
          <p:nvPr/>
        </p:nvSpPr>
        <p:spPr>
          <a:xfrm>
            <a:off x="685800" y="3352320"/>
            <a:ext cx="6397200" cy="1406520"/>
          </a:xfrm>
          <a:prstGeom prst="rect">
            <a:avLst/>
          </a:prstGeom>
          <a:noFill/>
          <a:ln>
            <a:noFill/>
          </a:ln>
        </p:spPr>
      </p:sp>
      <p:sp>
        <p:nvSpPr>
          <p:cNvPr id="99" name="CustomShape 3"/>
          <p:cNvSpPr/>
          <p:nvPr/>
        </p:nvSpPr>
        <p:spPr>
          <a:xfrm>
            <a:off x="822960" y="3383280"/>
            <a:ext cx="7405200" cy="1789200"/>
          </a:xfrm>
          <a:prstGeom prst="rect">
            <a:avLst/>
          </a:prstGeom>
          <a:noFill/>
          <a:ln>
            <a:noFill/>
          </a:ln>
        </p:spPr>
        <p:txBody>
          <a:bodyPr bIns="45000" lIns="90000" rIns="90000" tIns="45000"/>
          <a:p>
            <a:r>
              <a:rPr lang="en-US">
                <a:latin typeface="Arial"/>
              </a:rPr>
              <a:t>Dan Stoner</a:t>
            </a:r>
            <a:endParaRPr/>
          </a:p>
          <a:p>
            <a:r>
              <a:rPr lang="en-US">
                <a:latin typeface="Arial"/>
              </a:rPr>
              <a:t>Advanced Computing and Information Systems Laboratory (ACIS)</a:t>
            </a:r>
            <a:endParaRPr/>
          </a:p>
          <a:p>
            <a:r>
              <a:rPr lang="en-US">
                <a:latin typeface="Arial"/>
              </a:rPr>
              <a:t>University of Florida</a:t>
            </a:r>
            <a:endParaRPr/>
          </a:p>
          <a:p>
            <a:endParaRPr/>
          </a:p>
          <a:p>
            <a:r>
              <a:rPr lang="en-US">
                <a:latin typeface="Arial"/>
              </a:rPr>
              <a:t>dstoner@acis.ufl.edu                                       @thatlinuxbox</a:t>
            </a:r>
            <a:endParaRPr/>
          </a:p>
        </p:txBody>
      </p:sp>
      <p:sp>
        <p:nvSpPr>
          <p:cNvPr id="100" name="CustomShape 4"/>
          <p:cNvSpPr/>
          <p:nvPr/>
        </p:nvSpPr>
        <p:spPr>
          <a:xfrm>
            <a:off x="822960" y="1280160"/>
            <a:ext cx="7495920" cy="1277280"/>
          </a:xfrm>
          <a:prstGeom prst="rect">
            <a:avLst/>
          </a:prstGeom>
          <a:noFill/>
          <a:ln>
            <a:noFill/>
          </a:ln>
        </p:spPr>
        <p:txBody>
          <a:bodyPr bIns="45000" lIns="90000" rIns="90000" tIns="45000"/>
          <a:p>
            <a:r>
              <a:rPr lang="en-US" sz="2400">
                <a:latin typeface="Arial"/>
              </a:rPr>
              <a:t>CYWG (CyberInfrastructure Working Group)</a:t>
            </a:r>
            <a:endParaRPr/>
          </a:p>
          <a:p>
            <a:r>
              <a:rPr lang="en-US" sz="2400">
                <a:latin typeface="Arial"/>
              </a:rPr>
              <a:t>October 2014</a:t>
            </a:r>
            <a:endParaRPr/>
          </a:p>
          <a:p>
            <a:endParaRPr/>
          </a:p>
          <a:p>
            <a:r>
              <a:rPr b="1" lang="en-US" sz="2400">
                <a:latin typeface="Arial"/>
              </a:rPr>
              <a:t>iDigBio Data Ingestion</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685800" y="914400"/>
            <a:ext cx="7768800" cy="362880"/>
          </a:xfrm>
          <a:prstGeom prst="rect">
            <a:avLst/>
          </a:prstGeom>
          <a:noFill/>
          <a:ln>
            <a:noFill/>
          </a:ln>
        </p:spPr>
        <p:txBody>
          <a:bodyPr anchor="ctr" bIns="0" lIns="0" rIns="0" tIns="0"/>
          <a:p>
            <a:r>
              <a:rPr lang="en-US">
                <a:latin typeface="Calibri"/>
              </a:rPr>
              <a:t>Over 300 Data Providers...</a:t>
            </a:r>
            <a:endParaRPr/>
          </a:p>
        </p:txBody>
      </p:sp>
      <p:pic>
        <p:nvPicPr>
          <p:cNvPr descr="" id="102" name=""/>
          <p:cNvPicPr/>
          <p:nvPr/>
        </p:nvPicPr>
        <p:blipFill>
          <a:blip r:embed="rId1"/>
          <a:stretch>
            <a:fillRect/>
          </a:stretch>
        </p:blipFill>
        <p:spPr>
          <a:xfrm>
            <a:off x="1920240" y="1418040"/>
            <a:ext cx="5300280" cy="3974760"/>
          </a:xfrm>
          <a:prstGeom prst="rect">
            <a:avLst/>
          </a:prstGeom>
          <a:ln>
            <a:noFill/>
          </a:ln>
        </p:spPr>
      </p:pic>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3" name=""/>
          <p:cNvPicPr/>
          <p:nvPr/>
        </p:nvPicPr>
        <p:blipFill>
          <a:blip r:embed="rId1"/>
          <a:stretch>
            <a:fillRect/>
          </a:stretch>
        </p:blipFill>
        <p:spPr>
          <a:xfrm>
            <a:off x="1378800" y="1005840"/>
            <a:ext cx="6292080" cy="4403880"/>
          </a:xfrm>
          <a:prstGeom prst="rect">
            <a:avLst/>
          </a:prstGeom>
          <a:ln>
            <a:noFill/>
          </a:ln>
        </p:spPr>
      </p:pic>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4" name=""/>
          <p:cNvPicPr/>
          <p:nvPr/>
        </p:nvPicPr>
        <p:blipFill>
          <a:blip r:embed="rId1"/>
          <a:stretch>
            <a:fillRect/>
          </a:stretch>
        </p:blipFill>
        <p:spPr>
          <a:xfrm>
            <a:off x="362520" y="879120"/>
            <a:ext cx="8359560" cy="4513320"/>
          </a:xfrm>
          <a:prstGeom prst="rect">
            <a:avLst/>
          </a:prstGeom>
          <a:ln>
            <a:noFill/>
          </a:ln>
        </p:spPr>
      </p:pic>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685800" y="1406880"/>
            <a:ext cx="7768800" cy="937800"/>
          </a:xfrm>
          <a:prstGeom prst="rect">
            <a:avLst/>
          </a:prstGeom>
          <a:noFill/>
          <a:ln>
            <a:noFill/>
          </a:ln>
        </p:spPr>
      </p:sp>
      <p:sp>
        <p:nvSpPr>
          <p:cNvPr id="106" name="CustomShape 2"/>
          <p:cNvSpPr/>
          <p:nvPr/>
        </p:nvSpPr>
        <p:spPr>
          <a:xfrm>
            <a:off x="418680" y="2492640"/>
            <a:ext cx="8226000" cy="3974040"/>
          </a:xfrm>
          <a:prstGeom prst="rect">
            <a:avLst/>
          </a:prstGeom>
          <a:noFill/>
          <a:ln>
            <a:noFill/>
          </a:ln>
        </p:spPr>
      </p:sp>
      <p:pic>
        <p:nvPicPr>
          <p:cNvPr descr="" id="107" name=""/>
          <p:cNvPicPr/>
          <p:nvPr/>
        </p:nvPicPr>
        <p:blipFill>
          <a:blip r:embed="rId1"/>
          <a:stretch>
            <a:fillRect/>
          </a:stretch>
        </p:blipFill>
        <p:spPr>
          <a:xfrm>
            <a:off x="91440" y="968760"/>
            <a:ext cx="8993880" cy="4515120"/>
          </a:xfrm>
          <a:prstGeom prst="rect">
            <a:avLst/>
          </a:prstGeom>
          <a:ln>
            <a:noFill/>
          </a:ln>
        </p:spPr>
      </p:pic>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548640" y="822960"/>
            <a:ext cx="7861680" cy="822240"/>
          </a:xfrm>
          <a:prstGeom prst="rect">
            <a:avLst/>
          </a:prstGeom>
          <a:noFill/>
          <a:ln>
            <a:noFill/>
          </a:ln>
        </p:spPr>
        <p:txBody>
          <a:bodyPr bIns="45000" lIns="90000" rIns="90000" tIns="45000"/>
          <a:p>
            <a:r>
              <a:rPr lang="en-US" sz="2400">
                <a:latin typeface="Arial"/>
              </a:rPr>
              <a:t>Ingestion Reporting</a:t>
            </a:r>
            <a:endParaRPr/>
          </a:p>
          <a:p>
            <a:r>
              <a:rPr lang="en-US" sz="2000" u="sng">
                <a:solidFill>
                  <a:srgbClr val="000000"/>
                </a:solidFill>
                <a:latin typeface="Arial"/>
                <a:hlinkClick r:id="rId1"/>
              </a:rPr>
              <a:t>https://www.idigbio.org/portal/publishers</a:t>
            </a:r>
            <a:endParaRPr/>
          </a:p>
          <a:p>
            <a:endParaRPr/>
          </a:p>
        </p:txBody>
      </p:sp>
      <p:pic>
        <p:nvPicPr>
          <p:cNvPr descr="" id="109" name=""/>
          <p:cNvPicPr/>
          <p:nvPr/>
        </p:nvPicPr>
        <p:blipFill>
          <a:blip r:embed="rId2"/>
          <a:stretch>
            <a:fillRect/>
          </a:stretch>
        </p:blipFill>
        <p:spPr>
          <a:xfrm>
            <a:off x="1420200" y="1737360"/>
            <a:ext cx="6385680" cy="3747600"/>
          </a:xfrm>
          <a:prstGeom prst="rect">
            <a:avLst/>
          </a:prstGeom>
          <a:ln>
            <a:noFill/>
          </a:ln>
        </p:spPr>
      </p:pic>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685800" y="822960"/>
            <a:ext cx="8000280" cy="1096200"/>
          </a:xfrm>
          <a:prstGeom prst="rect">
            <a:avLst/>
          </a:prstGeom>
          <a:noFill/>
          <a:ln>
            <a:noFill/>
          </a:ln>
        </p:spPr>
        <p:txBody>
          <a:bodyPr anchor="ctr" bIns="0" lIns="0" rIns="0" tIns="0"/>
          <a:p>
            <a:r>
              <a:rPr lang="en-US" sz="2800">
                <a:latin typeface="Calibri"/>
              </a:rPr>
              <a:t>Three types of data publishing technologies currently being consumed:</a:t>
            </a:r>
            <a:endParaRPr/>
          </a:p>
        </p:txBody>
      </p:sp>
      <p:sp>
        <p:nvSpPr>
          <p:cNvPr id="111" name="CustomShape 2"/>
          <p:cNvSpPr/>
          <p:nvPr/>
        </p:nvSpPr>
        <p:spPr>
          <a:xfrm>
            <a:off x="418680" y="2103120"/>
            <a:ext cx="8226000" cy="3016440"/>
          </a:xfrm>
          <a:prstGeom prst="rect">
            <a:avLst/>
          </a:prstGeom>
          <a:noFill/>
          <a:ln>
            <a:noFill/>
          </a:ln>
        </p:spPr>
        <p:txBody>
          <a:bodyPr bIns="0" lIns="0" rIns="0" tIns="0"/>
          <a:p>
            <a:pPr>
              <a:lnSpc>
                <a:spcPct val="100000"/>
              </a:lnSpc>
              <a:buSzPct val="25000"/>
              <a:buFont typeface="StarSymbol"/>
              <a:buChar char="l"/>
            </a:pPr>
            <a:r>
              <a:rPr lang="en-US" sz="2400">
                <a:latin typeface="Arial"/>
              </a:rPr>
              <a:t>GBIF Integrated Publishing Toolkit (IPT)</a:t>
            </a:r>
            <a:endParaRPr/>
          </a:p>
          <a:p>
            <a:pPr>
              <a:lnSpc>
                <a:spcPct val="100000"/>
              </a:lnSpc>
              <a:buSzPct val="25000"/>
              <a:buFont typeface="StarSymbol"/>
              <a:buChar char="l"/>
            </a:pPr>
            <a:r>
              <a:rPr lang="en-US" sz="2400">
                <a:latin typeface="Arial"/>
              </a:rPr>
              <a:t>  </a:t>
            </a:r>
            <a:r>
              <a:rPr lang="en-US" sz="2400">
                <a:latin typeface="Arial"/>
              </a:rPr>
              <a:t>http://www.gbif.org/ipt</a:t>
            </a:r>
            <a:endParaRPr/>
          </a:p>
          <a:p>
            <a:pPr>
              <a:lnSpc>
                <a:spcPct val="100000"/>
              </a:lnSpc>
            </a:pPr>
            <a:endParaRPr/>
          </a:p>
          <a:p>
            <a:pPr>
              <a:lnSpc>
                <a:spcPct val="100000"/>
              </a:lnSpc>
              <a:buSzPct val="25000"/>
              <a:buFont typeface="StarSymbol"/>
              <a:buChar char="l"/>
            </a:pPr>
            <a:r>
              <a:rPr lang="en-US" sz="2400">
                <a:latin typeface="Arial"/>
              </a:rPr>
              <a:t>Symbiota – web-based collection management software</a:t>
            </a:r>
            <a:endParaRPr/>
          </a:p>
          <a:p>
            <a:pPr>
              <a:lnSpc>
                <a:spcPct val="100000"/>
              </a:lnSpc>
              <a:buSzPct val="25000"/>
              <a:buFont typeface="StarSymbol"/>
              <a:buChar char="l"/>
            </a:pPr>
            <a:r>
              <a:rPr lang="en-US" sz="2400">
                <a:latin typeface="Arial"/>
              </a:rPr>
              <a:t>  </a:t>
            </a:r>
            <a:r>
              <a:rPr lang="en-US" sz="2400">
                <a:latin typeface="Arial"/>
              </a:rPr>
              <a:t>http://symbiota.org/</a:t>
            </a:r>
            <a:endParaRPr/>
          </a:p>
          <a:p>
            <a:pPr>
              <a:lnSpc>
                <a:spcPct val="100000"/>
              </a:lnSpc>
            </a:pPr>
            <a:endParaRPr/>
          </a:p>
          <a:p>
            <a:pPr>
              <a:lnSpc>
                <a:spcPct val="100000"/>
              </a:lnSpc>
              <a:buFont typeface="StarSymbol"/>
              <a:buChar char="l"/>
            </a:pPr>
            <a:r>
              <a:rPr lang="en-US" sz="2400">
                <a:latin typeface="Arial"/>
              </a:rPr>
              <a:t>iDigBio Feeder – for providers who do not run infrastructure and send data to iDigBio via email or other means.</a:t>
            </a: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2" name=""/>
          <p:cNvPicPr/>
          <p:nvPr/>
        </p:nvPicPr>
        <p:blipFill>
          <a:blip r:embed="rId1"/>
          <a:stretch>
            <a:fillRect/>
          </a:stretch>
        </p:blipFill>
        <p:spPr>
          <a:xfrm>
            <a:off x="919080" y="2890080"/>
            <a:ext cx="7145640" cy="2595240"/>
          </a:xfrm>
          <a:prstGeom prst="rect">
            <a:avLst/>
          </a:prstGeom>
          <a:ln>
            <a:noFill/>
          </a:ln>
        </p:spPr>
      </p:pic>
      <p:sp>
        <p:nvSpPr>
          <p:cNvPr id="113" name="CustomShape 1"/>
          <p:cNvSpPr/>
          <p:nvPr/>
        </p:nvSpPr>
        <p:spPr>
          <a:xfrm>
            <a:off x="548640" y="1005840"/>
            <a:ext cx="7314840" cy="1522440"/>
          </a:xfrm>
          <a:prstGeom prst="rect">
            <a:avLst/>
          </a:prstGeom>
          <a:noFill/>
          <a:ln>
            <a:noFill/>
          </a:ln>
        </p:spPr>
        <p:txBody>
          <a:bodyPr bIns="45000" lIns="90000" rIns="90000" tIns="45000" wrap="none"/>
          <a:p>
            <a:r>
              <a:rPr lang="en-US" sz="2000"/>
              <a:t>Darwin Core Archive / DwC-A</a:t>
            </a:r>
            <a:endParaRPr/>
          </a:p>
          <a:p>
            <a:r>
              <a:rPr lang="en-US" sz="2000"/>
              <a:t>http://rs.tdwg.org/dwc/terms/guides/text/</a:t>
            </a:r>
            <a:endParaRPr/>
          </a:p>
          <a:p>
            <a:endParaRPr/>
          </a:p>
          <a:p>
            <a:r>
              <a:rPr lang="en-US" sz="2000"/>
              <a:t>A Darwin Core Archive is a zip file that includes both metadata</a:t>
            </a:r>
            <a:endParaRPr/>
          </a:p>
          <a:p>
            <a:r>
              <a:rPr lang="en-US" sz="2000"/>
              <a:t>about the dataset, the data itself, and any optional extension data.</a:t>
            </a:r>
            <a:endParaRPr/>
          </a:p>
        </p:txBody>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