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2.gif" ContentType="image/gif"/>
  <Override PartName="/ppt/media/image13.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19.png" ContentType="image/png"/>
  <Override PartName="/ppt/media/image3.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6" name="" descr=""/>
          <p:cNvPicPr/>
          <p:nvPr/>
        </p:nvPicPr>
        <p:blipFill>
          <a:blip r:embed="rId2"/>
          <a:stretch>
            <a:fillRect/>
          </a:stretch>
        </p:blipFill>
        <p:spPr>
          <a:xfrm>
            <a:off x="2079000" y="1604520"/>
            <a:ext cx="4984920" cy="3977280"/>
          </a:xfrm>
          <a:prstGeom prst="rect">
            <a:avLst/>
          </a:prstGeom>
          <a:ln>
            <a:noFill/>
          </a:ln>
        </p:spPr>
      </p:pic>
      <p:pic>
        <p:nvPicPr>
          <p:cNvPr id="4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7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9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9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94" name="" descr=""/>
          <p:cNvPicPr/>
          <p:nvPr/>
        </p:nvPicPr>
        <p:blipFill>
          <a:blip r:embed="rId2"/>
          <a:stretch>
            <a:fillRect/>
          </a:stretch>
        </p:blipFill>
        <p:spPr>
          <a:xfrm>
            <a:off x="2079000" y="1604520"/>
            <a:ext cx="4984920" cy="3977280"/>
          </a:xfrm>
          <a:prstGeom prst="rect">
            <a:avLst/>
          </a:prstGeom>
          <a:ln>
            <a:noFill/>
          </a:ln>
        </p:spPr>
      </p:pic>
      <p:pic>
        <p:nvPicPr>
          <p:cNvPr id="9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0" name="CustomShape 1"/>
          <p:cNvSpPr/>
          <p:nvPr/>
        </p:nvSpPr>
        <p:spPr>
          <a:xfrm>
            <a:off x="0" y="0"/>
            <a:ext cx="9142920" cy="569520"/>
          </a:xfrm>
          <a:prstGeom prst="rect">
            <a:avLst/>
          </a:prstGeom>
          <a:solidFill>
            <a:srgbClr val="272727"/>
          </a:solidFill>
          <a:ln w="9360">
            <a:noFill/>
          </a:ln>
        </p:spPr>
      </p:sp>
      <p:pic>
        <p:nvPicPr>
          <p:cNvPr id="1" name="Picture 7" descr=""/>
          <p:cNvPicPr/>
          <p:nvPr/>
        </p:nvPicPr>
        <p:blipFill>
          <a:blip r:embed="rId2"/>
          <a:stretch>
            <a:fillRect/>
          </a:stretch>
        </p:blipFill>
        <p:spPr>
          <a:xfrm>
            <a:off x="227520" y="123120"/>
            <a:ext cx="1155600" cy="351720"/>
          </a:xfrm>
          <a:prstGeom prst="rect">
            <a:avLst/>
          </a:prstGeom>
          <a:ln>
            <a:noFill/>
          </a:ln>
        </p:spPr>
      </p:pic>
      <p:sp>
        <p:nvSpPr>
          <p:cNvPr id="2" name="Line 2"/>
          <p:cNvSpPr/>
          <p:nvPr/>
        </p:nvSpPr>
        <p:spPr>
          <a:xfrm flipV="1">
            <a:off x="8063280" y="123120"/>
            <a:ext cx="0" cy="331920"/>
          </a:xfrm>
          <a:prstGeom prst="line">
            <a:avLst/>
          </a:prstGeom>
          <a:ln w="25560">
            <a:solidFill>
              <a:srgbClr val="ffffff"/>
            </a:solidFill>
            <a:round/>
          </a:ln>
        </p:spPr>
      </p:sp>
      <p:sp>
        <p:nvSpPr>
          <p:cNvPr id="3" name="CustomShape 3"/>
          <p:cNvSpPr/>
          <p:nvPr/>
        </p:nvSpPr>
        <p:spPr>
          <a:xfrm>
            <a:off x="0" y="856440"/>
            <a:ext cx="9142920" cy="4638240"/>
          </a:xfrm>
          <a:prstGeom prst="rect">
            <a:avLst/>
          </a:prstGeom>
          <a:solidFill>
            <a:srgbClr val="ffffff"/>
          </a:solidFill>
          <a:ln w="9360">
            <a:noFill/>
          </a:ln>
        </p:spPr>
      </p:sp>
      <p:pic>
        <p:nvPicPr>
          <p:cNvPr id="4" name="Picture 13" descr=""/>
          <p:cNvPicPr/>
          <p:nvPr/>
        </p:nvPicPr>
        <p:blipFill>
          <a:blip r:embed="rId3"/>
          <a:stretch>
            <a:fillRect/>
          </a:stretch>
        </p:blipFill>
        <p:spPr>
          <a:xfrm>
            <a:off x="0" y="5495760"/>
            <a:ext cx="9142920" cy="1361160"/>
          </a:xfrm>
          <a:prstGeom prst="rect">
            <a:avLst/>
          </a:prstGeom>
          <a:ln>
            <a:noFill/>
          </a:ln>
        </p:spPr>
      </p:pic>
      <p:sp>
        <p:nvSpPr>
          <p:cNvPr id="5" name="CustomShape 4"/>
          <p:cNvSpPr/>
          <p:nvPr/>
        </p:nvSpPr>
        <p:spPr>
          <a:xfrm>
            <a:off x="3500280" y="5729400"/>
            <a:ext cx="5369040" cy="1207800"/>
          </a:xfrm>
          <a:prstGeom prst="rect">
            <a:avLst/>
          </a:prstGeom>
          <a:noFill/>
          <a:ln>
            <a:noFill/>
          </a:ln>
        </p:spPr>
        <p:txBody>
          <a:bodyPr lIns="90000" rIns="90000" tIns="45000" b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id="6" name="Picture 8" descr=""/>
          <p:cNvPicPr/>
          <p:nvPr/>
        </p:nvPicPr>
        <p:blipFill>
          <a:blip r:embed="rId4"/>
          <a:stretch>
            <a:fillRect/>
          </a:stretch>
        </p:blipFill>
        <p:spPr>
          <a:xfrm>
            <a:off x="2528640" y="5797080"/>
            <a:ext cx="754200" cy="758520"/>
          </a:xfrm>
          <a:prstGeom prst="rect">
            <a:avLst/>
          </a:prstGeom>
          <a:ln>
            <a:noFill/>
          </a:ln>
        </p:spPr>
      </p:pic>
      <p:pic>
        <p:nvPicPr>
          <p:cNvPr id="7" name="Picture 10" descr=""/>
          <p:cNvPicPr/>
          <p:nvPr/>
        </p:nvPicPr>
        <p:blipFill>
          <a:blip r:embed="rId5"/>
          <a:stretch>
            <a:fillRect/>
          </a:stretch>
        </p:blipFill>
        <p:spPr>
          <a:xfrm>
            <a:off x="198360" y="5868720"/>
            <a:ext cx="840240" cy="667080"/>
          </a:xfrm>
          <a:prstGeom prst="rect">
            <a:avLst/>
          </a:prstGeom>
          <a:ln>
            <a:noFill/>
          </a:ln>
        </p:spPr>
      </p:pic>
      <p:pic>
        <p:nvPicPr>
          <p:cNvPr id="8" name="Picture 11" descr=""/>
          <p:cNvPicPr/>
          <p:nvPr/>
        </p:nvPicPr>
        <p:blipFill>
          <a:blip r:embed="rId6"/>
          <a:stretch>
            <a:fillRect/>
          </a:stretch>
        </p:blipFill>
        <p:spPr>
          <a:xfrm>
            <a:off x="1019160" y="5848200"/>
            <a:ext cx="662400" cy="667080"/>
          </a:xfrm>
          <a:prstGeom prst="rect">
            <a:avLst/>
          </a:prstGeom>
          <a:ln>
            <a:noFill/>
          </a:ln>
        </p:spPr>
      </p:pic>
      <p:pic>
        <p:nvPicPr>
          <p:cNvPr id="9" name="Picture 12" descr=""/>
          <p:cNvPicPr/>
          <p:nvPr/>
        </p:nvPicPr>
        <p:blipFill>
          <a:blip r:embed="rId7"/>
          <a:stretch>
            <a:fillRect/>
          </a:stretch>
        </p:blipFill>
        <p:spPr>
          <a:xfrm>
            <a:off x="1797120" y="5876640"/>
            <a:ext cx="686160" cy="667080"/>
          </a:xfrm>
          <a:prstGeom prst="rect">
            <a:avLst/>
          </a:prstGeom>
          <a:ln>
            <a:noFill/>
          </a:ln>
        </p:spPr>
      </p:pic>
      <p:sp>
        <p:nvSpPr>
          <p:cNvPr id="10" name="CustomShape 5"/>
          <p:cNvSpPr/>
          <p:nvPr/>
        </p:nvSpPr>
        <p:spPr>
          <a:xfrm>
            <a:off x="0" y="0"/>
            <a:ext cx="9142920" cy="840240"/>
          </a:xfrm>
          <a:prstGeom prst="rect">
            <a:avLst/>
          </a:prstGeom>
          <a:solidFill>
            <a:srgbClr val="272727"/>
          </a:solidFill>
          <a:ln w="9360">
            <a:noFill/>
          </a:ln>
        </p:spPr>
      </p:sp>
      <p:pic>
        <p:nvPicPr>
          <p:cNvPr id="11" name="Picture 16" descr=""/>
          <p:cNvPicPr/>
          <p:nvPr/>
        </p:nvPicPr>
        <p:blipFill>
          <a:blip r:embed="rId8"/>
          <a:stretch>
            <a:fillRect/>
          </a:stretch>
        </p:blipFill>
        <p:spPr>
          <a:xfrm>
            <a:off x="227520" y="123120"/>
            <a:ext cx="1934280" cy="589320"/>
          </a:xfrm>
          <a:prstGeom prst="rect">
            <a:avLst/>
          </a:prstGeom>
          <a:ln>
            <a:noFill/>
          </a:ln>
        </p:spPr>
      </p:pic>
      <p:sp>
        <p:nvSpPr>
          <p:cNvPr id="12" name="PlaceHolder 6"/>
          <p:cNvSpPr>
            <a:spLocks noGrp="1"/>
          </p:cNvSpPr>
          <p:nvPr>
            <p:ph type="title"/>
          </p:nvPr>
        </p:nvSpPr>
        <p:spPr>
          <a:xfrm>
            <a:off x="685800" y="1406880"/>
            <a:ext cx="7771320" cy="941040"/>
          </a:xfrm>
          <a:prstGeom prst="rect">
            <a:avLst/>
          </a:prstGeom>
        </p:spPr>
        <p:txBody>
          <a:bodyPr lIns="0" rIns="0" tIns="0" bIns="0" anchor="ctr"/>
          <a:p>
            <a:r>
              <a:rPr lang="en-US">
                <a:latin typeface="Arial"/>
              </a:rPr>
              <a:t>Click to edit the title text format</a:t>
            </a:r>
            <a:endParaRPr/>
          </a:p>
        </p:txBody>
      </p:sp>
      <p:sp>
        <p:nvSpPr>
          <p:cNvPr id="13" name="PlaceHolder 7"/>
          <p:cNvSpPr>
            <a:spLocks noGrp="1"/>
          </p:cNvSpPr>
          <p:nvPr>
            <p:ph type="body"/>
          </p:nvPr>
        </p:nvSpPr>
        <p:spPr>
          <a:xfrm>
            <a:off x="457200" y="1604520"/>
            <a:ext cx="8228520" cy="397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48" name="CustomShape 1"/>
          <p:cNvSpPr/>
          <p:nvPr/>
        </p:nvSpPr>
        <p:spPr>
          <a:xfrm>
            <a:off x="0" y="0"/>
            <a:ext cx="9142920" cy="569520"/>
          </a:xfrm>
          <a:prstGeom prst="rect">
            <a:avLst/>
          </a:prstGeom>
          <a:solidFill>
            <a:srgbClr val="272727"/>
          </a:solidFill>
          <a:ln w="9360">
            <a:noFill/>
          </a:ln>
        </p:spPr>
      </p:sp>
      <p:pic>
        <p:nvPicPr>
          <p:cNvPr id="49" name="Picture 7" descr=""/>
          <p:cNvPicPr/>
          <p:nvPr/>
        </p:nvPicPr>
        <p:blipFill>
          <a:blip r:embed="rId2"/>
          <a:stretch>
            <a:fillRect/>
          </a:stretch>
        </p:blipFill>
        <p:spPr>
          <a:xfrm>
            <a:off x="227520" y="123120"/>
            <a:ext cx="1155600" cy="351720"/>
          </a:xfrm>
          <a:prstGeom prst="rect">
            <a:avLst/>
          </a:prstGeom>
          <a:ln>
            <a:noFill/>
          </a:ln>
        </p:spPr>
      </p:pic>
      <p:sp>
        <p:nvSpPr>
          <p:cNvPr id="50" name="Line 2"/>
          <p:cNvSpPr/>
          <p:nvPr/>
        </p:nvSpPr>
        <p:spPr>
          <a:xfrm flipV="1">
            <a:off x="8063280" y="123120"/>
            <a:ext cx="0" cy="331920"/>
          </a:xfrm>
          <a:prstGeom prst="line">
            <a:avLst/>
          </a:prstGeom>
          <a:ln w="25560">
            <a:solidFill>
              <a:srgbClr val="ffffff"/>
            </a:solidFill>
            <a:round/>
          </a:ln>
        </p:spPr>
      </p:sp>
      <p:sp>
        <p:nvSpPr>
          <p:cNvPr id="51" name="CustomShape 3"/>
          <p:cNvSpPr/>
          <p:nvPr/>
        </p:nvSpPr>
        <p:spPr>
          <a:xfrm>
            <a:off x="0" y="856440"/>
            <a:ext cx="9142920" cy="4638240"/>
          </a:xfrm>
          <a:prstGeom prst="rect">
            <a:avLst/>
          </a:prstGeom>
          <a:solidFill>
            <a:srgbClr val="ffffff"/>
          </a:solidFill>
          <a:ln w="9360">
            <a:noFill/>
          </a:ln>
        </p:spPr>
      </p:sp>
      <p:pic>
        <p:nvPicPr>
          <p:cNvPr id="52" name="Picture 13" descr=""/>
          <p:cNvPicPr/>
          <p:nvPr/>
        </p:nvPicPr>
        <p:blipFill>
          <a:blip r:embed="rId3"/>
          <a:stretch>
            <a:fillRect/>
          </a:stretch>
        </p:blipFill>
        <p:spPr>
          <a:xfrm>
            <a:off x="0" y="5495760"/>
            <a:ext cx="9142920" cy="1361160"/>
          </a:xfrm>
          <a:prstGeom prst="rect">
            <a:avLst/>
          </a:prstGeom>
          <a:ln>
            <a:noFill/>
          </a:ln>
        </p:spPr>
      </p:pic>
      <p:sp>
        <p:nvSpPr>
          <p:cNvPr id="53" name="CustomShape 4"/>
          <p:cNvSpPr/>
          <p:nvPr/>
        </p:nvSpPr>
        <p:spPr>
          <a:xfrm>
            <a:off x="3500280" y="5729400"/>
            <a:ext cx="5369040" cy="1207800"/>
          </a:xfrm>
          <a:prstGeom prst="rect">
            <a:avLst/>
          </a:prstGeom>
          <a:noFill/>
          <a:ln>
            <a:noFill/>
          </a:ln>
        </p:spPr>
        <p:txBody>
          <a:bodyPr lIns="90000" rIns="90000" tIns="45000" b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id="54" name="Picture 8" descr=""/>
          <p:cNvPicPr/>
          <p:nvPr/>
        </p:nvPicPr>
        <p:blipFill>
          <a:blip r:embed="rId4"/>
          <a:stretch>
            <a:fillRect/>
          </a:stretch>
        </p:blipFill>
        <p:spPr>
          <a:xfrm>
            <a:off x="2528640" y="5797080"/>
            <a:ext cx="754200" cy="758520"/>
          </a:xfrm>
          <a:prstGeom prst="rect">
            <a:avLst/>
          </a:prstGeom>
          <a:ln>
            <a:noFill/>
          </a:ln>
        </p:spPr>
      </p:pic>
      <p:pic>
        <p:nvPicPr>
          <p:cNvPr id="55" name="Picture 10" descr=""/>
          <p:cNvPicPr/>
          <p:nvPr/>
        </p:nvPicPr>
        <p:blipFill>
          <a:blip r:embed="rId5"/>
          <a:stretch>
            <a:fillRect/>
          </a:stretch>
        </p:blipFill>
        <p:spPr>
          <a:xfrm>
            <a:off x="198360" y="5868720"/>
            <a:ext cx="840240" cy="667080"/>
          </a:xfrm>
          <a:prstGeom prst="rect">
            <a:avLst/>
          </a:prstGeom>
          <a:ln>
            <a:noFill/>
          </a:ln>
        </p:spPr>
      </p:pic>
      <p:pic>
        <p:nvPicPr>
          <p:cNvPr id="56" name="Picture 11" descr=""/>
          <p:cNvPicPr/>
          <p:nvPr/>
        </p:nvPicPr>
        <p:blipFill>
          <a:blip r:embed="rId6"/>
          <a:stretch>
            <a:fillRect/>
          </a:stretch>
        </p:blipFill>
        <p:spPr>
          <a:xfrm>
            <a:off x="1019160" y="5848200"/>
            <a:ext cx="662400" cy="667080"/>
          </a:xfrm>
          <a:prstGeom prst="rect">
            <a:avLst/>
          </a:prstGeom>
          <a:ln>
            <a:noFill/>
          </a:ln>
        </p:spPr>
      </p:pic>
      <p:pic>
        <p:nvPicPr>
          <p:cNvPr id="57" name="Picture 12" descr=""/>
          <p:cNvPicPr/>
          <p:nvPr/>
        </p:nvPicPr>
        <p:blipFill>
          <a:blip r:embed="rId7"/>
          <a:stretch>
            <a:fillRect/>
          </a:stretch>
        </p:blipFill>
        <p:spPr>
          <a:xfrm>
            <a:off x="1797120" y="5876640"/>
            <a:ext cx="686160" cy="667080"/>
          </a:xfrm>
          <a:prstGeom prst="rect">
            <a:avLst/>
          </a:prstGeom>
          <a:ln>
            <a:noFill/>
          </a:ln>
        </p:spPr>
      </p:pic>
      <p:sp>
        <p:nvSpPr>
          <p:cNvPr id="58" name="CustomShape 5"/>
          <p:cNvSpPr/>
          <p:nvPr/>
        </p:nvSpPr>
        <p:spPr>
          <a:xfrm>
            <a:off x="0" y="0"/>
            <a:ext cx="9142920" cy="840240"/>
          </a:xfrm>
          <a:prstGeom prst="rect">
            <a:avLst/>
          </a:prstGeom>
          <a:solidFill>
            <a:srgbClr val="272727"/>
          </a:solidFill>
          <a:ln w="9360">
            <a:noFill/>
          </a:ln>
        </p:spPr>
      </p:sp>
      <p:pic>
        <p:nvPicPr>
          <p:cNvPr id="59" name="Picture 16" descr=""/>
          <p:cNvPicPr/>
          <p:nvPr/>
        </p:nvPicPr>
        <p:blipFill>
          <a:blip r:embed="rId8"/>
          <a:stretch>
            <a:fillRect/>
          </a:stretch>
        </p:blipFill>
        <p:spPr>
          <a:xfrm>
            <a:off x="227520" y="123120"/>
            <a:ext cx="1934280" cy="589320"/>
          </a:xfrm>
          <a:prstGeom prst="rect">
            <a:avLst/>
          </a:prstGeom>
          <a:ln>
            <a:noFill/>
          </a:ln>
        </p:spPr>
      </p:pic>
      <p:sp>
        <p:nvSpPr>
          <p:cNvPr id="60" name="PlaceHolder 6"/>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61"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685800" y="1406880"/>
            <a:ext cx="7771320" cy="940320"/>
          </a:xfrm>
          <a:prstGeom prst="rect">
            <a:avLst/>
          </a:prstGeom>
          <a:noFill/>
          <a:ln>
            <a:noFill/>
          </a:ln>
        </p:spPr>
      </p:sp>
      <p:sp>
        <p:nvSpPr>
          <p:cNvPr id="97" name="CustomShape 2"/>
          <p:cNvSpPr/>
          <p:nvPr/>
        </p:nvSpPr>
        <p:spPr>
          <a:xfrm>
            <a:off x="685800" y="3352320"/>
            <a:ext cx="6399720" cy="1409040"/>
          </a:xfrm>
          <a:prstGeom prst="rect">
            <a:avLst/>
          </a:prstGeom>
          <a:noFill/>
          <a:ln>
            <a:noFill/>
          </a:ln>
        </p:spPr>
      </p:sp>
      <p:sp>
        <p:nvSpPr>
          <p:cNvPr id="98" name="CustomShape 3"/>
          <p:cNvSpPr/>
          <p:nvPr/>
        </p:nvSpPr>
        <p:spPr>
          <a:xfrm>
            <a:off x="1097280" y="3805200"/>
            <a:ext cx="6852600" cy="1369800"/>
          </a:xfrm>
          <a:prstGeom prst="rect">
            <a:avLst/>
          </a:prstGeom>
          <a:noFill/>
          <a:ln>
            <a:noFill/>
          </a:ln>
        </p:spPr>
        <p:txBody>
          <a:bodyPr lIns="90000" rIns="90000" tIns="45000" bIns="45000"/>
          <a:p>
            <a:r>
              <a:rPr lang="en-US">
                <a:latin typeface="Arial"/>
              </a:rPr>
              <a:t>Dan Stoner</a:t>
            </a:r>
            <a:endParaRPr/>
          </a:p>
          <a:p>
            <a:r>
              <a:rPr lang="en-US">
                <a:latin typeface="Arial"/>
              </a:rPr>
              <a:t>Advanced Computing and Information Systems Laboratory (ACIS)</a:t>
            </a:r>
            <a:endParaRPr/>
          </a:p>
          <a:p>
            <a:r>
              <a:rPr lang="en-US">
                <a:latin typeface="Arial"/>
              </a:rPr>
              <a:t>University of Florida</a:t>
            </a:r>
            <a:endParaRPr/>
          </a:p>
          <a:p>
            <a:endParaRPr/>
          </a:p>
          <a:p>
            <a:r>
              <a:rPr lang="en-US">
                <a:latin typeface="Arial"/>
              </a:rPr>
              <a:t>dstoner@acis.ufl.edu                                       @thatlinuxbox</a:t>
            </a:r>
            <a:endParaRPr/>
          </a:p>
        </p:txBody>
      </p:sp>
      <p:sp>
        <p:nvSpPr>
          <p:cNvPr id="99" name="CustomShape 4"/>
          <p:cNvSpPr/>
          <p:nvPr/>
        </p:nvSpPr>
        <p:spPr>
          <a:xfrm>
            <a:off x="1188720" y="1828800"/>
            <a:ext cx="6126120" cy="731160"/>
          </a:xfrm>
          <a:prstGeom prst="rect">
            <a:avLst/>
          </a:prstGeom>
          <a:noFill/>
          <a:ln>
            <a:noFill/>
          </a:ln>
        </p:spPr>
        <p:txBody>
          <a:bodyPr lIns="90000" rIns="90000" tIns="45000" bIns="45000"/>
          <a:p>
            <a:r>
              <a:rPr lang="en-US" sz="2600">
                <a:latin typeface="Arial"/>
              </a:rPr>
              <a:t>iDigBio Data Ingestion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685800" y="914400"/>
            <a:ext cx="7771320" cy="365400"/>
          </a:xfrm>
          <a:prstGeom prst="rect">
            <a:avLst/>
          </a:prstGeom>
          <a:noFill/>
          <a:ln>
            <a:noFill/>
          </a:ln>
        </p:spPr>
        <p:txBody>
          <a:bodyPr lIns="0" rIns="0" tIns="0" bIns="0" anchor="ctr"/>
          <a:p>
            <a:r>
              <a:rPr lang="en-US">
                <a:latin typeface="Calibri"/>
              </a:rPr>
              <a:t>Over 300 Data Providers...</a:t>
            </a:r>
            <a:endParaRPr/>
          </a:p>
        </p:txBody>
      </p:sp>
      <p:pic>
        <p:nvPicPr>
          <p:cNvPr id="101" name="" descr=""/>
          <p:cNvPicPr/>
          <p:nvPr/>
        </p:nvPicPr>
        <p:blipFill>
          <a:blip r:embed="rId1"/>
          <a:stretch>
            <a:fillRect/>
          </a:stretch>
        </p:blipFill>
        <p:spPr>
          <a:xfrm>
            <a:off x="1920240" y="1604520"/>
            <a:ext cx="5302800" cy="39772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2" name="" descr=""/>
          <p:cNvPicPr/>
          <p:nvPr/>
        </p:nvPicPr>
        <p:blipFill>
          <a:blip r:embed="rId1"/>
          <a:stretch>
            <a:fillRect/>
          </a:stretch>
        </p:blipFill>
        <p:spPr>
          <a:xfrm>
            <a:off x="1378800" y="1005840"/>
            <a:ext cx="6294600" cy="44064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3" name="" descr=""/>
          <p:cNvPicPr/>
          <p:nvPr/>
        </p:nvPicPr>
        <p:blipFill>
          <a:blip r:embed="rId1"/>
          <a:stretch>
            <a:fillRect/>
          </a:stretch>
        </p:blipFill>
        <p:spPr>
          <a:xfrm>
            <a:off x="362520" y="879120"/>
            <a:ext cx="8362080" cy="45158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685800" y="1406880"/>
            <a:ext cx="7771320" cy="940320"/>
          </a:xfrm>
          <a:prstGeom prst="rect">
            <a:avLst/>
          </a:prstGeom>
          <a:noFill/>
          <a:ln>
            <a:noFill/>
          </a:ln>
        </p:spPr>
      </p:sp>
      <p:sp>
        <p:nvSpPr>
          <p:cNvPr id="105" name="CustomShape 2"/>
          <p:cNvSpPr/>
          <p:nvPr/>
        </p:nvSpPr>
        <p:spPr>
          <a:xfrm>
            <a:off x="418680" y="2492640"/>
            <a:ext cx="8228520" cy="3976560"/>
          </a:xfrm>
          <a:prstGeom prst="rect">
            <a:avLst/>
          </a:prstGeom>
          <a:noFill/>
          <a:ln>
            <a:noFill/>
          </a:ln>
        </p:spPr>
      </p:sp>
      <p:pic>
        <p:nvPicPr>
          <p:cNvPr id="106" name="" descr=""/>
          <p:cNvPicPr/>
          <p:nvPr/>
        </p:nvPicPr>
        <p:blipFill>
          <a:blip r:embed="rId1"/>
          <a:stretch>
            <a:fillRect/>
          </a:stretch>
        </p:blipFill>
        <p:spPr>
          <a:xfrm>
            <a:off x="91440" y="968760"/>
            <a:ext cx="8996400" cy="45176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685800" y="1406880"/>
            <a:ext cx="7771320" cy="940320"/>
          </a:xfrm>
          <a:prstGeom prst="rect">
            <a:avLst/>
          </a:prstGeom>
          <a:noFill/>
          <a:ln>
            <a:noFill/>
          </a:ln>
        </p:spPr>
        <p:txBody>
          <a:bodyPr lIns="0" rIns="0" tIns="0" bIns="0" anchor="ctr"/>
          <a:p>
            <a:r>
              <a:rPr lang="en-US">
                <a:latin typeface="Calibri"/>
              </a:rPr>
              <a:t>Three types of data publishing technologies</a:t>
            </a:r>
            <a:endParaRPr/>
          </a:p>
        </p:txBody>
      </p:sp>
      <p:sp>
        <p:nvSpPr>
          <p:cNvPr id="108" name="CustomShape 2"/>
          <p:cNvSpPr/>
          <p:nvPr/>
        </p:nvSpPr>
        <p:spPr>
          <a:xfrm>
            <a:off x="418680" y="2651760"/>
            <a:ext cx="8228520" cy="3276720"/>
          </a:xfrm>
          <a:prstGeom prst="rect">
            <a:avLst/>
          </a:prstGeom>
          <a:noFill/>
          <a:ln>
            <a:noFill/>
          </a:ln>
        </p:spPr>
        <p:txBody>
          <a:bodyPr lIns="0" rIns="0" tIns="0" bIns="0"/>
          <a:p>
            <a:pPr>
              <a:lnSpc>
                <a:spcPct val="100000"/>
              </a:lnSpc>
              <a:buSzPct val="45000"/>
              <a:buFont typeface="StarSymbol"/>
              <a:buChar char="l"/>
            </a:pPr>
            <a:r>
              <a:rPr lang="en-US" sz="3200">
                <a:latin typeface="Arial"/>
              </a:rPr>
              <a:t>IPT – GBIF Integrated Publishing Toolkit</a:t>
            </a:r>
            <a:endParaRPr/>
          </a:p>
          <a:p>
            <a:pPr>
              <a:lnSpc>
                <a:spcPct val="100000"/>
              </a:lnSpc>
              <a:buSzPct val="45000"/>
              <a:buFont typeface="StarSymbol"/>
              <a:buChar char="l"/>
            </a:pPr>
            <a:r>
              <a:rPr lang="en-US" sz="3200">
                <a:latin typeface="Arial"/>
              </a:rPr>
              <a:t>Symbiota – web-based collection management software</a:t>
            </a:r>
            <a:endParaRPr/>
          </a:p>
          <a:p>
            <a:pPr>
              <a:lnSpc>
                <a:spcPct val="100000"/>
              </a:lnSpc>
              <a:buSzPct val="45000"/>
              <a:buFont typeface="StarSymbol"/>
              <a:buChar char="l"/>
            </a:pPr>
            <a:r>
              <a:rPr lang="en-US" sz="3200">
                <a:latin typeface="Arial"/>
              </a:rPr>
              <a:t>iDigBio Feeder</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85800" y="1406880"/>
            <a:ext cx="7771320" cy="940320"/>
          </a:xfrm>
          <a:prstGeom prst="rect">
            <a:avLst/>
          </a:prstGeom>
          <a:noFill/>
          <a:ln>
            <a:noFill/>
          </a:ln>
        </p:spPr>
        <p:txBody>
          <a:bodyPr lIns="0" rIns="0" tIns="0" bIns="0" anchor="ctr"/>
          <a:p>
            <a:r>
              <a:rPr lang="en-US">
                <a:latin typeface="Calibri"/>
              </a:rPr>
              <a:t>Dataset formats</a:t>
            </a:r>
            <a:endParaRPr/>
          </a:p>
        </p:txBody>
      </p:sp>
      <p:sp>
        <p:nvSpPr>
          <p:cNvPr id="110" name="CustomShape 2"/>
          <p:cNvSpPr/>
          <p:nvPr/>
        </p:nvSpPr>
        <p:spPr>
          <a:xfrm>
            <a:off x="457200" y="2560320"/>
            <a:ext cx="8228520" cy="3020760"/>
          </a:xfrm>
          <a:prstGeom prst="rect">
            <a:avLst/>
          </a:prstGeom>
          <a:noFill/>
          <a:ln>
            <a:noFill/>
          </a:ln>
        </p:spPr>
        <p:txBody>
          <a:bodyPr lIns="0" rIns="0" tIns="0" bIns="0"/>
          <a:p>
            <a:pPr>
              <a:lnSpc>
                <a:spcPct val="100000"/>
              </a:lnSpc>
              <a:buSzPct val="45000"/>
              <a:buFont typeface="StarSymbol"/>
              <a:buChar char="l"/>
            </a:pPr>
            <a:r>
              <a:rPr lang="en-US" sz="3200">
                <a:latin typeface="Arial"/>
              </a:rPr>
              <a:t>IPT – DwC-A</a:t>
            </a:r>
            <a:endParaRPr/>
          </a:p>
          <a:p>
            <a:pPr>
              <a:lnSpc>
                <a:spcPct val="100000"/>
              </a:lnSpc>
              <a:buSzPct val="45000"/>
              <a:buFont typeface="StarSymbol"/>
              <a:buChar char="l"/>
            </a:pPr>
            <a:r>
              <a:rPr lang="en-US" sz="3200">
                <a:latin typeface="Arial"/>
              </a:rPr>
              <a:t>Symbiota portals – DwC-A</a:t>
            </a:r>
            <a:endParaRPr/>
          </a:p>
          <a:p>
            <a:pPr>
              <a:lnSpc>
                <a:spcPct val="100000"/>
              </a:lnSpc>
              <a:buSzPct val="45000"/>
              <a:buFont typeface="StarSymbol"/>
              <a:buChar char="l"/>
            </a:pPr>
            <a:r>
              <a:rPr lang="en-US" sz="3200">
                <a:latin typeface="Arial"/>
              </a:rPr>
              <a:t>IdigBio Feeder – DwC-A, CSV,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