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6.xml" Type="http://schemas.openxmlformats.org/officeDocument/2006/relationships/slide" Id="rId32"/><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theme/theme3.xml" Type="http://schemas.openxmlformats.org/officeDocument/2006/relationships/theme" Id="rId1"/><Relationship Target="slides/slide16.xml" Type="http://schemas.openxmlformats.org/officeDocument/2006/relationships/slide" Id="rId22"/><Relationship Target="slideMasters/slideMaster1.xml" Type="http://schemas.openxmlformats.org/officeDocument/2006/relationships/slideMaster"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45" name="Shape 14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8" name="Shape 1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2" name="Shape 202"/>
        <p:cNvGrpSpPr/>
        <p:nvPr/>
      </p:nvGrpSpPr>
      <p:grpSpPr>
        <a:xfrm>
          <a:off y="0" x="0"/>
          <a:ext cy="0" cx="0"/>
          <a:chOff y="0" x="0"/>
          <a:chExt cy="0" cx="0"/>
        </a:xfrm>
      </p:grpSpPr>
      <p:sp>
        <p:nvSpPr>
          <p:cNvPr id="203" name="Shape 2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4" name="Shape 2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1" name="Shape 2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5" name="Shape 215"/>
        <p:cNvGrpSpPr/>
        <p:nvPr/>
      </p:nvGrpSpPr>
      <p:grpSpPr>
        <a:xfrm>
          <a:off y="0" x="0"/>
          <a:ext cy="0" cx="0"/>
          <a:chOff y="0" x="0"/>
          <a:chExt cy="0" cx="0"/>
        </a:xfrm>
      </p:grpSpPr>
      <p:sp>
        <p:nvSpPr>
          <p:cNvPr id="216" name="Shape 21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7" name="Shape 2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3" name="Shape 2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8" name="Shape 228"/>
        <p:cNvGrpSpPr/>
        <p:nvPr/>
      </p:nvGrpSpPr>
      <p:grpSpPr>
        <a:xfrm>
          <a:off y="0" x="0"/>
          <a:ext cy="0" cx="0"/>
          <a:chOff y="0" x="0"/>
          <a:chExt cy="0" cx="0"/>
        </a:xfrm>
      </p:grpSpPr>
      <p:sp>
        <p:nvSpPr>
          <p:cNvPr id="229" name="Shape 2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0" name="Shape 23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5" name="Shape 235"/>
        <p:cNvGrpSpPr/>
        <p:nvPr/>
      </p:nvGrpSpPr>
      <p:grpSpPr>
        <a:xfrm>
          <a:off y="0" x="0"/>
          <a:ext cy="0" cx="0"/>
          <a:chOff y="0" x="0"/>
          <a:chExt cy="0" cx="0"/>
        </a:xfrm>
      </p:grpSpPr>
      <p:sp>
        <p:nvSpPr>
          <p:cNvPr id="236" name="Shape 23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7" name="Shape 2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4" name="Shape 244"/>
        <p:cNvGrpSpPr/>
        <p:nvPr/>
      </p:nvGrpSpPr>
      <p:grpSpPr>
        <a:xfrm>
          <a:off y="0" x="0"/>
          <a:ext cy="0" cx="0"/>
          <a:chOff y="0" x="0"/>
          <a:chExt cy="0" cx="0"/>
        </a:xfrm>
      </p:grpSpPr>
      <p:sp>
        <p:nvSpPr>
          <p:cNvPr id="245" name="Shape 2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6" name="Shape 2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2" name="Shape 252"/>
        <p:cNvGrpSpPr/>
        <p:nvPr/>
      </p:nvGrpSpPr>
      <p:grpSpPr>
        <a:xfrm>
          <a:off y="0" x="0"/>
          <a:ext cy="0" cx="0"/>
          <a:chOff y="0" x="0"/>
          <a:chExt cy="0" cx="0"/>
        </a:xfrm>
      </p:grpSpPr>
      <p:sp>
        <p:nvSpPr>
          <p:cNvPr id="253" name="Shape 25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4" name="Shape 2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2" name="Shape 262"/>
        <p:cNvGrpSpPr/>
        <p:nvPr/>
      </p:nvGrpSpPr>
      <p:grpSpPr>
        <a:xfrm>
          <a:off y="0" x="0"/>
          <a:ext cy="0" cx="0"/>
          <a:chOff y="0" x="0"/>
          <a:chExt cy="0" cx="0"/>
        </a:xfrm>
      </p:grpSpPr>
      <p:sp>
        <p:nvSpPr>
          <p:cNvPr id="263" name="Shape 2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4" name="Shape 26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Here is a note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51" name="Shape 15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8" name="Shape 268"/>
        <p:cNvGrpSpPr/>
        <p:nvPr/>
      </p:nvGrpSpPr>
      <p:grpSpPr>
        <a:xfrm>
          <a:off y="0" x="0"/>
          <a:ext cy="0" cx="0"/>
          <a:chOff y="0" x="0"/>
          <a:chExt cy="0" cx="0"/>
        </a:xfrm>
      </p:grpSpPr>
      <p:sp>
        <p:nvSpPr>
          <p:cNvPr id="269" name="Shape 2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0" name="Shape 2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4" name="Shape 274"/>
        <p:cNvGrpSpPr/>
        <p:nvPr/>
      </p:nvGrpSpPr>
      <p:grpSpPr>
        <a:xfrm>
          <a:off y="0" x="0"/>
          <a:ext cy="0" cx="0"/>
          <a:chOff y="0" x="0"/>
          <a:chExt cy="0" cx="0"/>
        </a:xfrm>
      </p:grpSpPr>
      <p:sp>
        <p:nvSpPr>
          <p:cNvPr id="275" name="Shape 2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6" name="Shape 2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0" name="Shape 280"/>
        <p:cNvGrpSpPr/>
        <p:nvPr/>
      </p:nvGrpSpPr>
      <p:grpSpPr>
        <a:xfrm>
          <a:off y="0" x="0"/>
          <a:ext cy="0" cx="0"/>
          <a:chOff y="0" x="0"/>
          <a:chExt cy="0" cx="0"/>
        </a:xfrm>
      </p:grpSpPr>
      <p:sp>
        <p:nvSpPr>
          <p:cNvPr id="281" name="Shape 2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2" name="Shape 2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6" name="Shape 286"/>
        <p:cNvGrpSpPr/>
        <p:nvPr/>
      </p:nvGrpSpPr>
      <p:grpSpPr>
        <a:xfrm>
          <a:off y="0" x="0"/>
          <a:ext cy="0" cx="0"/>
          <a:chOff y="0" x="0"/>
          <a:chExt cy="0" cx="0"/>
        </a:xfrm>
      </p:grpSpPr>
      <p:sp>
        <p:nvSpPr>
          <p:cNvPr id="287" name="Shape 2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8" name="Shape 2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2" name="Shape 292"/>
        <p:cNvGrpSpPr/>
        <p:nvPr/>
      </p:nvGrpSpPr>
      <p:grpSpPr>
        <a:xfrm>
          <a:off y="0" x="0"/>
          <a:ext cy="0" cx="0"/>
          <a:chOff y="0" x="0"/>
          <a:chExt cy="0" cx="0"/>
        </a:xfrm>
      </p:grpSpPr>
      <p:sp>
        <p:nvSpPr>
          <p:cNvPr id="293" name="Shape 2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4" name="Shape 2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7" name="Shape 297"/>
        <p:cNvGrpSpPr/>
        <p:nvPr/>
      </p:nvGrpSpPr>
      <p:grpSpPr>
        <a:xfrm>
          <a:off y="0" x="0"/>
          <a:ext cy="0" cx="0"/>
          <a:chOff y="0" x="0"/>
          <a:chExt cy="0" cx="0"/>
        </a:xfrm>
      </p:grpSpPr>
      <p:sp>
        <p:nvSpPr>
          <p:cNvPr id="298" name="Shape 29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9" name="Shape 29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2" name="Shape 302"/>
        <p:cNvGrpSpPr/>
        <p:nvPr/>
      </p:nvGrpSpPr>
      <p:grpSpPr>
        <a:xfrm>
          <a:off y="0" x="0"/>
          <a:ext cy="0" cx="0"/>
          <a:chOff y="0" x="0"/>
          <a:chExt cy="0" cx="0"/>
        </a:xfrm>
      </p:grpSpPr>
      <p:sp>
        <p:nvSpPr>
          <p:cNvPr id="303" name="Shape 3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4" name="Shape 3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6" name="Shape 1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4" name="Shape 1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4" name="Shape 1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9" name="Shape 1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6" name="Shape 1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0" name="Shape 190"/>
        <p:cNvGrpSpPr/>
        <p:nvPr/>
      </p:nvGrpSpPr>
      <p:grpSpPr>
        <a:xfrm>
          <a:off y="0" x="0"/>
          <a:ext cy="0" cx="0"/>
          <a:chOff y="0" x="0"/>
          <a:chExt cy="0" cx="0"/>
        </a:xfrm>
      </p:grpSpPr>
      <p:sp>
        <p:nvSpPr>
          <p:cNvPr id="191" name="Shape 1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2" name="Shape 1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media/image04.png" Type="http://schemas.openxmlformats.org/officeDocument/2006/relationships/image" Id="rId2"/><Relationship Target="../slideMasters/slideMaster2.xml" Type="http://schemas.openxmlformats.org/officeDocument/2006/relationships/slideMaster" Id="rId1"/><Relationship Target="../media/image01.png" Type="http://schemas.openxmlformats.org/officeDocument/2006/relationships/image" Id="rId4"/><Relationship Target="../media/image00.gif" Type="http://schemas.openxmlformats.org/officeDocument/2006/relationships/image" Id="rId3"/><Relationship Target="../media/image02.png" Type="http://schemas.openxmlformats.org/officeDocument/2006/relationships/image" Id="rId6"/><Relationship Target="../media/image03.png" Type="http://schemas.openxmlformats.org/officeDocument/2006/relationships/image" Id="rId5"/><Relationship Target="../media/image05.png" Type="http://schemas.openxmlformats.org/officeDocument/2006/relationships/image" Id="rId7"/></Relationships>
</file>

<file path=ppt/slideLayouts/_rels/slideLayout8.xml.rels><?xml version="1.0" encoding="UTF-8" standalone="yes"?><Relationships xmlns="http://schemas.openxmlformats.org/package/2006/relationships"><Relationship Target="../media/image04.png" Type="http://schemas.openxmlformats.org/officeDocument/2006/relationships/image" Id="rId2"/><Relationship Target="../media/image26.png" Type="http://schemas.openxmlformats.org/officeDocument/2006/relationships/image" Id="rId12"/><Relationship Target="../media/image05.png" Type="http://schemas.openxmlformats.org/officeDocument/2006/relationships/image" Id="rId13"/><Relationship Target="../slideMasters/slideMaster2.xml" Type="http://schemas.openxmlformats.org/officeDocument/2006/relationships/slideMaster" Id="rId1"/><Relationship Target="../media/image01.png" Type="http://schemas.openxmlformats.org/officeDocument/2006/relationships/image" Id="rId4"/><Relationship Target="../media/image11.png" Type="http://schemas.openxmlformats.org/officeDocument/2006/relationships/image" Id="rId10"/><Relationship Target="../media/image00.gif" Type="http://schemas.openxmlformats.org/officeDocument/2006/relationships/image" Id="rId3"/><Relationship Target="../media/image10.png" Type="http://schemas.openxmlformats.org/officeDocument/2006/relationships/image" Id="rId11"/><Relationship Target="../media/image12.png" Type="http://schemas.openxmlformats.org/officeDocument/2006/relationships/image" Id="rId9"/><Relationship Target="../media/image02.png" Type="http://schemas.openxmlformats.org/officeDocument/2006/relationships/image" Id="rId6"/><Relationship Target="../media/image03.png" Type="http://schemas.openxmlformats.org/officeDocument/2006/relationships/image" Id="rId5"/><Relationship Target="../media/image08.png" Type="http://schemas.openxmlformats.org/officeDocument/2006/relationships/image" Id="rId8"/><Relationship Target="../media/image09.png" Type="http://schemas.openxmlformats.org/officeDocument/2006/relationships/image" Id="rId7"/></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2111123" x="685800"/>
            <a:ext cy="1546500"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3786737" x="685800"/>
            <a:ext cy="1046400"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y="0" x="0"/>
          <a:ext cy="0" cx="0"/>
          <a:chOff y="0" x="0"/>
          <a:chExt cy="0" cx="0"/>
        </a:xfrm>
      </p:grpSpPr>
      <p:sp>
        <p:nvSpPr>
          <p:cNvPr id="71" name="Shape 71"/>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72" name="Shape 72"/>
          <p:cNvSpPr txBox="1"/>
          <p:nvPr>
            <p:ph type="title"/>
          </p:nvPr>
        </p:nvSpPr>
        <p:spPr>
          <a:xfrm>
            <a:off y="962941" x="457200"/>
            <a:ext cy="670499" cx="82296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a:off y="1850227" x="457200"/>
            <a:ext cy="4505999"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4" name="Shape 74"/>
          <p:cNvSpPr txBox="1"/>
          <p:nvPr>
            <p:ph idx="2" type="body"/>
          </p:nvPr>
        </p:nvSpPr>
        <p:spPr>
          <a:xfrm>
            <a:off y="1850227" x="4648200"/>
            <a:ext cy="4505999"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6" name="Shape 76"/>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7" name="Shape 77"/>
          <p:cNvSpPr txBox="1"/>
          <p:nvPr/>
        </p:nvSpPr>
        <p:spPr>
          <a:xfrm>
            <a:off y="5887848" x="8579190"/>
            <a:ext cy="365099" cx="521100"/>
          </a:xfrm>
          <a:prstGeom prst="rect">
            <a:avLst/>
          </a:prstGeom>
          <a:noFill/>
          <a:ln>
            <a:noFill/>
          </a:ln>
        </p:spPr>
        <p:txBody>
          <a:bodyPr bIns="45700" rIns="91425" lIns="91425" tIns="45700" anchor="ctr" anchorCtr="0">
            <a:noAutofit/>
          </a:bodyPr>
          <a:lstStyle/>
          <a:p>
            <a:pPr algn="r" rtl="0" lvl="0" marR="0" indent="0" marL="0">
              <a:spcBef>
                <a:spcPts val="0"/>
              </a:spcBef>
              <a:buNone/>
            </a:pPr>
            <a:r>
              <a:t/>
            </a:r>
            <a:endParaRPr strike="noStrike" u="none" b="0" cap="none" baseline="0" sz="1200" i="0">
              <a:solidFill>
                <a:schemeClr val="lt1"/>
              </a:solidFill>
              <a:latin typeface="Cambria"/>
              <a:ea typeface="Cambria"/>
              <a:cs typeface="Cambria"/>
              <a:sym typeface="Cambria"/>
            </a:endParaRPr>
          </a:p>
        </p:txBody>
      </p:sp>
      <p:sp>
        <p:nvSpPr>
          <p:cNvPr id="78" name="Shape 78"/>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79" name="Shape 79"/>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0" name="Shape 80"/>
        <p:cNvGrpSpPr/>
        <p:nvPr/>
      </p:nvGrpSpPr>
      <p:grpSpPr>
        <a:xfrm>
          <a:off y="0" x="0"/>
          <a:ext cy="0" cx="0"/>
          <a:chOff y="0" x="0"/>
          <a:chExt cy="0" cx="0"/>
        </a:xfrm>
      </p:grpSpPr>
      <p:sp>
        <p:nvSpPr>
          <p:cNvPr id="81" name="Shape 81"/>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82" name="Shape 82"/>
          <p:cNvSpPr txBox="1"/>
          <p:nvPr>
            <p:ph type="title"/>
          </p:nvPr>
        </p:nvSpPr>
        <p:spPr>
          <a:xfrm>
            <a:off y="968926" x="457200"/>
            <a:ext cy="803400" cx="82296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3" name="Shape 83"/>
          <p:cNvSpPr txBox="1"/>
          <p:nvPr>
            <p:ph idx="1" type="body"/>
          </p:nvPr>
        </p:nvSpPr>
        <p:spPr>
          <a:xfrm>
            <a:off y="1907406" x="457200"/>
            <a:ext cy="398099" cx="4040099"/>
          </a:xfrm>
          <a:prstGeom prst="rect">
            <a:avLst/>
          </a:prstGeom>
          <a:noFill/>
          <a:ln>
            <a:noFill/>
          </a:ln>
        </p:spPr>
        <p:txBody>
          <a:bodyPr bIns="91425" rIns="91425" lIns="91425" tIns="91425" anchor="b" anchorCtr="0"/>
          <a:lstStyle>
            <a:lvl1pPr rtl="0" indent="0" marL="0">
              <a:spcBef>
                <a:spcPts val="0"/>
              </a:spcBef>
              <a:buFont typeface="Helvetica Neue"/>
              <a:buNone/>
              <a:defRPr/>
            </a:lvl1pPr>
            <a:lvl2pPr rtl="0" indent="0" marL="457200">
              <a:spcBef>
                <a:spcPts val="0"/>
              </a:spcBef>
              <a:buFont typeface="Cambria"/>
              <a:buNone/>
              <a:defRPr/>
            </a:lvl2pPr>
            <a:lvl3pPr rtl="0" indent="0" marL="914400">
              <a:spcBef>
                <a:spcPts val="0"/>
              </a:spcBef>
              <a:buFont typeface="Cambria"/>
              <a:buNone/>
              <a:defRPr/>
            </a:lvl3pPr>
            <a:lvl4pPr rtl="0" indent="0" marL="1371600">
              <a:spcBef>
                <a:spcPts val="0"/>
              </a:spcBef>
              <a:buFont typeface="Cambria"/>
              <a:buNone/>
              <a:defRPr/>
            </a:lvl4pPr>
            <a:lvl5pPr rtl="0" indent="0" marL="1828800">
              <a:spcBef>
                <a:spcPts val="0"/>
              </a:spcBef>
              <a:buFont typeface="Cambria"/>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84" name="Shape 84"/>
          <p:cNvSpPr txBox="1"/>
          <p:nvPr>
            <p:ph idx="2" type="body"/>
          </p:nvPr>
        </p:nvSpPr>
        <p:spPr>
          <a:xfrm>
            <a:off y="2446066" x="457200"/>
            <a:ext cy="3680099" cx="40400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5" name="Shape 85"/>
          <p:cNvSpPr txBox="1"/>
          <p:nvPr>
            <p:ph idx="3" type="body"/>
          </p:nvPr>
        </p:nvSpPr>
        <p:spPr>
          <a:xfrm>
            <a:off y="1907406" x="4645025"/>
            <a:ext cy="398099" cx="4041900"/>
          </a:xfrm>
          <a:prstGeom prst="rect">
            <a:avLst/>
          </a:prstGeom>
          <a:noFill/>
          <a:ln>
            <a:noFill/>
          </a:ln>
        </p:spPr>
        <p:txBody>
          <a:bodyPr bIns="91425" rIns="91425" lIns="91425" tIns="91425" anchor="b" anchorCtr="0"/>
          <a:lstStyle>
            <a:lvl1pPr rtl="0" indent="0" marL="0">
              <a:spcBef>
                <a:spcPts val="0"/>
              </a:spcBef>
              <a:buFont typeface="Helvetica Neue"/>
              <a:buNone/>
              <a:defRPr/>
            </a:lvl1pPr>
            <a:lvl2pPr rtl="0" indent="0" marL="457200">
              <a:spcBef>
                <a:spcPts val="0"/>
              </a:spcBef>
              <a:buFont typeface="Cambria"/>
              <a:buNone/>
              <a:defRPr/>
            </a:lvl2pPr>
            <a:lvl3pPr rtl="0" indent="0" marL="914400">
              <a:spcBef>
                <a:spcPts val="0"/>
              </a:spcBef>
              <a:buFont typeface="Cambria"/>
              <a:buNone/>
              <a:defRPr/>
            </a:lvl3pPr>
            <a:lvl4pPr rtl="0" indent="0" marL="1371600">
              <a:spcBef>
                <a:spcPts val="0"/>
              </a:spcBef>
              <a:buFont typeface="Cambria"/>
              <a:buNone/>
              <a:defRPr/>
            </a:lvl4pPr>
            <a:lvl5pPr rtl="0" indent="0" marL="1828800">
              <a:spcBef>
                <a:spcPts val="0"/>
              </a:spcBef>
              <a:buFont typeface="Cambria"/>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86" name="Shape 86"/>
          <p:cNvSpPr txBox="1"/>
          <p:nvPr>
            <p:ph idx="4" type="body"/>
          </p:nvPr>
        </p:nvSpPr>
        <p:spPr>
          <a:xfrm>
            <a:off y="2446066" x="4645025"/>
            <a:ext cy="3680099" cx="40419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7" name="Shape 87"/>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8" name="Shape 88"/>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9" name="Shape 89"/>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90" name="Shape 90"/>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91" name="Shape 91"/>
        <p:cNvGrpSpPr/>
        <p:nvPr/>
      </p:nvGrpSpPr>
      <p:grpSpPr>
        <a:xfrm>
          <a:off y="0" x="0"/>
          <a:ext cy="0" cx="0"/>
          <a:chOff y="0" x="0"/>
          <a:chExt cy="0" cx="0"/>
        </a:xfrm>
      </p:grpSpPr>
      <p:sp>
        <p:nvSpPr>
          <p:cNvPr id="92" name="Shape 92"/>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93" name="Shape 93"/>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4" name="Shape 94"/>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5" name="Shape 95"/>
          <p:cNvSpPr txBox="1"/>
          <p:nvPr>
            <p:ph type="title"/>
          </p:nvPr>
        </p:nvSpPr>
        <p:spPr>
          <a:xfrm>
            <a:off y="912162" x="457200"/>
            <a:ext cy="803400" cx="82296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6" name="Shape 96"/>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97" name="Shape 97"/>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y="0" x="0"/>
          <a:ext cy="0" cx="0"/>
          <a:chOff y="0" x="0"/>
          <a:chExt cy="0" cx="0"/>
        </a:xfrm>
      </p:grpSpPr>
      <p:sp>
        <p:nvSpPr>
          <p:cNvPr id="99" name="Shape 99"/>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00" name="Shape 100"/>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01" name="Shape 101"/>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02" name="Shape 102"/>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03" name="Shape 103"/>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04" name="Shape 104"/>
        <p:cNvGrpSpPr/>
        <p:nvPr/>
      </p:nvGrpSpPr>
      <p:grpSpPr>
        <a:xfrm>
          <a:off y="0" x="0"/>
          <a:ext cy="0" cx="0"/>
          <a:chOff y="0" x="0"/>
          <a:chExt cy="0" cx="0"/>
        </a:xfrm>
      </p:grpSpPr>
      <p:sp>
        <p:nvSpPr>
          <p:cNvPr id="105" name="Shape 105"/>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06" name="Shape 106"/>
          <p:cNvSpPr txBox="1"/>
          <p:nvPr>
            <p:ph type="title"/>
          </p:nvPr>
        </p:nvSpPr>
        <p:spPr>
          <a:xfrm>
            <a:off y="900862" x="457200"/>
            <a:ext cy="708900" cx="3008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7" name="Shape 107"/>
          <p:cNvSpPr txBox="1"/>
          <p:nvPr>
            <p:ph idx="1" type="body"/>
          </p:nvPr>
        </p:nvSpPr>
        <p:spPr>
          <a:xfrm>
            <a:off y="900862" x="3575050"/>
            <a:ext cy="5567700" cx="51116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8" name="Shape 108"/>
          <p:cNvSpPr txBox="1"/>
          <p:nvPr>
            <p:ph idx="2" type="body"/>
          </p:nvPr>
        </p:nvSpPr>
        <p:spPr>
          <a:xfrm>
            <a:off y="1803189" x="457200"/>
            <a:ext cy="4665299" cx="3008399"/>
          </a:xfrm>
          <a:prstGeom prst="rect">
            <a:avLst/>
          </a:prstGeom>
          <a:noFill/>
          <a:ln>
            <a:noFill/>
          </a:ln>
        </p:spPr>
        <p:txBody>
          <a:bodyPr bIns="91425" rIns="91425" lIns="91425" tIns="91425" anchor="t" anchorCtr="0"/>
          <a:lstStyle>
            <a:lvl1pPr rtl="0" indent="0" marL="0">
              <a:spcBef>
                <a:spcPts val="0"/>
              </a:spcBef>
              <a:buFont typeface="Cambria"/>
              <a:buNone/>
              <a:defRPr/>
            </a:lvl1pPr>
            <a:lvl2pPr rtl="0" indent="0" marL="457200">
              <a:spcBef>
                <a:spcPts val="0"/>
              </a:spcBef>
              <a:buFont typeface="Cambria"/>
              <a:buNone/>
              <a:defRPr/>
            </a:lvl2pPr>
            <a:lvl3pPr rtl="0" indent="0" marL="914400">
              <a:spcBef>
                <a:spcPts val="0"/>
              </a:spcBef>
              <a:buFont typeface="Cambria"/>
              <a:buNone/>
              <a:defRPr/>
            </a:lvl3pPr>
            <a:lvl4pPr rtl="0" indent="0" marL="1371600">
              <a:spcBef>
                <a:spcPts val="0"/>
              </a:spcBef>
              <a:buFont typeface="Cambria"/>
              <a:buNone/>
              <a:defRPr/>
            </a:lvl4pPr>
            <a:lvl5pPr rtl="0" indent="0" marL="1828800">
              <a:spcBef>
                <a:spcPts val="0"/>
              </a:spcBef>
              <a:buFont typeface="Cambria"/>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109" name="Shape 109"/>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0" name="Shape 110"/>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1" name="Shape 111"/>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12" name="Shape 112"/>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13" name="Shape 113"/>
        <p:cNvGrpSpPr/>
        <p:nvPr/>
      </p:nvGrpSpPr>
      <p:grpSpPr>
        <a:xfrm>
          <a:off y="0" x="0"/>
          <a:ext cy="0" cx="0"/>
          <a:chOff y="0" x="0"/>
          <a:chExt cy="0" cx="0"/>
        </a:xfrm>
      </p:grpSpPr>
      <p:sp>
        <p:nvSpPr>
          <p:cNvPr id="114" name="Shape 114"/>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15" name="Shape 115"/>
          <p:cNvSpPr txBox="1"/>
          <p:nvPr>
            <p:ph type="title"/>
          </p:nvPr>
        </p:nvSpPr>
        <p:spPr>
          <a:xfrm>
            <a:off y="5482639" x="625754"/>
            <a:ext cy="405300"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6" name="Shape 116"/>
          <p:cNvSpPr/>
          <p:nvPr>
            <p:ph idx="2" type="pic"/>
          </p:nvPr>
        </p:nvSpPr>
        <p:spPr>
          <a:xfrm>
            <a:off y="987833" x="625754"/>
            <a:ext cy="4379400" cx="7953299"/>
          </a:xfrm>
          <a:prstGeom prst="rect">
            <a:avLst/>
          </a:prstGeom>
          <a:noFill/>
          <a:ln>
            <a:noFill/>
          </a:ln>
        </p:spPr>
      </p:sp>
      <p:sp>
        <p:nvSpPr>
          <p:cNvPr id="117" name="Shape 117"/>
          <p:cNvSpPr txBox="1"/>
          <p:nvPr>
            <p:ph idx="1" type="body"/>
          </p:nvPr>
        </p:nvSpPr>
        <p:spPr>
          <a:xfrm>
            <a:off y="5887848" x="625754"/>
            <a:ext cy="520500" cx="5486399"/>
          </a:xfrm>
          <a:prstGeom prst="rect">
            <a:avLst/>
          </a:prstGeom>
          <a:noFill/>
          <a:ln>
            <a:noFill/>
          </a:ln>
        </p:spPr>
        <p:txBody>
          <a:bodyPr bIns="91425" rIns="91425" lIns="91425" tIns="91425" anchor="t" anchorCtr="0"/>
          <a:lstStyle>
            <a:lvl1pPr rtl="0" indent="0" marL="0">
              <a:spcBef>
                <a:spcPts val="0"/>
              </a:spcBef>
              <a:buFont typeface="Helvetica Neue"/>
              <a:buNone/>
              <a:defRPr/>
            </a:lvl1pPr>
            <a:lvl2pPr rtl="0" indent="0" marL="457200">
              <a:spcBef>
                <a:spcPts val="0"/>
              </a:spcBef>
              <a:buFont typeface="Cambria"/>
              <a:buNone/>
              <a:defRPr/>
            </a:lvl2pPr>
            <a:lvl3pPr rtl="0" indent="0" marL="914400">
              <a:spcBef>
                <a:spcPts val="0"/>
              </a:spcBef>
              <a:buFont typeface="Cambria"/>
              <a:buNone/>
              <a:defRPr/>
            </a:lvl3pPr>
            <a:lvl4pPr rtl="0" indent="0" marL="1371600">
              <a:spcBef>
                <a:spcPts val="0"/>
              </a:spcBef>
              <a:buFont typeface="Cambria"/>
              <a:buNone/>
              <a:defRPr/>
            </a:lvl4pPr>
            <a:lvl5pPr rtl="0" indent="0" marL="1828800">
              <a:spcBef>
                <a:spcPts val="0"/>
              </a:spcBef>
              <a:buFont typeface="Cambria"/>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118" name="Shape 118"/>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9" name="Shape 119"/>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0" name="Shape 120"/>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21" name="Shape 121"/>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Vertical Text">
    <p:spTree>
      <p:nvGrpSpPr>
        <p:cNvPr id="122" name="Shape 122"/>
        <p:cNvGrpSpPr/>
        <p:nvPr/>
      </p:nvGrpSpPr>
      <p:grpSpPr>
        <a:xfrm>
          <a:off y="0" x="0"/>
          <a:ext cy="0" cx="0"/>
          <a:chOff y="0" x="0"/>
          <a:chExt cy="0" cx="0"/>
        </a:xfrm>
      </p:grpSpPr>
      <p:sp>
        <p:nvSpPr>
          <p:cNvPr id="123" name="Shape 123"/>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24" name="Shape 124"/>
          <p:cNvSpPr txBox="1"/>
          <p:nvPr>
            <p:ph idx="1" type="body"/>
          </p:nvPr>
        </p:nvSpPr>
        <p:spPr>
          <a:xfrm rot="5400000">
            <a:off y="27678" x="2358149"/>
            <a:ext cy="8229600" cx="4427700"/>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Helvetica Neue"/>
              <a:buChar char="•"/>
              <a:defRPr/>
            </a:lvl1pPr>
            <a:lvl2pPr algn="l" rtl="0" indent="-107950" marL="742950">
              <a:spcBef>
                <a:spcPts val="560"/>
              </a:spcBef>
              <a:buClr>
                <a:schemeClr val="dk1"/>
              </a:buClr>
              <a:buFont typeface="Cambria"/>
              <a:buChar char="–"/>
              <a:defRPr/>
            </a:lvl2pPr>
            <a:lvl3pPr algn="l" rtl="0" indent="-76200" marL="1143000">
              <a:spcBef>
                <a:spcPts val="480"/>
              </a:spcBef>
              <a:buClr>
                <a:schemeClr val="dk1"/>
              </a:buClr>
              <a:buFont typeface="Cambria"/>
              <a:buChar char="•"/>
              <a:defRPr/>
            </a:lvl3pPr>
            <a:lvl4pPr algn="l" rtl="0" indent="-101600" marL="1600200">
              <a:spcBef>
                <a:spcPts val="400"/>
              </a:spcBef>
              <a:buClr>
                <a:schemeClr val="dk1"/>
              </a:buClr>
              <a:buFont typeface="Cambria"/>
              <a:buChar char="–"/>
              <a:defRPr/>
            </a:lvl4pPr>
            <a:lvl5pPr algn="l" rtl="0" indent="-101600" marL="2057400">
              <a:spcBef>
                <a:spcPts val="400"/>
              </a:spcBef>
              <a:buClr>
                <a:schemeClr val="dk1"/>
              </a:buClr>
              <a:buFont typeface="Cambria"/>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125" name="Shape 125"/>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6" name="Shape 126"/>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7" name="Shape 127"/>
          <p:cNvSpPr txBox="1"/>
          <p:nvPr>
            <p:ph type="title"/>
          </p:nvPr>
        </p:nvSpPr>
        <p:spPr>
          <a:xfrm>
            <a:off y="953245" x="457200"/>
            <a:ext cy="803400" cx="82296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8" name="Shape 128"/>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29" name="Shape 129"/>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0" name="Shape 130"/>
        <p:cNvGrpSpPr/>
        <p:nvPr/>
      </p:nvGrpSpPr>
      <p:grpSpPr>
        <a:xfrm>
          <a:off y="0" x="0"/>
          <a:ext cy="0" cx="0"/>
          <a:chOff y="0" x="0"/>
          <a:chExt cy="0" cx="0"/>
        </a:xfrm>
      </p:grpSpPr>
      <p:sp>
        <p:nvSpPr>
          <p:cNvPr id="131" name="Shape 131"/>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32" name="Shape 132"/>
          <p:cNvSpPr txBox="1"/>
          <p:nvPr>
            <p:ph type="title"/>
          </p:nvPr>
        </p:nvSpPr>
        <p:spPr>
          <a:xfrm rot="5400000">
            <a:off y="2790505" x="4732682"/>
            <a:ext cy="1669200" cx="54626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3" name="Shape 133"/>
          <p:cNvSpPr txBox="1"/>
          <p:nvPr>
            <p:ph idx="1" type="body"/>
          </p:nvPr>
        </p:nvSpPr>
        <p:spPr>
          <a:xfrm rot="5400000">
            <a:off y="615206" x="735750"/>
            <a:ext cy="6019799" cx="5462699"/>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Helvetica Neue"/>
              <a:buChar char="•"/>
              <a:defRPr/>
            </a:lvl1pPr>
            <a:lvl2pPr algn="l" rtl="0" indent="-107950" marL="742950">
              <a:spcBef>
                <a:spcPts val="560"/>
              </a:spcBef>
              <a:buClr>
                <a:schemeClr val="dk1"/>
              </a:buClr>
              <a:buFont typeface="Cambria"/>
              <a:buChar char="–"/>
              <a:defRPr/>
            </a:lvl2pPr>
            <a:lvl3pPr algn="l" rtl="0" indent="-76200" marL="1143000">
              <a:spcBef>
                <a:spcPts val="480"/>
              </a:spcBef>
              <a:buClr>
                <a:schemeClr val="dk1"/>
              </a:buClr>
              <a:buFont typeface="Cambria"/>
              <a:buChar char="•"/>
              <a:defRPr/>
            </a:lvl3pPr>
            <a:lvl4pPr algn="l" rtl="0" indent="-101600" marL="1600200">
              <a:spcBef>
                <a:spcPts val="400"/>
              </a:spcBef>
              <a:buClr>
                <a:schemeClr val="dk1"/>
              </a:buClr>
              <a:buFont typeface="Cambria"/>
              <a:buChar char="–"/>
              <a:defRPr/>
            </a:lvl4pPr>
            <a:lvl5pPr algn="l" rtl="0" indent="-101600" marL="2057400">
              <a:spcBef>
                <a:spcPts val="400"/>
              </a:spcBef>
              <a:buClr>
                <a:schemeClr val="dk1"/>
              </a:buClr>
              <a:buFont typeface="Cambria"/>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134" name="Shape 134"/>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35" name="Shape 135"/>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36" name="Shape 136"/>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37" name="Shape 137"/>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600200" x="457200"/>
            <a:ext cy="49677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600200" x="457200"/>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600200" x="4692273"/>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9" name="Shape 29"/>
        <p:cNvGrpSpPr/>
        <p:nvPr/>
      </p:nvGrpSpPr>
      <p:grpSpPr>
        <a:xfrm>
          <a:off y="0" x="0"/>
          <a:ext cy="0" cx="0"/>
          <a:chOff y="0" x="0"/>
          <a:chExt cy="0" cx="0"/>
        </a:xfrm>
      </p:grpSpPr>
      <p:sp>
        <p:nvSpPr>
          <p:cNvPr id="30" name="Shape 30"/>
          <p:cNvSpPr/>
          <p:nvPr/>
        </p:nvSpPr>
        <p:spPr>
          <a:xfrm>
            <a:off y="856558" x="0"/>
            <a:ext cy="4639499" cx="9144000"/>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pic>
        <p:nvPicPr>
          <p:cNvPr id="31" name="Shape 31"/>
          <p:cNvPicPr preferRelativeResize="0"/>
          <p:nvPr/>
        </p:nvPicPr>
        <p:blipFill rotWithShape="1">
          <a:blip r:embed="rId2">
            <a:alphaModFix/>
          </a:blip>
          <a:srcRect t="0" b="0" r="0" l="0"/>
          <a:stretch/>
        </p:blipFill>
        <p:spPr>
          <a:xfrm>
            <a:off y="5495925" x="0"/>
            <a:ext cy="1361999" cx="9144000"/>
          </a:xfrm>
          <a:prstGeom prst="rect">
            <a:avLst/>
          </a:prstGeom>
          <a:noFill/>
          <a:ln>
            <a:noFill/>
          </a:ln>
        </p:spPr>
      </p:pic>
      <p:sp>
        <p:nvSpPr>
          <p:cNvPr id="32" name="Shape 32"/>
          <p:cNvSpPr txBox="1"/>
          <p:nvPr>
            <p:ph type="ctrTitle"/>
          </p:nvPr>
        </p:nvSpPr>
        <p:spPr>
          <a:xfrm>
            <a:off y="1406783" x="685800"/>
            <a:ext cy="941400" cx="7772400"/>
          </a:xfrm>
          <a:prstGeom prst="rect">
            <a:avLst/>
          </a:prstGeom>
          <a:noFill/>
          <a:ln>
            <a:noFill/>
          </a:ln>
        </p:spPr>
        <p:txBody>
          <a:bodyPr bIns="91425" rIns="91425" lIns="91425" tIns="91425" anchor="t" anchorCtr="0"/>
          <a:lstStyle>
            <a:lvl1pPr algn="l" rtl="0" marR="0" indent="0" marL="0">
              <a:spcBef>
                <a:spcPts val="0"/>
              </a:spcBef>
              <a:buClr>
                <a:schemeClr val="dk1"/>
              </a:buClr>
              <a:buFont typeface="Helvetica Neue"/>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33" name="Shape 33"/>
          <p:cNvSpPr txBox="1"/>
          <p:nvPr>
            <p:ph idx="1" type="subTitle"/>
          </p:nvPr>
        </p:nvSpPr>
        <p:spPr>
          <a:xfrm>
            <a:off y="3352389" x="685800"/>
            <a:ext cy="1409999" cx="6400799"/>
          </a:xfrm>
          <a:prstGeom prst="rect">
            <a:avLst/>
          </a:prstGeom>
          <a:noFill/>
          <a:ln>
            <a:noFill/>
          </a:ln>
        </p:spPr>
        <p:txBody>
          <a:bodyPr bIns="91425" rIns="91425" lIns="91425" tIns="91425" anchor="t" anchorCtr="0"/>
          <a:lstStyle>
            <a:lvl1pPr algn="l" rtl="0" marR="0" indent="0" marL="0">
              <a:spcBef>
                <a:spcPts val="440"/>
              </a:spcBef>
              <a:buClr>
                <a:srgbClr val="262626"/>
              </a:buClr>
              <a:buFont typeface="Cambria"/>
              <a:buNone/>
              <a:defRPr/>
            </a:lvl1pPr>
            <a:lvl2pPr algn="ctr" rtl="0" marR="0" indent="0" marL="457200">
              <a:spcBef>
                <a:spcPts val="560"/>
              </a:spcBef>
              <a:buClr>
                <a:srgbClr val="888888"/>
              </a:buClr>
              <a:buFont typeface="Cambria"/>
              <a:buNone/>
              <a:defRPr/>
            </a:lvl2pPr>
            <a:lvl3pPr algn="ctr" rtl="0" marR="0" indent="0" marL="914400">
              <a:spcBef>
                <a:spcPts val="480"/>
              </a:spcBef>
              <a:buClr>
                <a:srgbClr val="888888"/>
              </a:buClr>
              <a:buFont typeface="Cambria"/>
              <a:buNone/>
              <a:defRPr/>
            </a:lvl3pPr>
            <a:lvl4pPr algn="ctr" rtl="0" marR="0" indent="0" marL="1371600">
              <a:spcBef>
                <a:spcPts val="400"/>
              </a:spcBef>
              <a:buClr>
                <a:srgbClr val="888888"/>
              </a:buClr>
              <a:buFont typeface="Cambria"/>
              <a:buNone/>
              <a:defRPr/>
            </a:lvl4pPr>
            <a:lvl5pPr algn="ctr" rtl="0" marR="0" indent="0" marL="1828800">
              <a:spcBef>
                <a:spcPts val="400"/>
              </a:spcBef>
              <a:buClr>
                <a:srgbClr val="888888"/>
              </a:buClr>
              <a:buFont typeface="Cambria"/>
              <a:buNone/>
              <a:defRPr/>
            </a:lvl5pPr>
            <a:lvl6pPr algn="ctr" rtl="0" marR="0" indent="0" marL="2286000">
              <a:spcBef>
                <a:spcPts val="400"/>
              </a:spcBef>
              <a:buClr>
                <a:srgbClr val="888888"/>
              </a:buClr>
              <a:buFont typeface="Calibri"/>
              <a:buNone/>
              <a:defRPr/>
            </a:lvl6pPr>
            <a:lvl7pPr algn="ctr" rtl="0" marR="0" indent="0" marL="2743200">
              <a:spcBef>
                <a:spcPts val="400"/>
              </a:spcBef>
              <a:buClr>
                <a:srgbClr val="888888"/>
              </a:buClr>
              <a:buFont typeface="Calibri"/>
              <a:buNone/>
              <a:defRPr/>
            </a:lvl7pPr>
            <a:lvl8pPr algn="ctr" rtl="0" marR="0" indent="0" marL="3200400">
              <a:spcBef>
                <a:spcPts val="400"/>
              </a:spcBef>
              <a:buClr>
                <a:srgbClr val="888888"/>
              </a:buClr>
              <a:buFont typeface="Calibri"/>
              <a:buNone/>
              <a:defRPr/>
            </a:lvl8pPr>
            <a:lvl9pPr algn="ctr" rtl="0" marR="0" indent="0" marL="3657600">
              <a:spcBef>
                <a:spcPts val="400"/>
              </a:spcBef>
              <a:buClr>
                <a:srgbClr val="888888"/>
              </a:buClr>
              <a:buFont typeface="Calibri"/>
              <a:buNone/>
              <a:defRPr/>
            </a:lvl9pPr>
          </a:lstStyle>
          <a:p/>
        </p:txBody>
      </p:sp>
      <p:sp>
        <p:nvSpPr>
          <p:cNvPr id="34" name="Shape 34"/>
          <p:cNvSpPr txBox="1"/>
          <p:nvPr/>
        </p:nvSpPr>
        <p:spPr>
          <a:xfrm>
            <a:off y="5729235" x="3500283"/>
            <a:ext cy="1061699" cx="5370299"/>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050" lang="en" i="1">
                <a:solidFill>
                  <a:schemeClr val="dk1"/>
                </a:solidFill>
                <a:latin typeface="Calibri"/>
                <a:ea typeface="Calibri"/>
                <a:cs typeface="Calibri"/>
                <a:sym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p>
          <a:p>
            <a:pPr algn="l" rtl="0" lvl="0" marR="0" indent="0" marL="0">
              <a:spcBef>
                <a:spcPts val="0"/>
              </a:spcBef>
              <a:buNone/>
            </a:pPr>
            <a:r>
              <a:t/>
            </a:r>
            <a:endParaRPr strike="noStrike" u="none" b="0" cap="none" baseline="0" sz="1050" i="0">
              <a:solidFill>
                <a:schemeClr val="dk1"/>
              </a:solidFill>
              <a:latin typeface="Calibri"/>
              <a:ea typeface="Calibri"/>
              <a:cs typeface="Calibri"/>
              <a:sym typeface="Calibri"/>
            </a:endParaRPr>
          </a:p>
        </p:txBody>
      </p:sp>
      <p:pic>
        <p:nvPicPr>
          <p:cNvPr id="35" name="Shape 35"/>
          <p:cNvPicPr preferRelativeResize="0"/>
          <p:nvPr/>
        </p:nvPicPr>
        <p:blipFill rotWithShape="1">
          <a:blip r:embed="rId3">
            <a:alphaModFix/>
          </a:blip>
          <a:srcRect t="0" b="0" r="0" l="0"/>
          <a:stretch/>
        </p:blipFill>
        <p:spPr>
          <a:xfrm>
            <a:off y="5797125" x="2528688"/>
            <a:ext cy="569699" cx="566400"/>
          </a:xfrm>
          <a:prstGeom prst="rect">
            <a:avLst/>
          </a:prstGeom>
          <a:noFill/>
          <a:ln>
            <a:noFill/>
          </a:ln>
        </p:spPr>
      </p:pic>
      <p:pic>
        <p:nvPicPr>
          <p:cNvPr id="36" name="Shape 36"/>
          <p:cNvPicPr preferRelativeResize="0"/>
          <p:nvPr/>
        </p:nvPicPr>
        <p:blipFill rotWithShape="1">
          <a:blip r:embed="rId4">
            <a:alphaModFix/>
          </a:blip>
          <a:srcRect t="0" b="0" r="0" l="0"/>
          <a:stretch/>
        </p:blipFill>
        <p:spPr>
          <a:xfrm>
            <a:off y="5868842" x="198531"/>
            <a:ext cy="668400" cx="841499"/>
          </a:xfrm>
          <a:prstGeom prst="rect">
            <a:avLst/>
          </a:prstGeom>
          <a:noFill/>
          <a:ln>
            <a:noFill/>
          </a:ln>
        </p:spPr>
      </p:pic>
      <p:pic>
        <p:nvPicPr>
          <p:cNvPr id="37" name="Shape 37"/>
          <p:cNvPicPr preferRelativeResize="0"/>
          <p:nvPr/>
        </p:nvPicPr>
        <p:blipFill rotWithShape="1">
          <a:blip r:embed="rId5">
            <a:alphaModFix/>
          </a:blip>
          <a:srcRect t="0" b="0" r="0" l="0"/>
          <a:stretch/>
        </p:blipFill>
        <p:spPr>
          <a:xfrm>
            <a:off y="5848137" x="1019150"/>
            <a:ext cy="501299" cx="497700"/>
          </a:xfrm>
          <a:prstGeom prst="rect">
            <a:avLst/>
          </a:prstGeom>
          <a:noFill/>
          <a:ln>
            <a:noFill/>
          </a:ln>
        </p:spPr>
      </p:pic>
      <p:pic>
        <p:nvPicPr>
          <p:cNvPr id="38" name="Shape 38"/>
          <p:cNvPicPr preferRelativeResize="0"/>
          <p:nvPr/>
        </p:nvPicPr>
        <p:blipFill rotWithShape="1">
          <a:blip r:embed="rId6">
            <a:alphaModFix/>
          </a:blip>
          <a:srcRect t="0" b="0" r="0" l="0"/>
          <a:stretch/>
        </p:blipFill>
        <p:spPr>
          <a:xfrm>
            <a:off y="5876819" x="1796968"/>
            <a:ext cy="668400" cx="687300"/>
          </a:xfrm>
          <a:prstGeom prst="rect">
            <a:avLst/>
          </a:prstGeom>
          <a:noFill/>
          <a:ln>
            <a:noFill/>
          </a:ln>
        </p:spPr>
      </p:pic>
      <p:sp>
        <p:nvSpPr>
          <p:cNvPr id="39" name="Shape 39"/>
          <p:cNvSpPr/>
          <p:nvPr/>
        </p:nvSpPr>
        <p:spPr>
          <a:xfrm>
            <a:off y="0" x="0"/>
            <a:ext cy="841200" cx="9144000"/>
          </a:xfrm>
          <a:prstGeom prst="rect">
            <a:avLst/>
          </a:prstGeom>
          <a:solidFill>
            <a:srgbClr val="272727"/>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pic>
        <p:nvPicPr>
          <p:cNvPr id="40" name="Shape 40"/>
          <p:cNvPicPr preferRelativeResize="0"/>
          <p:nvPr/>
        </p:nvPicPr>
        <p:blipFill rotWithShape="1">
          <a:blip r:embed="rId7">
            <a:alphaModFix/>
          </a:blip>
          <a:srcRect t="0" b="0" r="0" l="0"/>
          <a:stretch/>
        </p:blipFill>
        <p:spPr>
          <a:xfrm>
            <a:off y="123190" x="227640"/>
            <a:ext cy="590699" cx="19352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clusion Slide">
    <p:spTree>
      <p:nvGrpSpPr>
        <p:cNvPr id="41" name="Shape 41"/>
        <p:cNvGrpSpPr/>
        <p:nvPr/>
      </p:nvGrpSpPr>
      <p:grpSpPr>
        <a:xfrm>
          <a:off y="0" x="0"/>
          <a:ext cy="0" cx="0"/>
          <a:chOff y="0" x="0"/>
          <a:chExt cy="0" cx="0"/>
        </a:xfrm>
      </p:grpSpPr>
      <p:sp>
        <p:nvSpPr>
          <p:cNvPr id="42" name="Shape 42"/>
          <p:cNvSpPr/>
          <p:nvPr/>
        </p:nvSpPr>
        <p:spPr>
          <a:xfrm>
            <a:off y="856558" x="0"/>
            <a:ext cy="4639499" cx="9144000"/>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pic>
        <p:nvPicPr>
          <p:cNvPr id="43" name="Shape 43"/>
          <p:cNvPicPr preferRelativeResize="0"/>
          <p:nvPr/>
        </p:nvPicPr>
        <p:blipFill rotWithShape="1">
          <a:blip r:embed="rId2">
            <a:alphaModFix/>
          </a:blip>
          <a:srcRect t="0" b="0" r="0" l="0"/>
          <a:stretch/>
        </p:blipFill>
        <p:spPr>
          <a:xfrm>
            <a:off y="5495925" x="0"/>
            <a:ext cy="1361999" cx="9144000"/>
          </a:xfrm>
          <a:prstGeom prst="rect">
            <a:avLst/>
          </a:prstGeom>
          <a:noFill/>
          <a:ln>
            <a:noFill/>
          </a:ln>
        </p:spPr>
      </p:pic>
      <p:sp>
        <p:nvSpPr>
          <p:cNvPr id="44" name="Shape 44"/>
          <p:cNvSpPr txBox="1"/>
          <p:nvPr>
            <p:ph type="ctrTitle"/>
          </p:nvPr>
        </p:nvSpPr>
        <p:spPr>
          <a:xfrm>
            <a:off y="1406783" x="685800"/>
            <a:ext cy="941400" cx="7772400"/>
          </a:xfrm>
          <a:prstGeom prst="rect">
            <a:avLst/>
          </a:prstGeom>
          <a:noFill/>
          <a:ln>
            <a:noFill/>
          </a:ln>
        </p:spPr>
        <p:txBody>
          <a:bodyPr bIns="91425" rIns="91425" lIns="91425" tIns="91425" anchor="t" anchorCtr="0"/>
          <a:lstStyle>
            <a:lvl1pPr algn="l" rtl="0" marR="0" indent="0" marL="0">
              <a:spcBef>
                <a:spcPts val="0"/>
              </a:spcBef>
              <a:buClr>
                <a:schemeClr val="dk1"/>
              </a:buClr>
              <a:buFont typeface="Helvetica Neue"/>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45" name="Shape 45"/>
          <p:cNvSpPr txBox="1"/>
          <p:nvPr/>
        </p:nvSpPr>
        <p:spPr>
          <a:xfrm>
            <a:off y="5729235" x="3500283"/>
            <a:ext cy="1061699" cx="5370299"/>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050" lang="en" i="1">
                <a:solidFill>
                  <a:schemeClr val="dk1"/>
                </a:solidFill>
                <a:latin typeface="Calibri"/>
                <a:ea typeface="Calibri"/>
                <a:cs typeface="Calibri"/>
                <a:sym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p>
          <a:p>
            <a:pPr algn="l" rtl="0" lvl="0" marR="0" indent="0" marL="0">
              <a:spcBef>
                <a:spcPts val="0"/>
              </a:spcBef>
              <a:buNone/>
            </a:pPr>
            <a:r>
              <a:t/>
            </a:r>
            <a:endParaRPr strike="noStrike" u="none" b="0" cap="none" baseline="0" sz="1050" i="0">
              <a:solidFill>
                <a:schemeClr val="dk1"/>
              </a:solidFill>
              <a:latin typeface="Calibri"/>
              <a:ea typeface="Calibri"/>
              <a:cs typeface="Calibri"/>
              <a:sym typeface="Calibri"/>
            </a:endParaRPr>
          </a:p>
        </p:txBody>
      </p:sp>
      <p:pic>
        <p:nvPicPr>
          <p:cNvPr id="46" name="Shape 46"/>
          <p:cNvPicPr preferRelativeResize="0"/>
          <p:nvPr/>
        </p:nvPicPr>
        <p:blipFill rotWithShape="1">
          <a:blip r:embed="rId3">
            <a:alphaModFix/>
          </a:blip>
          <a:srcRect t="0" b="0" r="0" l="0"/>
          <a:stretch/>
        </p:blipFill>
        <p:spPr>
          <a:xfrm>
            <a:off y="5797125" x="2528688"/>
            <a:ext cy="569699" cx="566400"/>
          </a:xfrm>
          <a:prstGeom prst="rect">
            <a:avLst/>
          </a:prstGeom>
          <a:noFill/>
          <a:ln>
            <a:noFill/>
          </a:ln>
        </p:spPr>
      </p:pic>
      <p:pic>
        <p:nvPicPr>
          <p:cNvPr id="47" name="Shape 47"/>
          <p:cNvPicPr preferRelativeResize="0"/>
          <p:nvPr/>
        </p:nvPicPr>
        <p:blipFill rotWithShape="1">
          <a:blip r:embed="rId4">
            <a:alphaModFix/>
          </a:blip>
          <a:srcRect t="0" b="0" r="0" l="0"/>
          <a:stretch/>
        </p:blipFill>
        <p:spPr>
          <a:xfrm>
            <a:off y="5868842" x="198531"/>
            <a:ext cy="668400" cx="841499"/>
          </a:xfrm>
          <a:prstGeom prst="rect">
            <a:avLst/>
          </a:prstGeom>
          <a:noFill/>
          <a:ln>
            <a:noFill/>
          </a:ln>
        </p:spPr>
      </p:pic>
      <p:pic>
        <p:nvPicPr>
          <p:cNvPr id="48" name="Shape 48"/>
          <p:cNvPicPr preferRelativeResize="0"/>
          <p:nvPr/>
        </p:nvPicPr>
        <p:blipFill rotWithShape="1">
          <a:blip r:embed="rId5">
            <a:alphaModFix/>
          </a:blip>
          <a:srcRect t="0" b="0" r="0" l="0"/>
          <a:stretch/>
        </p:blipFill>
        <p:spPr>
          <a:xfrm>
            <a:off y="5848137" x="1019150"/>
            <a:ext cy="501299" cx="497700"/>
          </a:xfrm>
          <a:prstGeom prst="rect">
            <a:avLst/>
          </a:prstGeom>
          <a:noFill/>
          <a:ln>
            <a:noFill/>
          </a:ln>
        </p:spPr>
      </p:pic>
      <p:pic>
        <p:nvPicPr>
          <p:cNvPr id="49" name="Shape 49"/>
          <p:cNvPicPr preferRelativeResize="0"/>
          <p:nvPr/>
        </p:nvPicPr>
        <p:blipFill rotWithShape="1">
          <a:blip r:embed="rId6">
            <a:alphaModFix/>
          </a:blip>
          <a:srcRect t="0" b="0" r="0" l="0"/>
          <a:stretch/>
        </p:blipFill>
        <p:spPr>
          <a:xfrm>
            <a:off y="5876819" x="1796968"/>
            <a:ext cy="668400" cx="687300"/>
          </a:xfrm>
          <a:prstGeom prst="rect">
            <a:avLst/>
          </a:prstGeom>
          <a:noFill/>
          <a:ln>
            <a:noFill/>
          </a:ln>
        </p:spPr>
      </p:pic>
      <p:pic>
        <p:nvPicPr>
          <p:cNvPr id="50" name="Shape 50"/>
          <p:cNvPicPr preferRelativeResize="0"/>
          <p:nvPr/>
        </p:nvPicPr>
        <p:blipFill rotWithShape="1">
          <a:blip r:embed="rId7">
            <a:alphaModFix/>
          </a:blip>
          <a:srcRect t="0" b="0" r="0" l="0"/>
          <a:stretch/>
        </p:blipFill>
        <p:spPr>
          <a:xfrm>
            <a:off y="2776428" x="3205807"/>
            <a:ext cy="304799" cx="304799"/>
          </a:xfrm>
          <a:prstGeom prst="rect">
            <a:avLst/>
          </a:prstGeom>
          <a:noFill/>
          <a:ln>
            <a:noFill/>
          </a:ln>
        </p:spPr>
      </p:pic>
      <p:pic>
        <p:nvPicPr>
          <p:cNvPr id="51" name="Shape 51"/>
          <p:cNvPicPr preferRelativeResize="0"/>
          <p:nvPr/>
        </p:nvPicPr>
        <p:blipFill rotWithShape="1">
          <a:blip r:embed="rId8">
            <a:alphaModFix/>
          </a:blip>
          <a:srcRect t="0" b="0" r="0" l="0"/>
          <a:stretch/>
        </p:blipFill>
        <p:spPr>
          <a:xfrm>
            <a:off y="3240286" x="3205807"/>
            <a:ext cy="304799" cx="304799"/>
          </a:xfrm>
          <a:prstGeom prst="rect">
            <a:avLst/>
          </a:prstGeom>
          <a:noFill/>
          <a:ln>
            <a:noFill/>
          </a:ln>
        </p:spPr>
      </p:pic>
      <p:pic>
        <p:nvPicPr>
          <p:cNvPr id="52" name="Shape 52"/>
          <p:cNvPicPr preferRelativeResize="0"/>
          <p:nvPr/>
        </p:nvPicPr>
        <p:blipFill rotWithShape="1">
          <a:blip r:embed="rId9">
            <a:alphaModFix/>
          </a:blip>
          <a:srcRect t="0" b="0" r="12191" l="13618"/>
          <a:stretch/>
        </p:blipFill>
        <p:spPr>
          <a:xfrm>
            <a:off y="3703844" x="3210193"/>
            <a:ext cy="304799" cx="301500"/>
          </a:xfrm>
          <a:prstGeom prst="rect">
            <a:avLst/>
          </a:prstGeom>
          <a:noFill/>
          <a:ln>
            <a:noFill/>
          </a:ln>
        </p:spPr>
      </p:pic>
      <p:pic>
        <p:nvPicPr>
          <p:cNvPr id="53" name="Shape 53"/>
          <p:cNvPicPr preferRelativeResize="0"/>
          <p:nvPr/>
        </p:nvPicPr>
        <p:blipFill rotWithShape="1">
          <a:blip r:embed="rId10">
            <a:alphaModFix/>
          </a:blip>
          <a:srcRect t="0" b="0" r="0" l="0"/>
          <a:stretch/>
        </p:blipFill>
        <p:spPr>
          <a:xfrm>
            <a:off y="4171932" x="3210193"/>
            <a:ext cy="309600" cx="309600"/>
          </a:xfrm>
          <a:prstGeom prst="rect">
            <a:avLst/>
          </a:prstGeom>
          <a:noFill/>
          <a:ln>
            <a:noFill/>
          </a:ln>
        </p:spPr>
      </p:pic>
      <p:pic>
        <p:nvPicPr>
          <p:cNvPr id="54" name="Shape 54"/>
          <p:cNvPicPr preferRelativeResize="0"/>
          <p:nvPr/>
        </p:nvPicPr>
        <p:blipFill rotWithShape="1">
          <a:blip r:embed="rId11">
            <a:alphaModFix/>
          </a:blip>
          <a:srcRect t="0" b="0" r="0" l="0"/>
          <a:stretch/>
        </p:blipFill>
        <p:spPr>
          <a:xfrm>
            <a:off y="4661096" x="3205807"/>
            <a:ext cy="304799" cx="304799"/>
          </a:xfrm>
          <a:prstGeom prst="rect">
            <a:avLst/>
          </a:prstGeom>
          <a:noFill/>
          <a:ln>
            <a:noFill/>
          </a:ln>
        </p:spPr>
      </p:pic>
      <p:sp>
        <p:nvSpPr>
          <p:cNvPr id="55" name="Shape 55"/>
          <p:cNvSpPr txBox="1"/>
          <p:nvPr/>
        </p:nvSpPr>
        <p:spPr>
          <a:xfrm>
            <a:off y="3504080" x="685800"/>
            <a:ext cy="369299" cx="2124599"/>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1" cap="none" baseline="0" sz="1800" lang="en" i="0">
                <a:solidFill>
                  <a:schemeClr val="dk1"/>
                </a:solidFill>
                <a:latin typeface="Helvetica Neue"/>
                <a:ea typeface="Helvetica Neue"/>
                <a:cs typeface="Helvetica Neue"/>
                <a:sym typeface="Helvetica Neue"/>
              </a:rPr>
              <a:t>www.idigbio.org</a:t>
            </a:r>
          </a:p>
        </p:txBody>
      </p:sp>
      <p:grpSp>
        <p:nvGrpSpPr>
          <p:cNvPr id="56" name="Shape 56"/>
          <p:cNvGrpSpPr/>
          <p:nvPr/>
        </p:nvGrpSpPr>
        <p:grpSpPr>
          <a:xfrm>
            <a:off y="2674974" x="1252079"/>
            <a:ext cy="830110" cx="968246"/>
            <a:chOff y="2742783" x="1252079"/>
            <a:chExt cy="830110" cx="968246"/>
          </a:xfrm>
        </p:grpSpPr>
        <p:pic>
          <p:nvPicPr>
            <p:cNvPr id="57" name="Shape 57"/>
            <p:cNvPicPr preferRelativeResize="0"/>
            <p:nvPr/>
          </p:nvPicPr>
          <p:blipFill rotWithShape="1">
            <a:blip r:embed="rId12">
              <a:alphaModFix/>
            </a:blip>
            <a:srcRect t="0" b="0" r="67769" l="0"/>
            <a:stretch/>
          </p:blipFill>
          <p:spPr>
            <a:xfrm>
              <a:off y="2742783" x="1252079"/>
              <a:ext cy="830110" cx="861291"/>
            </a:xfrm>
            <a:prstGeom prst="rect">
              <a:avLst/>
            </a:prstGeom>
            <a:noFill/>
            <a:ln>
              <a:noFill/>
            </a:ln>
          </p:spPr>
        </p:pic>
        <p:sp>
          <p:nvSpPr>
            <p:cNvPr id="58" name="Shape 58"/>
            <p:cNvSpPr/>
            <p:nvPr/>
          </p:nvSpPr>
          <p:spPr>
            <a:xfrm>
              <a:off y="3362189" x="1946211"/>
              <a:ext cy="210704" cx="274115"/>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grpSp>
      <p:sp>
        <p:nvSpPr>
          <p:cNvPr id="59" name="Shape 59"/>
          <p:cNvSpPr txBox="1"/>
          <p:nvPr/>
        </p:nvSpPr>
        <p:spPr>
          <a:xfrm>
            <a:off y="2601134" x="3750626"/>
            <a:ext cy="2677799" cx="5393399"/>
          </a:xfrm>
          <a:prstGeom prst="rect">
            <a:avLst/>
          </a:prstGeom>
          <a:noFill/>
          <a:ln>
            <a:noFill/>
          </a:ln>
        </p:spPr>
        <p:txBody>
          <a:bodyPr bIns="45700" rIns="91425" lIns="91425" tIns="45700" anchor="t" anchorCtr="0">
            <a:noAutofit/>
          </a:bodyPr>
          <a:lstStyle/>
          <a:p>
            <a:pPr algn="l" rtl="0" lvl="0" marR="0" indent="0" marL="0">
              <a:lnSpc>
                <a:spcPct val="225000"/>
              </a:lnSpc>
              <a:spcBef>
                <a:spcPts val="0"/>
              </a:spcBef>
              <a:buSzPct val="25000"/>
              <a:buNone/>
            </a:pPr>
            <a:r>
              <a:rPr strike="noStrike" u="none" b="0" cap="none" baseline="0" sz="1600" lang="en" i="0">
                <a:solidFill>
                  <a:schemeClr val="dk1"/>
                </a:solidFill>
                <a:latin typeface="Cambria"/>
                <a:ea typeface="Cambria"/>
                <a:cs typeface="Cambria"/>
                <a:sym typeface="Cambria"/>
              </a:rPr>
              <a:t>facebook.com/iDigBio</a:t>
            </a:r>
          </a:p>
          <a:p>
            <a:pPr algn="l" rtl="0" lvl="0" marR="0" indent="0" marL="0">
              <a:lnSpc>
                <a:spcPct val="225000"/>
              </a:lnSpc>
              <a:spcBef>
                <a:spcPts val="0"/>
              </a:spcBef>
              <a:buSzPct val="25000"/>
              <a:buNone/>
            </a:pPr>
            <a:r>
              <a:rPr strike="noStrike" u="none" b="0" cap="none" baseline="0" sz="1600" lang="en" i="0">
                <a:solidFill>
                  <a:schemeClr val="dk1"/>
                </a:solidFill>
                <a:latin typeface="Cambria"/>
                <a:ea typeface="Cambria"/>
                <a:cs typeface="Cambria"/>
                <a:sym typeface="Cambria"/>
              </a:rPr>
              <a:t>twitter.com/iDigBio</a:t>
            </a:r>
          </a:p>
          <a:p>
            <a:pPr algn="l" rtl="0" lvl="0" marR="0" indent="0" marL="0">
              <a:lnSpc>
                <a:spcPct val="225000"/>
              </a:lnSpc>
              <a:spcBef>
                <a:spcPts val="0"/>
              </a:spcBef>
              <a:buSzPct val="25000"/>
              <a:buNone/>
            </a:pPr>
            <a:r>
              <a:rPr strike="noStrike" u="none" b="0" cap="none" baseline="0" sz="1600" lang="en" i="0">
                <a:solidFill>
                  <a:schemeClr val="dk1"/>
                </a:solidFill>
                <a:latin typeface="Cambria"/>
                <a:ea typeface="Cambria"/>
                <a:cs typeface="Cambria"/>
                <a:sym typeface="Cambria"/>
              </a:rPr>
              <a:t>vimeo.com/idigbio</a:t>
            </a:r>
          </a:p>
          <a:p>
            <a:pPr algn="l" rtl="0" lvl="0" marR="0" indent="0" marL="0">
              <a:lnSpc>
                <a:spcPct val="225000"/>
              </a:lnSpc>
              <a:spcBef>
                <a:spcPts val="0"/>
              </a:spcBef>
              <a:buSzPct val="25000"/>
              <a:buNone/>
            </a:pPr>
            <a:r>
              <a:rPr strike="noStrike" u="none" b="0" cap="none" baseline="0" sz="1600" lang="en" i="0">
                <a:solidFill>
                  <a:schemeClr val="dk1"/>
                </a:solidFill>
                <a:latin typeface="Cambria"/>
                <a:ea typeface="Cambria"/>
                <a:cs typeface="Cambria"/>
                <a:sym typeface="Cambria"/>
              </a:rPr>
              <a:t>idigbio.org/rss-feed.xml</a:t>
            </a:r>
          </a:p>
          <a:p>
            <a:pPr algn="l" rtl="0" lvl="0" marR="0" indent="0" marL="0">
              <a:lnSpc>
                <a:spcPct val="225000"/>
              </a:lnSpc>
              <a:spcBef>
                <a:spcPts val="0"/>
              </a:spcBef>
              <a:buSzPct val="25000"/>
              <a:buNone/>
            </a:pPr>
            <a:r>
              <a:rPr strike="noStrike" u="none" b="0" cap="none" baseline="0" sz="1600" lang="en" i="0">
                <a:solidFill>
                  <a:schemeClr val="dk1"/>
                </a:solidFill>
                <a:latin typeface="Cambria"/>
                <a:ea typeface="Cambria"/>
                <a:cs typeface="Cambria"/>
                <a:sym typeface="Cambria"/>
              </a:rPr>
              <a:t>webcal://www.idigbio.org/events-calendar/export.ics</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60" name="Shape 60"/>
          <p:cNvSpPr/>
          <p:nvPr/>
        </p:nvSpPr>
        <p:spPr>
          <a:xfrm>
            <a:off y="0" x="0"/>
            <a:ext cy="841200" cx="9144000"/>
          </a:xfrm>
          <a:prstGeom prst="rect">
            <a:avLst/>
          </a:prstGeom>
          <a:solidFill>
            <a:srgbClr val="272727"/>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pic>
        <p:nvPicPr>
          <p:cNvPr id="61" name="Shape 61"/>
          <p:cNvPicPr preferRelativeResize="0"/>
          <p:nvPr/>
        </p:nvPicPr>
        <p:blipFill rotWithShape="1">
          <a:blip r:embed="rId13">
            <a:alphaModFix/>
          </a:blip>
          <a:srcRect t="0" b="0" r="0" l="0"/>
          <a:stretch/>
        </p:blipFill>
        <p:spPr>
          <a:xfrm>
            <a:off y="123190" x="227640"/>
            <a:ext cy="590699" cx="19352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2" name="Shape 62"/>
        <p:cNvGrpSpPr/>
        <p:nvPr/>
      </p:nvGrpSpPr>
      <p:grpSpPr>
        <a:xfrm>
          <a:off y="0" x="0"/>
          <a:ext cy="0" cx="0"/>
          <a:chOff y="0" x="0"/>
          <a:chExt cy="0" cx="0"/>
        </a:xfrm>
      </p:grpSpPr>
      <p:sp>
        <p:nvSpPr>
          <p:cNvPr id="63" name="Shape 63"/>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64" name="Shape 64"/>
          <p:cNvSpPr txBox="1"/>
          <p:nvPr>
            <p:ph type="title"/>
          </p:nvPr>
        </p:nvSpPr>
        <p:spPr>
          <a:xfrm>
            <a:off y="973137" x="457200"/>
            <a:ext cy="571500" cx="82296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y="1709109" x="457200"/>
            <a:ext cy="4700700" cx="8229600"/>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Helvetica Neue"/>
              <a:buChar char="•"/>
              <a:defRPr/>
            </a:lvl1pPr>
            <a:lvl2pPr algn="l" rtl="0" indent="-107950" marL="742950">
              <a:spcBef>
                <a:spcPts val="560"/>
              </a:spcBef>
              <a:buClr>
                <a:schemeClr val="dk1"/>
              </a:buClr>
              <a:buFont typeface="Cambria"/>
              <a:buChar char="–"/>
              <a:defRPr/>
            </a:lvl2pPr>
            <a:lvl3pPr algn="l" rtl="0" indent="-76200" marL="1143000">
              <a:spcBef>
                <a:spcPts val="480"/>
              </a:spcBef>
              <a:buClr>
                <a:schemeClr val="dk1"/>
              </a:buClr>
              <a:buFont typeface="Cambria"/>
              <a:buChar char="•"/>
              <a:defRPr/>
            </a:lvl3pPr>
            <a:lvl4pPr algn="l" rtl="0" indent="-101600" marL="1600200">
              <a:spcBef>
                <a:spcPts val="400"/>
              </a:spcBef>
              <a:buClr>
                <a:schemeClr val="dk1"/>
              </a:buClr>
              <a:buFont typeface="Cambria"/>
              <a:buChar char="–"/>
              <a:defRPr/>
            </a:lvl4pPr>
            <a:lvl5pPr algn="l" rtl="0" indent="-101600" marL="2057400">
              <a:spcBef>
                <a:spcPts val="400"/>
              </a:spcBef>
              <a:buClr>
                <a:schemeClr val="dk1"/>
              </a:buClr>
              <a:buFont typeface="Cambria"/>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66" name="Shape 66"/>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7" name="Shape 67"/>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8" name="Shape 68"/>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69" name="Shape 69"/>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4.xml" Type="http://schemas.openxmlformats.org/officeDocument/2006/relationships/theme" Id="rId7"/></Relationships>
</file>

<file path=ppt/slideMasters/_rels/slideMaster2.xml.rels><?xml version="1.0" encoding="UTF-8" standalone="yes"?><Relationships xmlns="http://schemas.openxmlformats.org/package/2006/relationships"><Relationship Target="../slideLayouts/slideLayout17.xml" Type="http://schemas.openxmlformats.org/officeDocument/2006/relationships/slideLayout" Id="rId12"/><Relationship Target="../slideLayouts/slideLayout7.xml" Type="http://schemas.openxmlformats.org/officeDocument/2006/relationships/slideLayout" Id="rId2"/><Relationship Target="../theme/theme2.xml" Type="http://schemas.openxmlformats.org/officeDocument/2006/relationships/theme" Id="rId13"/><Relationship Target="../media/image05.png" Type="http://schemas.openxmlformats.org/officeDocument/2006/relationships/image" Id="rId1"/><Relationship Target="../slideLayouts/slideLayout15.xml" Type="http://schemas.openxmlformats.org/officeDocument/2006/relationships/slideLayout" Id="rId10"/><Relationship Target="../slideLayouts/slideLayout9.xml" Type="http://schemas.openxmlformats.org/officeDocument/2006/relationships/slideLayout" Id="rId4"/><Relationship Target="../slideLayouts/slideLayout16.xml" Type="http://schemas.openxmlformats.org/officeDocument/2006/relationships/slideLayout" Id="rId11"/><Relationship Target="../slideLayouts/slideLayout8.xml" Type="http://schemas.openxmlformats.org/officeDocument/2006/relationships/slideLayout" Id="rId3"/><Relationship Target="../slideLayouts/slideLayout14.xml" Type="http://schemas.openxmlformats.org/officeDocument/2006/relationships/slideLayout" Id="rId9"/><Relationship Target="../slideLayouts/slideLayout11.xml" Type="http://schemas.openxmlformats.org/officeDocument/2006/relationships/slideLayout" Id="rId6"/><Relationship Target="../slideLayouts/slideLayout10.xml" Type="http://schemas.openxmlformats.org/officeDocument/2006/relationships/slideLayout" Id="rId5"/><Relationship Target="../slideLayouts/slideLayout13.xml" Type="http://schemas.openxmlformats.org/officeDocument/2006/relationships/slideLayout" Id="rId8"/><Relationship Target="../slideLayouts/slideLayout12.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0E2DC"/>
        </a:solidFill>
      </p:bgPr>
    </p:bg>
    <p:spTree>
      <p:nvGrpSpPr>
        <p:cNvPr id="22" name="Shape 22"/>
        <p:cNvGrpSpPr/>
        <p:nvPr/>
      </p:nvGrpSpPr>
      <p:grpSpPr>
        <a:xfrm>
          <a:off y="0" x="0"/>
          <a:ext cy="0" cx="0"/>
          <a:chOff y="0" x="0"/>
          <a:chExt cy="0" cx="0"/>
        </a:xfrm>
      </p:grpSpPr>
      <p:sp>
        <p:nvSpPr>
          <p:cNvPr id="23" name="Shape 23"/>
          <p:cNvSpPr txBox="1"/>
          <p:nvPr>
            <p:ph idx="1" type="body"/>
          </p:nvPr>
        </p:nvSpPr>
        <p:spPr>
          <a:xfrm>
            <a:off y="2170931" x="457200"/>
            <a:ext cy="4185299" cx="8229600"/>
          </a:xfrm>
          <a:prstGeom prst="rect">
            <a:avLst/>
          </a:prstGeom>
          <a:noFill/>
          <a:ln>
            <a:noFill/>
          </a:ln>
        </p:spPr>
        <p:txBody>
          <a:bodyPr bIns="91425" rIns="91425" lIns="91425" tIns="91425" anchor="t" anchorCtr="0"/>
          <a:lstStyle>
            <a:lvl1pPr algn="l" rtl="0" marR="0" indent="-139700" marL="342900">
              <a:spcBef>
                <a:spcPts val="640"/>
              </a:spcBef>
              <a:buClr>
                <a:schemeClr val="dk1"/>
              </a:buClr>
              <a:buFont typeface="Helvetica Neue"/>
              <a:buChar char="•"/>
              <a:defRPr/>
            </a:lvl1pPr>
            <a:lvl2pPr algn="l" rtl="0" marR="0" indent="-107950" marL="742950">
              <a:spcBef>
                <a:spcPts val="560"/>
              </a:spcBef>
              <a:buClr>
                <a:schemeClr val="dk1"/>
              </a:buClr>
              <a:buFont typeface="Cambria"/>
              <a:buChar char="–"/>
              <a:defRPr/>
            </a:lvl2pPr>
            <a:lvl3pPr algn="l" rtl="0" marR="0" indent="-76200" marL="1143000">
              <a:spcBef>
                <a:spcPts val="480"/>
              </a:spcBef>
              <a:buClr>
                <a:schemeClr val="dk1"/>
              </a:buClr>
              <a:buFont typeface="Cambria"/>
              <a:buChar char="•"/>
              <a:defRPr/>
            </a:lvl3pPr>
            <a:lvl4pPr algn="l" rtl="0" marR="0" indent="-101600" marL="1600200">
              <a:spcBef>
                <a:spcPts val="400"/>
              </a:spcBef>
              <a:buClr>
                <a:schemeClr val="dk1"/>
              </a:buClr>
              <a:buFont typeface="Cambria"/>
              <a:buChar char="–"/>
              <a:defRPr/>
            </a:lvl4pPr>
            <a:lvl5pPr algn="l" rtl="0" marR="0" indent="-101600" marL="2057400">
              <a:spcBef>
                <a:spcPts val="400"/>
              </a:spcBef>
              <a:buClr>
                <a:schemeClr val="dk1"/>
              </a:buClr>
              <a:buFont typeface="Cambria"/>
              <a:buChar char="»"/>
              <a:defRPr/>
            </a:lvl5pPr>
            <a:lvl6pPr algn="l" rtl="0" marR="0" indent="-101600" marL="2514600">
              <a:spcBef>
                <a:spcPts val="400"/>
              </a:spcBef>
              <a:buClr>
                <a:schemeClr val="dk1"/>
              </a:buClr>
              <a:buFont typeface="Calibri"/>
              <a:buChar char="•"/>
              <a:defRPr/>
            </a:lvl6pPr>
            <a:lvl7pPr algn="l" rtl="0" marR="0" indent="-101600" marL="2971800">
              <a:spcBef>
                <a:spcPts val="400"/>
              </a:spcBef>
              <a:buClr>
                <a:schemeClr val="dk1"/>
              </a:buClr>
              <a:buFont typeface="Calibri"/>
              <a:buChar char="•"/>
              <a:defRPr/>
            </a:lvl7pPr>
            <a:lvl8pPr algn="l" rtl="0" marR="0" indent="-101600" marL="3429000">
              <a:spcBef>
                <a:spcPts val="400"/>
              </a:spcBef>
              <a:buClr>
                <a:schemeClr val="dk1"/>
              </a:buClr>
              <a:buFont typeface="Calibri"/>
              <a:buChar char="•"/>
              <a:defRPr/>
            </a:lvl8pPr>
            <a:lvl9pPr algn="l" rtl="0" marR="0" indent="-101600" marL="3886200">
              <a:spcBef>
                <a:spcPts val="400"/>
              </a:spcBef>
              <a:buClr>
                <a:schemeClr val="dk1"/>
              </a:buClr>
              <a:buFont typeface="Calibri"/>
              <a:buChar char="•"/>
              <a:defRPr/>
            </a:lvl9pPr>
          </a:lstStyle>
          <a:p/>
        </p:txBody>
      </p:sp>
      <p:sp>
        <p:nvSpPr>
          <p:cNvPr id="24" name="Shape 24"/>
          <p:cNvSpPr/>
          <p:nvPr/>
        </p:nvSpPr>
        <p:spPr>
          <a:xfrm>
            <a:off y="0" x="0"/>
            <a:ext cy="570600" cx="9144000"/>
          </a:xfrm>
          <a:prstGeom prst="rect">
            <a:avLst/>
          </a:prstGeom>
          <a:solidFill>
            <a:srgbClr val="272727"/>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pic>
        <p:nvPicPr>
          <p:cNvPr id="25" name="Shape 25"/>
          <p:cNvPicPr preferRelativeResize="0"/>
          <p:nvPr/>
        </p:nvPicPr>
        <p:blipFill rotWithShape="1">
          <a:blip r:embed="rId1">
            <a:alphaModFix/>
          </a:blip>
          <a:srcRect t="0" b="0" r="0" l="0"/>
          <a:stretch/>
        </p:blipFill>
        <p:spPr>
          <a:xfrm>
            <a:off y="123190" x="227641"/>
            <a:ext cy="353100" cx="1156500"/>
          </a:xfrm>
          <a:prstGeom prst="rect">
            <a:avLst/>
          </a:prstGeom>
          <a:noFill/>
          <a:ln>
            <a:noFill/>
          </a:ln>
        </p:spPr>
      </p:pic>
      <p:sp>
        <p:nvSpPr>
          <p:cNvPr id="26" name="Shape 26"/>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7" name="Shape 27"/>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cxnSp>
        <p:nvCxnSpPr>
          <p:cNvPr id="28" name="Shape 28"/>
          <p:cNvCxnSpPr/>
          <p:nvPr/>
        </p:nvCxnSpPr>
        <p:spPr>
          <a:xfrm rot="10800000">
            <a:off y="123270" x="8063322"/>
            <a:ext cy="332099" cx="0"/>
          </a:xfrm>
          <a:prstGeom prst="straightConnector1">
            <a:avLst/>
          </a:prstGeom>
          <a:noFill/>
          <a:ln w="9525" cap="flat">
            <a:solidFill>
              <a:schemeClr val="lt1"/>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 Target="../media/image07.png" Type="http://schemas.openxmlformats.org/officeDocument/2006/relationships/image" Id="rId4"/><Relationship Target="mailto:dstoner@acis.ufl.edu" Type="http://schemas.openxmlformats.org/officeDocument/2006/relationships/hyperlink" TargetMode="External" Id="rId3"/><Relationship Target="../media/image06.png"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9.xml" Type="http://schemas.openxmlformats.org/officeDocument/2006/relationships/slideLayout" Id="rId1"/><Relationship Target="http://symbiota.org/" Type="http://schemas.openxmlformats.org/officeDocument/2006/relationships/hyperlink" TargetMode="External" Id="rId4"/><Relationship Target="http://www.gbif.org/ipt" Type="http://schemas.openxmlformats.org/officeDocument/2006/relationships/hyperlink" TargetMode="External"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9.xml" Type="http://schemas.openxmlformats.org/officeDocument/2006/relationships/slideLayout" Id="rId1"/><Relationship Target="mailto:data@idigbio.org"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9.xml" Type="http://schemas.openxmlformats.org/officeDocument/2006/relationships/slideLayout" Id="rId1"/><Relationship Target="../media/image17.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9.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9.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9.xml" Type="http://schemas.openxmlformats.org/officeDocument/2006/relationships/slideLayout" Id="rId1"/><Relationship Target="http://gbif.blogspot.com/2014/05/multimedia-in-gbif.html" Type="http://schemas.openxmlformats.org/officeDocument/2006/relationships/hyperlink" TargetMode="External" Id="rId4"/><Relationship Target="../media/image20.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9.xml" Type="http://schemas.openxmlformats.org/officeDocument/2006/relationships/slideLayout" Id="rId1"/><Relationship Target="../media/image16.jpg" Type="http://schemas.openxmlformats.org/officeDocument/2006/relationships/image" Id="rId4"/><Relationship Target="../media/image19.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9.xml" Type="http://schemas.openxmlformats.org/officeDocument/2006/relationships/slideLayout" Id="rId1"/><Relationship Target="http://www.fabbers.com/StL.asp" Type="http://schemas.openxmlformats.org/officeDocument/2006/relationships/hyperlink" TargetMode="External" Id="rId4"/><Relationship Target="../media/image24.jp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9.xml" Type="http://schemas.openxmlformats.org/officeDocument/2006/relationships/slideLayout" Id="rId1"/><Relationship Target="http://www.fabbers.com/StL.asp" Type="http://schemas.openxmlformats.org/officeDocument/2006/relationships/hyperlink" TargetMode="External"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9.xml" Type="http://schemas.openxmlformats.org/officeDocument/2006/relationships/slideLayout" Id="rId1"/><Relationship Target="../media/image25.jpg" Type="http://schemas.openxmlformats.org/officeDocument/2006/relationships/image" Id="rId4"/><Relationship Target="../media/image21.jpg" Type="http://schemas.openxmlformats.org/officeDocument/2006/relationships/image" Id="rId3"/><Relationship Target="../media/image22.jpg" Type="http://schemas.openxmlformats.org/officeDocument/2006/relationships/image" Id="rId5"/></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9.xml" Type="http://schemas.openxmlformats.org/officeDocument/2006/relationships/slideLayout" Id="rId1"/><Relationship Target="../media/image29.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9.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9.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9.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9.xml" Type="http://schemas.openxmlformats.org/officeDocument/2006/relationships/slideLayout" Id="rId1"/><Relationship Target="../media/image28.png" Type="http://schemas.openxmlformats.org/officeDocument/2006/relationships/image" Id="rId4"/><Relationship Target="https://www.idigbio.org/portal/publishers" Type="http://schemas.openxmlformats.org/officeDocument/2006/relationships/hyperlink" TargetMode="External"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9.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8.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9.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9.xml" Type="http://schemas.openxmlformats.org/officeDocument/2006/relationships/slideLayout" Id="rId1"/><Relationship Target="../media/image23.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9.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9.xml" Type="http://schemas.openxmlformats.org/officeDocument/2006/relationships/slideLayout" Id="rId1"/><Relationship Target="../media/image15.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9.xml" Type="http://schemas.openxmlformats.org/officeDocument/2006/relationships/slideLayout" Id="rId1"/><Relationship Target="../media/image13.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9.xml" Type="http://schemas.openxmlformats.org/officeDocument/2006/relationships/slideLayout" Id="rId1"/><Relationship Target="../media/image27.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9.xml" Type="http://schemas.openxmlformats.org/officeDocument/2006/relationships/slideLayout" Id="rId1"/><Relationship Target="../media/image14.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9.xml" Type="http://schemas.openxmlformats.org/officeDocument/2006/relationships/slideLayout" Id="rId1"/><Relationship Target="../media/image18.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ctrTitle"/>
          </p:nvPr>
        </p:nvSpPr>
        <p:spPr>
          <a:xfrm>
            <a:off y="1406769" x="685800"/>
            <a:ext cy="1581599" cx="7772400"/>
          </a:xfrm>
          <a:prstGeom prst="rect">
            <a:avLst/>
          </a:prstGeom>
          <a:noFill/>
          <a:ln>
            <a:noFill/>
          </a:ln>
        </p:spPr>
        <p:txBody>
          <a:bodyPr bIns="45700" rIns="91425" lIns="91425" tIns="45700" anchor="t" anchorCtr="0">
            <a:noAutofit/>
          </a:bodyPr>
          <a:lstStyle/>
          <a:p>
            <a:pPr rtl="0" lvl="0">
              <a:spcBef>
                <a:spcPts val="0"/>
              </a:spcBef>
              <a:buClr>
                <a:schemeClr val="dk1"/>
              </a:buClr>
              <a:buSzPct val="45833"/>
              <a:buFont typeface="Arial"/>
              <a:buNone/>
            </a:pPr>
            <a:r>
              <a:rPr sz="2400" lang="en">
                <a:solidFill>
                  <a:schemeClr val="dk1"/>
                </a:solidFill>
              </a:rPr>
              <a:t>CYWG (CyberInfrastructure Working Group)</a:t>
            </a:r>
          </a:p>
          <a:p>
            <a:pPr rtl="0" lvl="0">
              <a:spcBef>
                <a:spcPts val="0"/>
              </a:spcBef>
              <a:buClr>
                <a:schemeClr val="dk1"/>
              </a:buClr>
              <a:buSzPct val="45833"/>
              <a:buFont typeface="Arial"/>
              <a:buNone/>
            </a:pPr>
            <a:r>
              <a:rPr sz="2400" lang="en">
                <a:solidFill>
                  <a:schemeClr val="dk1"/>
                </a:solidFill>
              </a:rPr>
              <a:t>October 2014</a:t>
            </a:r>
          </a:p>
          <a:p>
            <a:pPr rtl="0" lvl="0">
              <a:spcBef>
                <a:spcPts val="0"/>
              </a:spcBef>
              <a:buClr>
                <a:schemeClr val="dk1"/>
              </a:buClr>
              <a:buFont typeface="Arial"/>
              <a:buNone/>
            </a:pPr>
            <a:r>
              <a:t/>
            </a:r>
            <a:endParaRPr sz="1800">
              <a:solidFill>
                <a:schemeClr val="dk1"/>
              </a:solidFill>
            </a:endParaRPr>
          </a:p>
          <a:p>
            <a:pPr rtl="0" lvl="0">
              <a:spcBef>
                <a:spcPts val="0"/>
              </a:spcBef>
              <a:buClr>
                <a:schemeClr val="dk1"/>
              </a:buClr>
              <a:buSzPct val="45833"/>
              <a:buFont typeface="Arial"/>
              <a:buNone/>
            </a:pPr>
            <a:r>
              <a:rPr b="1" sz="2400" lang="en">
                <a:solidFill>
                  <a:schemeClr val="dk1"/>
                </a:solidFill>
              </a:rPr>
              <a:t>iDigBio Data Ingestion</a:t>
            </a:r>
          </a:p>
        </p:txBody>
      </p:sp>
      <p:sp>
        <p:nvSpPr>
          <p:cNvPr id="140" name="Shape 140"/>
          <p:cNvSpPr txBox="1"/>
          <p:nvPr>
            <p:ph idx="1" type="subTitle"/>
          </p:nvPr>
        </p:nvSpPr>
        <p:spPr>
          <a:xfrm>
            <a:off y="3352400" x="685800"/>
            <a:ext cy="1896299" cx="7379100"/>
          </a:xfrm>
          <a:prstGeom prst="rect">
            <a:avLst/>
          </a:prstGeom>
          <a:noFill/>
          <a:ln>
            <a:noFill/>
          </a:ln>
        </p:spPr>
        <p:txBody>
          <a:bodyPr bIns="45700" rIns="91425" lIns="91425" tIns="45700" anchor="t" anchorCtr="0">
            <a:noAutofit/>
          </a:bodyPr>
          <a:lstStyle/>
          <a:p>
            <a:pPr rtl="0" lvl="0">
              <a:spcBef>
                <a:spcPts val="0"/>
              </a:spcBef>
              <a:buClr>
                <a:schemeClr val="dk1"/>
              </a:buClr>
              <a:buSzPct val="61111"/>
              <a:buFont typeface="Arial"/>
              <a:buNone/>
            </a:pPr>
            <a:r>
              <a:rPr sz="1800" lang="en">
                <a:solidFill>
                  <a:schemeClr val="dk1"/>
                </a:solidFill>
              </a:rPr>
              <a:t>Dan Stoner</a:t>
            </a:r>
          </a:p>
          <a:p>
            <a:pPr rtl="0" lvl="0">
              <a:spcBef>
                <a:spcPts val="0"/>
              </a:spcBef>
              <a:buClr>
                <a:schemeClr val="dk1"/>
              </a:buClr>
              <a:buSzPct val="61111"/>
              <a:buFont typeface="Arial"/>
              <a:buNone/>
            </a:pPr>
            <a:r>
              <a:rPr sz="1800" lang="en">
                <a:solidFill>
                  <a:schemeClr val="dk1"/>
                </a:solidFill>
              </a:rPr>
              <a:t>Advanced Computing and Information Systems Laboratory (ACIS)</a:t>
            </a:r>
          </a:p>
          <a:p>
            <a:pPr rtl="0" lvl="0">
              <a:spcBef>
                <a:spcPts val="0"/>
              </a:spcBef>
              <a:buClr>
                <a:schemeClr val="dk1"/>
              </a:buClr>
              <a:buSzPct val="61111"/>
              <a:buFont typeface="Arial"/>
              <a:buNone/>
            </a:pPr>
            <a:r>
              <a:rPr sz="1800" lang="en">
                <a:solidFill>
                  <a:schemeClr val="dk1"/>
                </a:solidFill>
              </a:rPr>
              <a:t>University of Florida</a:t>
            </a:r>
          </a:p>
          <a:p>
            <a:pPr rtl="0" lvl="0">
              <a:spcBef>
                <a:spcPts val="0"/>
              </a:spcBef>
              <a:buClr>
                <a:schemeClr val="dk1"/>
              </a:buClr>
              <a:buFont typeface="Arial"/>
              <a:buNone/>
            </a:pPr>
            <a:r>
              <a:t/>
            </a:r>
            <a:endParaRPr sz="1800">
              <a:solidFill>
                <a:schemeClr val="dk1"/>
              </a:solidFill>
            </a:endParaRPr>
          </a:p>
          <a:p>
            <a:pPr rtl="0" lvl="0">
              <a:spcBef>
                <a:spcPts val="0"/>
              </a:spcBef>
              <a:buClr>
                <a:schemeClr val="dk1"/>
              </a:buClr>
              <a:buSzPct val="61111"/>
              <a:buFont typeface="Arial"/>
              <a:buNone/>
            </a:pPr>
            <a:r>
              <a:rPr sz="1800" lang="en">
                <a:solidFill>
                  <a:schemeClr val="dk1"/>
                </a:solidFill>
              </a:rPr>
              <a:t>     </a:t>
            </a:r>
            <a:r>
              <a:rPr sz="1800" lang="en">
                <a:solidFill>
                  <a:schemeClr val="dk1"/>
                </a:solidFill>
                <a:hlinkClick r:id="rId3"/>
              </a:rPr>
              <a:t>dstoner@acis.ufl.edu</a:t>
            </a:r>
          </a:p>
          <a:p>
            <a:pPr rtl="0" lvl="0">
              <a:spcBef>
                <a:spcPts val="0"/>
              </a:spcBef>
              <a:buClr>
                <a:schemeClr val="dk1"/>
              </a:buClr>
              <a:buSzPct val="61111"/>
              <a:buFont typeface="Arial"/>
              <a:buNone/>
            </a:pPr>
            <a:r>
              <a:rPr sz="1800" lang="en">
                <a:solidFill>
                  <a:schemeClr val="dk1"/>
                </a:solidFill>
              </a:rPr>
              <a:t>     @thatlinuxbox</a:t>
            </a:r>
          </a:p>
          <a:p>
            <a:pPr algn="l" rtl="0" lvl="0" marR="0" indent="0" marL="0">
              <a:spcBef>
                <a:spcPts val="0"/>
              </a:spcBef>
              <a:buClr>
                <a:srgbClr val="262626"/>
              </a:buClr>
              <a:buFont typeface="Cambria"/>
              <a:buNone/>
            </a:pPr>
            <a:r>
              <a:t/>
            </a:r>
            <a:endParaRPr sz="2200">
              <a:solidFill>
                <a:srgbClr val="262626"/>
              </a:solidFill>
              <a:latin typeface="Cambria"/>
              <a:ea typeface="Cambria"/>
              <a:cs typeface="Cambria"/>
              <a:sym typeface="Cambria"/>
            </a:endParaRPr>
          </a:p>
        </p:txBody>
      </p:sp>
      <p:pic>
        <p:nvPicPr>
          <p:cNvPr id="141" name="Shape 141"/>
          <p:cNvPicPr preferRelativeResize="0"/>
          <p:nvPr/>
        </p:nvPicPr>
        <p:blipFill>
          <a:blip r:embed="rId4">
            <a:alphaModFix/>
          </a:blip>
          <a:stretch>
            <a:fillRect/>
          </a:stretch>
        </p:blipFill>
        <p:spPr>
          <a:xfrm>
            <a:off y="4818675" x="765925"/>
            <a:ext cy="247650" cx="304800"/>
          </a:xfrm>
          <a:prstGeom prst="rect">
            <a:avLst/>
          </a:prstGeom>
          <a:noFill/>
          <a:ln>
            <a:noFill/>
          </a:ln>
        </p:spPr>
      </p:pic>
      <p:pic>
        <p:nvPicPr>
          <p:cNvPr id="142" name="Shape 142"/>
          <p:cNvPicPr preferRelativeResize="0"/>
          <p:nvPr/>
        </p:nvPicPr>
        <p:blipFill>
          <a:blip r:embed="rId5">
            <a:alphaModFix/>
          </a:blip>
          <a:stretch>
            <a:fillRect/>
          </a:stretch>
        </p:blipFill>
        <p:spPr>
          <a:xfrm>
            <a:off y="4530275" x="775450"/>
            <a:ext cy="209550" cx="28575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y="0" x="0"/>
          <a:ext cy="0" cx="0"/>
          <a:chOff y="0" x="0"/>
          <a:chExt cy="0" cx="0"/>
        </a:xfrm>
      </p:grpSpPr>
      <p:sp>
        <p:nvSpPr>
          <p:cNvPr id="194" name="Shape 194"/>
          <p:cNvSpPr txBox="1"/>
          <p:nvPr>
            <p:ph type="title"/>
          </p:nvPr>
        </p:nvSpPr>
        <p:spPr>
          <a:xfrm>
            <a:off y="973137" x="457200"/>
            <a:ext cy="571500" cx="8229600"/>
          </a:xfrm>
          <a:prstGeom prst="rect">
            <a:avLst/>
          </a:prstGeom>
        </p:spPr>
        <p:txBody>
          <a:bodyPr bIns="91425" rIns="91425" lIns="91425" tIns="91425" anchor="t" anchorCtr="0">
            <a:noAutofit/>
          </a:bodyPr>
          <a:lstStyle/>
          <a:p>
            <a:pPr rtl="0" lvl="0">
              <a:spcBef>
                <a:spcPts val="0"/>
              </a:spcBef>
              <a:buNone/>
            </a:pPr>
            <a:r>
              <a:rPr sz="2800" lang="en">
                <a:solidFill>
                  <a:schemeClr val="dk1"/>
                </a:solidFill>
                <a:latin typeface="Calibri"/>
                <a:ea typeface="Calibri"/>
                <a:cs typeface="Calibri"/>
                <a:sym typeface="Calibri"/>
              </a:rPr>
              <a:t>Three types of data publishing technologies currently being consumed by iDigBio:</a:t>
            </a:r>
          </a:p>
        </p:txBody>
      </p:sp>
      <p:sp>
        <p:nvSpPr>
          <p:cNvPr id="195" name="Shape 195"/>
          <p:cNvSpPr txBox="1"/>
          <p:nvPr>
            <p:ph idx="1" type="body"/>
          </p:nvPr>
        </p:nvSpPr>
        <p:spPr>
          <a:xfrm>
            <a:off y="2109200" x="457200"/>
            <a:ext cy="4300500" cx="8229600"/>
          </a:xfrm>
          <a:prstGeom prst="rect">
            <a:avLst/>
          </a:prstGeom>
        </p:spPr>
        <p:txBody>
          <a:bodyPr bIns="91425" rIns="91425" lIns="91425" tIns="91425" anchor="t" anchorCtr="0">
            <a:noAutofit/>
          </a:bodyPr>
          <a:lstStyle/>
          <a:p>
            <a:pPr rtl="0" lvl="0">
              <a:spcBef>
                <a:spcPts val="0"/>
              </a:spcBef>
              <a:buNone/>
            </a:pPr>
            <a:r>
              <a:rPr b="1" sz="2400" lang="en">
                <a:solidFill>
                  <a:schemeClr val="dk1"/>
                </a:solidFill>
              </a:rPr>
              <a:t>GBIF Integrated Publishing Toolkit (IPT)</a:t>
            </a:r>
            <a:r>
              <a:rPr sz="2400" lang="en">
                <a:solidFill>
                  <a:schemeClr val="dk1"/>
                </a:solidFill>
              </a:rPr>
              <a:t> - a Java tool used to publish and share biodiversity datasets</a:t>
            </a:r>
          </a:p>
          <a:p>
            <a:pPr rtl="0" lvl="0" indent="0">
              <a:spcBef>
                <a:spcPts val="0"/>
              </a:spcBef>
              <a:buClr>
                <a:schemeClr val="dk1"/>
              </a:buClr>
              <a:buSzPct val="25000"/>
              <a:buFont typeface="Arial"/>
              <a:buChar char="l"/>
            </a:pPr>
            <a:r>
              <a:rPr sz="2400" lang="en">
                <a:solidFill>
                  <a:schemeClr val="dk1"/>
                </a:solidFill>
                <a:hlinkClick r:id="rId3"/>
              </a:rPr>
              <a:t>http://www.gbif.org/ipt</a:t>
            </a:r>
            <a:r>
              <a:rPr sz="2400" lang="en">
                <a:solidFill>
                  <a:schemeClr val="dk1"/>
                </a:solidFill>
              </a:rPr>
              <a:t>/</a:t>
            </a:r>
          </a:p>
          <a:p>
            <a:pPr rtl="0" lvl="0" indent="28575">
              <a:spcBef>
                <a:spcPts val="0"/>
              </a:spcBef>
              <a:buClr>
                <a:schemeClr val="dk1"/>
              </a:buClr>
              <a:buFont typeface="Arial"/>
              <a:buNone/>
            </a:pPr>
            <a:r>
              <a:t/>
            </a:r>
            <a:endParaRPr sz="1800">
              <a:solidFill>
                <a:schemeClr val="dk1"/>
              </a:solidFill>
            </a:endParaRPr>
          </a:p>
          <a:p>
            <a:pPr rtl="0" lvl="0">
              <a:spcBef>
                <a:spcPts val="0"/>
              </a:spcBef>
              <a:buNone/>
            </a:pPr>
            <a:r>
              <a:rPr b="1" sz="2400" lang="en">
                <a:solidFill>
                  <a:schemeClr val="dk1"/>
                </a:solidFill>
              </a:rPr>
              <a:t>Symbiota </a:t>
            </a:r>
            <a:r>
              <a:rPr sz="2400" lang="en">
                <a:solidFill>
                  <a:schemeClr val="dk1"/>
                </a:solidFill>
              </a:rPr>
              <a:t>– web-based collection management software</a:t>
            </a:r>
          </a:p>
          <a:p>
            <a:pPr rtl="0" lvl="0" indent="0">
              <a:spcBef>
                <a:spcPts val="0"/>
              </a:spcBef>
              <a:buClr>
                <a:schemeClr val="dk1"/>
              </a:buClr>
              <a:buSzPct val="25000"/>
              <a:buFont typeface="Arial"/>
              <a:buChar char="l"/>
            </a:pPr>
            <a:r>
              <a:rPr sz="2400" lang="en">
                <a:solidFill>
                  <a:schemeClr val="dk1"/>
                </a:solidFill>
                <a:hlinkClick r:id="rId4"/>
              </a:rPr>
              <a:t>http://symbiota.org/</a:t>
            </a:r>
          </a:p>
          <a:p>
            <a:pPr rtl="0" lvl="0" indent="0">
              <a:spcBef>
                <a:spcPts val="0"/>
              </a:spcBef>
              <a:buClr>
                <a:schemeClr val="dk1"/>
              </a:buClr>
              <a:buFont typeface="Arial"/>
              <a:buChar char="l"/>
            </a:pPr>
            <a:r>
              <a:t/>
            </a:r>
            <a:endParaRPr sz="1800">
              <a:solidFill>
                <a:schemeClr val="dk1"/>
              </a:solidFill>
            </a:endParaRPr>
          </a:p>
          <a:p>
            <a:pPr rtl="0" lvl="0">
              <a:spcBef>
                <a:spcPts val="0"/>
              </a:spcBef>
              <a:buNone/>
            </a:pPr>
            <a:r>
              <a:rPr b="1" sz="2400" lang="en">
                <a:solidFill>
                  <a:schemeClr val="dk1"/>
                </a:solidFill>
              </a:rPr>
              <a:t>iDigBio RSS Feeder</a:t>
            </a:r>
            <a:r>
              <a:rPr sz="2400" lang="en">
                <a:solidFill>
                  <a:schemeClr val="dk1"/>
                </a:solidFill>
              </a:rPr>
              <a:t> – data sharing service for providers who do not run infrastructure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idx="1" type="body"/>
          </p:nvPr>
        </p:nvSpPr>
        <p:spPr>
          <a:xfrm>
            <a:off y="1544625" x="457200"/>
            <a:ext cy="4865100" cx="8229600"/>
          </a:xfrm>
          <a:prstGeom prst="rect">
            <a:avLst/>
          </a:prstGeom>
        </p:spPr>
        <p:txBody>
          <a:bodyPr bIns="91425" rIns="91425" lIns="91425" tIns="91425" anchor="t" anchorCtr="0">
            <a:noAutofit/>
          </a:bodyPr>
          <a:lstStyle/>
          <a:p>
            <a:pPr rtl="0">
              <a:spcBef>
                <a:spcPts val="0"/>
              </a:spcBef>
              <a:buNone/>
            </a:pPr>
            <a:r>
              <a:rPr sz="1800" lang="en"/>
              <a:t>The following collection systems, databases, applications are known to have a capability to be a data source for iDigBio.</a:t>
            </a:r>
          </a:p>
          <a:p>
            <a:pPr rtl="0">
              <a:spcBef>
                <a:spcPts val="0"/>
              </a:spcBef>
              <a:buNone/>
            </a:pPr>
            <a:r>
              <a:t/>
            </a:r>
            <a:endParaRPr sz="1800"/>
          </a:p>
          <a:p>
            <a:pPr rtl="0" lvl="0" indent="-342900" marL="457200">
              <a:spcBef>
                <a:spcPts val="0"/>
              </a:spcBef>
              <a:buClr>
                <a:schemeClr val="dk1"/>
              </a:buClr>
              <a:buSzPct val="100000"/>
              <a:buFont typeface="Helvetica Neue"/>
              <a:buChar char="•"/>
            </a:pPr>
            <a:r>
              <a:rPr sz="1800" lang="en"/>
              <a:t>Specify Software Project</a:t>
            </a:r>
          </a:p>
          <a:p>
            <a:pPr rtl="0" lvl="0" indent="-342900" marL="457200">
              <a:spcBef>
                <a:spcPts val="0"/>
              </a:spcBef>
              <a:buClr>
                <a:schemeClr val="dk1"/>
              </a:buClr>
              <a:buSzPct val="100000"/>
              <a:buFont typeface="Helvetica Neue"/>
              <a:buChar char="•"/>
            </a:pPr>
            <a:r>
              <a:rPr sz="1800" lang="en"/>
              <a:t>EMu Museum Management System</a:t>
            </a:r>
          </a:p>
          <a:p>
            <a:pPr rtl="0" lvl="0" indent="-342900" marL="457200">
              <a:spcBef>
                <a:spcPts val="0"/>
              </a:spcBef>
              <a:buClr>
                <a:schemeClr val="dk1"/>
              </a:buClr>
              <a:buSzPct val="100000"/>
              <a:buFont typeface="Helvetica Neue"/>
              <a:buChar char="•"/>
            </a:pPr>
            <a:r>
              <a:rPr sz="1800" lang="en"/>
              <a:t>Symbiota</a:t>
            </a:r>
          </a:p>
          <a:p>
            <a:pPr rtl="0" lvl="0" indent="-342900" marL="457200">
              <a:spcBef>
                <a:spcPts val="0"/>
              </a:spcBef>
              <a:buClr>
                <a:schemeClr val="dk1"/>
              </a:buClr>
              <a:buSzPct val="100000"/>
              <a:buFont typeface="Helvetica Neue"/>
              <a:buChar char="•"/>
            </a:pPr>
            <a:r>
              <a:rPr sz="1800" lang="en"/>
              <a:t>Arctos</a:t>
            </a:r>
          </a:p>
          <a:p>
            <a:pPr rtl="0" lvl="0" indent="-342900" marL="457200">
              <a:spcBef>
                <a:spcPts val="0"/>
              </a:spcBef>
              <a:buClr>
                <a:schemeClr val="dk1"/>
              </a:buClr>
              <a:buSzPct val="100000"/>
              <a:buFont typeface="Helvetica Neue"/>
              <a:buChar char="•"/>
            </a:pPr>
            <a:r>
              <a:rPr sz="1800" lang="en"/>
              <a:t>Excel</a:t>
            </a:r>
          </a:p>
          <a:p>
            <a:pPr rtl="0" lvl="0" indent="-342900" marL="457200">
              <a:spcBef>
                <a:spcPts val="0"/>
              </a:spcBef>
              <a:buClr>
                <a:schemeClr val="dk1"/>
              </a:buClr>
              <a:buSzPct val="100000"/>
              <a:buFont typeface="Helvetica Neue"/>
              <a:buChar char="•"/>
            </a:pPr>
            <a:r>
              <a:rPr sz="1800" lang="en"/>
              <a:t>…</a:t>
            </a:r>
          </a:p>
          <a:p>
            <a:pPr rtl="0" indent="0" marL="0">
              <a:spcBef>
                <a:spcPts val="0"/>
              </a:spcBef>
              <a:buNone/>
            </a:pPr>
            <a:r>
              <a:t/>
            </a:r>
            <a:endParaRPr sz="1800"/>
          </a:p>
          <a:p>
            <a:pPr rtl="0" indent="0" marL="0">
              <a:spcBef>
                <a:spcPts val="0"/>
              </a:spcBef>
              <a:buNone/>
            </a:pPr>
            <a:r>
              <a:rPr sz="1800" lang="en"/>
              <a:t>The iDigBio Mobilization Team (</a:t>
            </a:r>
            <a:r>
              <a:rPr u="sng" sz="1800" lang="en">
                <a:solidFill>
                  <a:schemeClr val="hlink"/>
                </a:solidFill>
                <a:hlinkClick r:id="rId3"/>
              </a:rPr>
              <a:t>data@idigbio.org</a:t>
            </a:r>
            <a:r>
              <a:rPr sz="1800" lang="en"/>
              <a:t>) assist with the preparation of data sets prior to Data Ingestion and are available to answer questions about sharing data with iDigBio.</a:t>
            </a:r>
          </a:p>
          <a:p>
            <a:pPr rtl="0" indent="0" marL="0">
              <a:spcBef>
                <a:spcPts val="0"/>
              </a:spcBef>
              <a:buNone/>
            </a:pPr>
            <a:r>
              <a:rPr sz="1800" lang="en"/>
              <a:t>See Also:</a:t>
            </a:r>
          </a:p>
          <a:p>
            <a:pPr rtl="0" lvl="0" indent="0" marL="0">
              <a:spcBef>
                <a:spcPts val="0"/>
              </a:spcBef>
              <a:buNone/>
            </a:pPr>
            <a:r>
              <a:rPr sz="1800" lang="en"/>
              <a:t>https://www.idigbio.org/wiki/index.php/Digitization_Resources</a:t>
            </a:r>
          </a:p>
        </p:txBody>
      </p:sp>
      <p:sp>
        <p:nvSpPr>
          <p:cNvPr id="201" name="Shape 201"/>
          <p:cNvSpPr txBox="1"/>
          <p:nvPr>
            <p:ph type="title"/>
          </p:nvPr>
        </p:nvSpPr>
        <p:spPr>
          <a:xfrm>
            <a:off y="769362" x="457200"/>
            <a:ext cy="571500" cx="8229600"/>
          </a:xfrm>
          <a:prstGeom prst="rect">
            <a:avLst/>
          </a:prstGeom>
        </p:spPr>
        <p:txBody>
          <a:bodyPr bIns="91425" rIns="91425" lIns="91425" tIns="91425" anchor="t" anchorCtr="0">
            <a:noAutofit/>
          </a:bodyPr>
          <a:lstStyle/>
          <a:p>
            <a:pPr rtl="0" lvl="0">
              <a:spcBef>
                <a:spcPts val="0"/>
              </a:spcBef>
              <a:buNone/>
            </a:pPr>
            <a:r>
              <a:rPr sz="3000" lang="en"/>
              <a:t>Data Source Types Providing Data to iDigBio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y="0" x="0"/>
          <a:ext cy="0" cx="0"/>
          <a:chOff y="0" x="0"/>
          <a:chExt cy="0" cx="0"/>
        </a:xfrm>
      </p:grpSpPr>
      <p:sp>
        <p:nvSpPr>
          <p:cNvPr id="206" name="Shape 206"/>
          <p:cNvSpPr txBox="1"/>
          <p:nvPr>
            <p:ph type="title"/>
          </p:nvPr>
        </p:nvSpPr>
        <p:spPr>
          <a:xfrm>
            <a:off y="973137" x="457200"/>
            <a:ext cy="571500" cx="8229600"/>
          </a:xfrm>
          <a:prstGeom prst="rect">
            <a:avLst/>
          </a:prstGeom>
        </p:spPr>
        <p:txBody>
          <a:bodyPr bIns="91425" rIns="91425" lIns="91425" tIns="91425" anchor="t" anchorCtr="0">
            <a:noAutofit/>
          </a:bodyPr>
          <a:lstStyle/>
          <a:p>
            <a:pPr rtl="0">
              <a:spcBef>
                <a:spcPts val="0"/>
              </a:spcBef>
              <a:buNone/>
            </a:pPr>
            <a:r>
              <a:rPr sz="3000" lang="en">
                <a:solidFill>
                  <a:schemeClr val="dk1"/>
                </a:solidFill>
              </a:rPr>
              <a:t>RSS is preferred format for Data Feeds</a:t>
            </a:r>
          </a:p>
          <a:p>
            <a:pPr>
              <a:spcBef>
                <a:spcPts val="0"/>
              </a:spcBef>
              <a:buNone/>
            </a:pPr>
            <a:r>
              <a:t/>
            </a:r>
            <a:endParaRPr sz="3000">
              <a:solidFill>
                <a:schemeClr val="dk1"/>
              </a:solidFill>
            </a:endParaRPr>
          </a:p>
        </p:txBody>
      </p:sp>
      <p:sp>
        <p:nvSpPr>
          <p:cNvPr id="207" name="Shape 207"/>
          <p:cNvSpPr txBox="1"/>
          <p:nvPr>
            <p:ph idx="1" type="body"/>
          </p:nvPr>
        </p:nvSpPr>
        <p:spPr>
          <a:xfrm>
            <a:off y="1709108" x="457200"/>
            <a:ext cy="941699" cx="8229600"/>
          </a:xfrm>
          <a:prstGeom prst="rect">
            <a:avLst/>
          </a:prstGeom>
        </p:spPr>
        <p:txBody>
          <a:bodyPr bIns="91425" rIns="91425" lIns="91425" tIns="91425" anchor="t" anchorCtr="0">
            <a:noAutofit/>
          </a:bodyPr>
          <a:lstStyle/>
          <a:p>
            <a:pPr rtl="0">
              <a:spcBef>
                <a:spcPts val="0"/>
              </a:spcBef>
              <a:buNone/>
            </a:pPr>
            <a:r>
              <a:rPr lang="en"/>
              <a:t>RSS (Really Simple Syndication) provides the mechanism to list available data files and share when they are updated. iDigbio reads the RSS feed to determine whether to download the data file again in order to collect updates.</a:t>
            </a:r>
          </a:p>
          <a:p>
            <a:pPr>
              <a:spcBef>
                <a:spcPts val="0"/>
              </a:spcBef>
              <a:buNone/>
            </a:pPr>
            <a:r>
              <a:t/>
            </a:r>
            <a:endParaRPr/>
          </a:p>
        </p:txBody>
      </p:sp>
      <p:pic>
        <p:nvPicPr>
          <p:cNvPr id="208" name="Shape 208"/>
          <p:cNvPicPr preferRelativeResize="0"/>
          <p:nvPr/>
        </p:nvPicPr>
        <p:blipFill>
          <a:blip r:embed="rId3">
            <a:alphaModFix/>
          </a:blip>
          <a:stretch>
            <a:fillRect/>
          </a:stretch>
        </p:blipFill>
        <p:spPr>
          <a:xfrm>
            <a:off y="2650787" x="1209675"/>
            <a:ext cy="3438525" cx="67246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y="0" x="0"/>
          <a:ext cy="0" cx="0"/>
          <a:chOff y="0" x="0"/>
          <a:chExt cy="0" cx="0"/>
        </a:xfrm>
      </p:grpSpPr>
      <p:sp>
        <p:nvSpPr>
          <p:cNvPr id="213" name="Shape 213"/>
          <p:cNvSpPr txBox="1"/>
          <p:nvPr/>
        </p:nvSpPr>
        <p:spPr>
          <a:xfrm>
            <a:off y="1808525" x="1066200"/>
            <a:ext cy="4648499" cx="7011599"/>
          </a:xfrm>
          <a:prstGeom prst="rect">
            <a:avLst/>
          </a:prstGeom>
          <a:noFill/>
          <a:ln>
            <a:noFill/>
          </a:ln>
        </p:spPr>
        <p:txBody>
          <a:bodyPr bIns="91425" rIns="91425" lIns="91425" tIns="91425" anchor="t" anchorCtr="0">
            <a:noAutofit/>
          </a:bodyPr>
          <a:lstStyle/>
          <a:p>
            <a:pPr rtl="0" lvl="0">
              <a:spcBef>
                <a:spcPts val="440"/>
              </a:spcBef>
              <a:buClr>
                <a:schemeClr val="dk1"/>
              </a:buClr>
              <a:buSzPct val="61111"/>
              <a:buFont typeface="Arial"/>
              <a:buNone/>
            </a:pPr>
            <a:r>
              <a:rPr sz="1800" lang="en">
                <a:solidFill>
                  <a:schemeClr val="dk1"/>
                </a:solidFill>
              </a:rPr>
              <a:t>Record ID (recordId) - unique identifier for the digital record</a:t>
            </a:r>
          </a:p>
          <a:p>
            <a:pPr rtl="0" lvl="0">
              <a:spcBef>
                <a:spcPts val="440"/>
              </a:spcBef>
              <a:buClr>
                <a:schemeClr val="dk1"/>
              </a:buClr>
              <a:buSzPct val="61111"/>
              <a:buFont typeface="Arial"/>
              <a:buNone/>
            </a:pPr>
            <a:r>
              <a:rPr sz="1800" lang="en">
                <a:solidFill>
                  <a:schemeClr val="dk1"/>
                </a:solidFill>
              </a:rPr>
              <a:t>Occurrence ID (occurenceID) - unique identifier for the physical object or establishment of an Occurrence</a:t>
            </a:r>
          </a:p>
          <a:p>
            <a:pPr rtl="0" lvl="0">
              <a:spcBef>
                <a:spcPts val="440"/>
              </a:spcBef>
              <a:buClr>
                <a:schemeClr val="dk1"/>
              </a:buClr>
              <a:buSzPct val="61111"/>
              <a:buFont typeface="Arial"/>
              <a:buNone/>
            </a:pPr>
            <a:r>
              <a:rPr sz="1800" lang="en">
                <a:solidFill>
                  <a:schemeClr val="dk1"/>
                </a:solidFill>
              </a:rPr>
              <a:t>Scientific Name (scientificName) - the full scientific name</a:t>
            </a:r>
          </a:p>
          <a:p>
            <a:pPr rtl="0" lvl="0">
              <a:spcBef>
                <a:spcPts val="440"/>
              </a:spcBef>
              <a:buClr>
                <a:schemeClr val="dk1"/>
              </a:buClr>
              <a:buSzPct val="61111"/>
              <a:buFont typeface="Arial"/>
              <a:buNone/>
            </a:pPr>
            <a:r>
              <a:rPr sz="1800" lang="en">
                <a:solidFill>
                  <a:schemeClr val="dk1"/>
                </a:solidFill>
              </a:rPr>
              <a:t>Event Date (eventDate) - date-time, preferably in ISO 8601</a:t>
            </a:r>
          </a:p>
          <a:p>
            <a:pPr rtl="0" lvl="0">
              <a:spcBef>
                <a:spcPts val="440"/>
              </a:spcBef>
              <a:buClr>
                <a:schemeClr val="dk1"/>
              </a:buClr>
              <a:buSzPct val="61111"/>
              <a:buFont typeface="Arial"/>
              <a:buNone/>
            </a:pPr>
            <a:r>
              <a:rPr sz="1800" lang="en">
                <a:solidFill>
                  <a:schemeClr val="dk1"/>
                </a:solidFill>
              </a:rPr>
              <a:t>Collector (recordedBy) - collector name, number, or field number</a:t>
            </a:r>
          </a:p>
          <a:p>
            <a:pPr rtl="0" lvl="0">
              <a:spcBef>
                <a:spcPts val="440"/>
              </a:spcBef>
              <a:buClr>
                <a:schemeClr val="dk1"/>
              </a:buClr>
              <a:buSzPct val="61111"/>
              <a:buFont typeface="Arial"/>
              <a:buNone/>
            </a:pPr>
            <a:r>
              <a:rPr sz="1800" lang="en">
                <a:solidFill>
                  <a:schemeClr val="dk1"/>
                </a:solidFill>
              </a:rPr>
              <a:t>Locality Data (...) - verbatim and decimal locality fields, continent, country, water body, state/province, ….</a:t>
            </a:r>
          </a:p>
          <a:p>
            <a:pPr rtl="0" lvl="0">
              <a:spcBef>
                <a:spcPts val="440"/>
              </a:spcBef>
              <a:buClr>
                <a:schemeClr val="dk1"/>
              </a:buClr>
              <a:buSzPct val="61111"/>
              <a:buFont typeface="Arial"/>
              <a:buNone/>
            </a:pPr>
            <a:r>
              <a:rPr sz="1800" lang="en">
                <a:solidFill>
                  <a:schemeClr val="dk1"/>
                </a:solidFill>
              </a:rPr>
              <a:t>Catalog Number (catalogNumber) - Barcode, catalog number, accession id or collection number</a:t>
            </a:r>
          </a:p>
          <a:p>
            <a:pPr rtl="0" lvl="0">
              <a:spcBef>
                <a:spcPts val="440"/>
              </a:spcBef>
              <a:buClr>
                <a:schemeClr val="dk1"/>
              </a:buClr>
              <a:buSzPct val="61111"/>
              <a:buFont typeface="Arial"/>
              <a:buNone/>
            </a:pPr>
            <a:r>
              <a:rPr sz="1800" lang="en">
                <a:solidFill>
                  <a:schemeClr val="dk1"/>
                </a:solidFill>
              </a:rPr>
              <a:t>Institution Code (institutionID) - institution identifier</a:t>
            </a:r>
          </a:p>
          <a:p>
            <a:pPr rtl="0" lvl="0">
              <a:spcBef>
                <a:spcPts val="440"/>
              </a:spcBef>
              <a:buClr>
                <a:schemeClr val="dk1"/>
              </a:buClr>
              <a:buSzPct val="61111"/>
              <a:buFont typeface="Arial"/>
              <a:buNone/>
            </a:pPr>
            <a:r>
              <a:rPr sz="1800" lang="en">
                <a:solidFill>
                  <a:schemeClr val="dk1"/>
                </a:solidFill>
              </a:rPr>
              <a:t>Collection Code (collectionID) - collection identifier</a:t>
            </a:r>
          </a:p>
          <a:p>
            <a:pPr rtl="0" lvl="0">
              <a:spcBef>
                <a:spcPts val="440"/>
              </a:spcBef>
              <a:buClr>
                <a:schemeClr val="dk1"/>
              </a:buClr>
              <a:buFont typeface="Arial"/>
              <a:buNone/>
            </a:pPr>
            <a:r>
              <a:t/>
            </a:r>
            <a:endParaRPr sz="1800">
              <a:solidFill>
                <a:schemeClr val="dk1"/>
              </a:solidFill>
            </a:endParaRPr>
          </a:p>
          <a:p>
            <a:pPr rtl="0" lvl="0">
              <a:spcBef>
                <a:spcPts val="440"/>
              </a:spcBef>
              <a:buClr>
                <a:schemeClr val="dk1"/>
              </a:buClr>
              <a:buSzPct val="61111"/>
              <a:buFont typeface="Arial"/>
              <a:buNone/>
            </a:pPr>
            <a:r>
              <a:rPr sz="1800" lang="en">
                <a:solidFill>
                  <a:schemeClr val="dk1"/>
                </a:solidFill>
              </a:rPr>
              <a:t>Paleo specimens should also include Geological Context fields.</a:t>
            </a:r>
          </a:p>
        </p:txBody>
      </p:sp>
      <p:sp>
        <p:nvSpPr>
          <p:cNvPr id="214" name="Shape 214"/>
          <p:cNvSpPr txBox="1"/>
          <p:nvPr>
            <p:ph type="title"/>
          </p:nvPr>
        </p:nvSpPr>
        <p:spPr>
          <a:xfrm>
            <a:off y="973120" x="457200"/>
            <a:ext cy="720899" cx="8229600"/>
          </a:xfrm>
          <a:prstGeom prst="rect">
            <a:avLst/>
          </a:prstGeom>
        </p:spPr>
        <p:txBody>
          <a:bodyPr bIns="91425" rIns="91425" lIns="91425" tIns="91425" anchor="t" anchorCtr="0">
            <a:noAutofit/>
          </a:bodyPr>
          <a:lstStyle/>
          <a:p>
            <a:pPr>
              <a:spcBef>
                <a:spcPts val="0"/>
              </a:spcBef>
              <a:buNone/>
            </a:pPr>
            <a:r>
              <a:rPr sz="2400" lang="en">
                <a:solidFill>
                  <a:schemeClr val="dk1"/>
                </a:solidFill>
              </a:rPr>
              <a:t>Recommended minimum fields for iDigBio Ingestion: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y="0" x="0"/>
          <a:ext cy="0" cx="0"/>
          <a:chOff y="0" x="0"/>
          <a:chExt cy="0" cx="0"/>
        </a:xfrm>
      </p:grpSpPr>
      <p:sp>
        <p:nvSpPr>
          <p:cNvPr id="219" name="Shape 219"/>
          <p:cNvSpPr txBox="1"/>
          <p:nvPr>
            <p:ph type="title"/>
          </p:nvPr>
        </p:nvSpPr>
        <p:spPr>
          <a:xfrm>
            <a:off y="973137" x="457200"/>
            <a:ext cy="571500" cx="8229600"/>
          </a:xfrm>
          <a:prstGeom prst="rect">
            <a:avLst/>
          </a:prstGeom>
        </p:spPr>
        <p:txBody>
          <a:bodyPr bIns="91425" rIns="91425" lIns="91425" tIns="91425" anchor="t" anchorCtr="0">
            <a:noAutofit/>
          </a:bodyPr>
          <a:lstStyle/>
          <a:p>
            <a:pPr>
              <a:spcBef>
                <a:spcPts val="0"/>
              </a:spcBef>
              <a:buNone/>
            </a:pPr>
            <a:r>
              <a:rPr sz="3000" lang="en"/>
              <a:t>Dataset File Formats Consumable by iDigBio</a:t>
            </a:r>
          </a:p>
        </p:txBody>
      </p:sp>
      <p:sp>
        <p:nvSpPr>
          <p:cNvPr id="220" name="Shape 220"/>
          <p:cNvSpPr txBox="1"/>
          <p:nvPr>
            <p:ph idx="1" type="body"/>
          </p:nvPr>
        </p:nvSpPr>
        <p:spPr>
          <a:xfrm>
            <a:off y="1825500" x="457200"/>
            <a:ext cy="46923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Helvetica Neue"/>
              <a:buChar char="•"/>
            </a:pPr>
            <a:r>
              <a:rPr sz="2400" lang="en"/>
              <a:t>IPT – DwC-A</a:t>
            </a:r>
          </a:p>
          <a:p>
            <a:pPr rtl="0" lvl="0" indent="-381000" marL="457200">
              <a:spcBef>
                <a:spcPts val="0"/>
              </a:spcBef>
              <a:buClr>
                <a:schemeClr val="dk1"/>
              </a:buClr>
              <a:buSzPct val="100000"/>
              <a:buFont typeface="Helvetica Neue"/>
              <a:buChar char="•"/>
            </a:pPr>
            <a:r>
              <a:rPr sz="2400" lang="en"/>
              <a:t>Symbiota portals – DwC-A</a:t>
            </a:r>
          </a:p>
          <a:p>
            <a:pPr rtl="0" lvl="0" indent="-381000" marL="457200">
              <a:spcBef>
                <a:spcPts val="0"/>
              </a:spcBef>
              <a:buClr>
                <a:schemeClr val="dk1"/>
              </a:buClr>
              <a:buSzPct val="100000"/>
              <a:buFont typeface="Helvetica Neue"/>
              <a:buChar char="•"/>
            </a:pPr>
            <a:r>
              <a:rPr sz="2400" lang="en"/>
              <a:t>iDigBio Feeder – DwC-A, CSV, …</a:t>
            </a:r>
          </a:p>
          <a:p>
            <a:pPr rtl="0">
              <a:spcBef>
                <a:spcPts val="0"/>
              </a:spcBef>
              <a:buNone/>
            </a:pPr>
            <a:r>
              <a:t/>
            </a:r>
            <a:endParaRPr sz="2400"/>
          </a:p>
          <a:p>
            <a:pPr rtl="0">
              <a:spcBef>
                <a:spcPts val="0"/>
              </a:spcBef>
              <a:buNone/>
            </a:pPr>
            <a:r>
              <a:rPr b="1" sz="2400" lang="en"/>
              <a:t>If you can export specimen data from your system / database / spreadsheet into DwC-A (or even CSV), then you can share data with iDigBio.</a:t>
            </a:r>
          </a:p>
          <a:p>
            <a:pPr rtl="0">
              <a:spcBef>
                <a:spcPts val="0"/>
              </a:spcBef>
              <a:buNone/>
            </a:pPr>
            <a:r>
              <a:t/>
            </a:r>
            <a:endParaRPr sz="2400"/>
          </a:p>
          <a:p>
            <a:pPr rtl="0" lvl="0">
              <a:spcBef>
                <a:spcPts val="0"/>
              </a:spcBef>
              <a:buNone/>
            </a:pPr>
            <a:r>
              <a:rPr sz="2400" lang="en">
                <a:solidFill>
                  <a:schemeClr val="dk1"/>
                </a:solidFill>
              </a:rPr>
              <a:t>iDigBio RSS Feeder facilitates the sharing of over </a:t>
            </a:r>
            <a:r>
              <a:rPr sz="2400" lang="en"/>
              <a:t>1.5 million specimen records and 200 thousand media records from providers who do not need to run “servers”.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sp>
        <p:nvSpPr>
          <p:cNvPr id="225" name="Shape 225"/>
          <p:cNvSpPr txBox="1"/>
          <p:nvPr>
            <p:ph type="title"/>
          </p:nvPr>
        </p:nvSpPr>
        <p:spPr>
          <a:xfrm>
            <a:off y="973125" x="457200"/>
            <a:ext cy="938700" cx="8229600"/>
          </a:xfrm>
          <a:prstGeom prst="rect">
            <a:avLst/>
          </a:prstGeom>
        </p:spPr>
        <p:txBody>
          <a:bodyPr bIns="91425" rIns="91425" lIns="91425" tIns="91425" anchor="t" anchorCtr="0">
            <a:noAutofit/>
          </a:bodyPr>
          <a:lstStyle/>
          <a:p>
            <a:pPr rtl="0" lvl="0">
              <a:spcBef>
                <a:spcPts val="0"/>
              </a:spcBef>
              <a:buClr>
                <a:schemeClr val="dk1"/>
              </a:buClr>
              <a:buSzPct val="45833"/>
              <a:buFont typeface="Arial"/>
              <a:buNone/>
            </a:pPr>
            <a:r>
              <a:rPr sz="2400" lang="en"/>
              <a:t>Media Data – Audubon Core / AC</a:t>
            </a:r>
          </a:p>
          <a:p>
            <a:pPr rtl="0" lvl="0">
              <a:spcBef>
                <a:spcPts val="0"/>
              </a:spcBef>
              <a:buClr>
                <a:schemeClr val="dk1"/>
              </a:buClr>
              <a:buSzPct val="45833"/>
              <a:buFont typeface="Arial"/>
              <a:buNone/>
            </a:pPr>
            <a:r>
              <a:rPr sz="2400" lang="en"/>
              <a:t>http://terms.tdwg.org/wiki/Audubon_Core_Term_List</a:t>
            </a:r>
          </a:p>
          <a:p>
            <a:pPr rtl="0" lvl="0">
              <a:spcBef>
                <a:spcPts val="0"/>
              </a:spcBef>
              <a:buClr>
                <a:schemeClr val="dk1"/>
              </a:buClr>
              <a:buFont typeface="Arial"/>
              <a:buNone/>
            </a:pPr>
            <a:r>
              <a:t/>
            </a:r>
            <a:endParaRPr/>
          </a:p>
          <a:p>
            <a:pPr>
              <a:spcBef>
                <a:spcPts val="0"/>
              </a:spcBef>
              <a:buNone/>
            </a:pPr>
            <a:r>
              <a:t/>
            </a:r>
            <a:endParaRPr/>
          </a:p>
        </p:txBody>
      </p:sp>
      <p:pic>
        <p:nvPicPr>
          <p:cNvPr id="226" name="Shape 226"/>
          <p:cNvPicPr preferRelativeResize="0"/>
          <p:nvPr/>
        </p:nvPicPr>
        <p:blipFill>
          <a:blip r:embed="rId3">
            <a:alphaModFix/>
          </a:blip>
          <a:stretch>
            <a:fillRect/>
          </a:stretch>
        </p:blipFill>
        <p:spPr>
          <a:xfrm>
            <a:off y="2308525" x="262650"/>
            <a:ext cy="2529950" cx="8618700"/>
          </a:xfrm>
          <a:prstGeom prst="rect">
            <a:avLst/>
          </a:prstGeom>
          <a:noFill/>
          <a:ln>
            <a:noFill/>
          </a:ln>
        </p:spPr>
      </p:pic>
      <p:sp>
        <p:nvSpPr>
          <p:cNvPr id="227" name="Shape 227"/>
          <p:cNvSpPr txBox="1"/>
          <p:nvPr/>
        </p:nvSpPr>
        <p:spPr>
          <a:xfrm>
            <a:off y="5181975" x="457200"/>
            <a:ext cy="1253400" cx="7981799"/>
          </a:xfrm>
          <a:prstGeom prst="rect">
            <a:avLst/>
          </a:prstGeom>
          <a:noFill/>
          <a:ln>
            <a:noFill/>
          </a:ln>
        </p:spPr>
        <p:txBody>
          <a:bodyPr bIns="91425" rIns="91425" lIns="91425" tIns="91425" anchor="t" anchorCtr="0">
            <a:noAutofit/>
          </a:bodyPr>
          <a:lstStyle/>
          <a:p>
            <a:pPr rtl="0">
              <a:spcBef>
                <a:spcPts val="0"/>
              </a:spcBef>
              <a:buNone/>
            </a:pPr>
            <a:r>
              <a:rPr sz="1800" lang="en"/>
              <a:t>GBIF has a nice write-up on the benefits of AC over dwc:associatedMedia:</a:t>
            </a:r>
          </a:p>
          <a:p>
            <a:pPr rtl="0">
              <a:spcBef>
                <a:spcPts val="0"/>
              </a:spcBef>
              <a:buNone/>
            </a:pPr>
            <a:r>
              <a:t/>
            </a:r>
            <a:endParaRPr sz="1800"/>
          </a:p>
          <a:p>
            <a:pPr rtl="0">
              <a:spcBef>
                <a:spcPts val="0"/>
              </a:spcBef>
              <a:buNone/>
            </a:pPr>
            <a:r>
              <a:rPr u="sng" sz="1800" lang="en">
                <a:solidFill>
                  <a:schemeClr val="hlink"/>
                </a:solidFill>
                <a:hlinkClick r:id="rId4"/>
              </a:rPr>
              <a:t>http://gbif.blogspot.com/2014/05/multimedia-in-gbif.html</a:t>
            </a: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y="0" x="0"/>
          <a:ext cy="0" cx="0"/>
          <a:chOff y="0" x="0"/>
          <a:chExt cy="0" cx="0"/>
        </a:xfrm>
      </p:grpSpPr>
      <p:sp>
        <p:nvSpPr>
          <p:cNvPr id="232" name="Shape 232"/>
          <p:cNvSpPr txBox="1"/>
          <p:nvPr>
            <p:ph idx="1" type="body"/>
          </p:nvPr>
        </p:nvSpPr>
        <p:spPr>
          <a:xfrm>
            <a:off y="1005325" x="457200"/>
            <a:ext cy="4915199" cx="3168900"/>
          </a:xfrm>
          <a:prstGeom prst="rect">
            <a:avLst/>
          </a:prstGeom>
        </p:spPr>
        <p:txBody>
          <a:bodyPr bIns="91425" rIns="91425" lIns="91425" tIns="91425" anchor="t" anchorCtr="0">
            <a:noAutofit/>
          </a:bodyPr>
          <a:lstStyle/>
          <a:p>
            <a:pPr rtl="0">
              <a:spcBef>
                <a:spcPts val="0"/>
              </a:spcBef>
              <a:buNone/>
            </a:pPr>
            <a:r>
              <a:rPr b="1" sz="1800" lang="en"/>
              <a:t>Audubon Core vocabularies address such concerns as</a:t>
            </a:r>
            <a:r>
              <a:rPr sz="1800" lang="en"/>
              <a:t>:</a:t>
            </a:r>
          </a:p>
          <a:p>
            <a:pPr rtl="0" lvl="0">
              <a:spcBef>
                <a:spcPts val="0"/>
              </a:spcBef>
              <a:buNone/>
            </a:pPr>
            <a:r>
              <a:rPr sz="1800" lang="en"/>
              <a:t>- the management of the media and collections</a:t>
            </a:r>
          </a:p>
          <a:p>
            <a:pPr rtl="0" lvl="0">
              <a:spcBef>
                <a:spcPts val="0"/>
              </a:spcBef>
              <a:buNone/>
            </a:pPr>
            <a:r>
              <a:rPr sz="1800" lang="en"/>
              <a:t>- descriptions of their content</a:t>
            </a:r>
          </a:p>
          <a:p>
            <a:pPr rtl="0" lvl="0">
              <a:spcBef>
                <a:spcPts val="0"/>
              </a:spcBef>
              <a:buNone/>
            </a:pPr>
            <a:r>
              <a:rPr sz="1800" lang="en"/>
              <a:t>- their taxonomic, geographic, and temporal coverage</a:t>
            </a:r>
          </a:p>
          <a:p>
            <a:pPr lvl="0">
              <a:spcBef>
                <a:spcPts val="0"/>
              </a:spcBef>
              <a:buNone/>
            </a:pPr>
            <a:r>
              <a:rPr sz="1800" lang="en"/>
              <a:t>- appropriate ways to retrieve, attribute and reproduce them</a:t>
            </a:r>
          </a:p>
        </p:txBody>
      </p:sp>
      <p:pic>
        <p:nvPicPr>
          <p:cNvPr id="233" name="Shape 233"/>
          <p:cNvPicPr preferRelativeResize="0"/>
          <p:nvPr/>
        </p:nvPicPr>
        <p:blipFill>
          <a:blip r:embed="rId3">
            <a:alphaModFix/>
          </a:blip>
          <a:stretch>
            <a:fillRect/>
          </a:stretch>
        </p:blipFill>
        <p:spPr>
          <a:xfrm>
            <a:off y="2799150" x="3626250"/>
            <a:ext cy="3775075" cx="5260324"/>
          </a:xfrm>
          <a:prstGeom prst="rect">
            <a:avLst/>
          </a:prstGeom>
          <a:noFill/>
          <a:ln>
            <a:noFill/>
          </a:ln>
        </p:spPr>
      </p:pic>
      <p:pic>
        <p:nvPicPr>
          <p:cNvPr id="234" name="Shape 234"/>
          <p:cNvPicPr preferRelativeResize="0"/>
          <p:nvPr/>
        </p:nvPicPr>
        <p:blipFill>
          <a:blip r:embed="rId4">
            <a:alphaModFix/>
          </a:blip>
          <a:stretch>
            <a:fillRect/>
          </a:stretch>
        </p:blipFill>
        <p:spPr>
          <a:xfrm>
            <a:off y="856300" x="4859112"/>
            <a:ext cy="1858450" cx="27946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y="0" x="0"/>
          <a:ext cy="0" cx="0"/>
          <a:chOff y="0" x="0"/>
          <a:chExt cy="0" cx="0"/>
        </a:xfrm>
      </p:grpSpPr>
      <p:sp>
        <p:nvSpPr>
          <p:cNvPr id="239" name="Shape 239"/>
          <p:cNvSpPr txBox="1"/>
          <p:nvPr>
            <p:ph type="title"/>
          </p:nvPr>
        </p:nvSpPr>
        <p:spPr>
          <a:xfrm>
            <a:off y="748850" x="1244100"/>
            <a:ext cy="571500" cx="6655800"/>
          </a:xfrm>
          <a:prstGeom prst="rect">
            <a:avLst/>
          </a:prstGeom>
        </p:spPr>
        <p:txBody>
          <a:bodyPr bIns="91425" rIns="91425" lIns="91425" tIns="91425" anchor="t" anchorCtr="0">
            <a:noAutofit/>
          </a:bodyPr>
          <a:lstStyle/>
          <a:p>
            <a:pPr>
              <a:spcBef>
                <a:spcPts val="0"/>
              </a:spcBef>
              <a:buNone/>
            </a:pPr>
            <a:r>
              <a:rPr sz="2400" lang="en"/>
              <a:t>Audubon Core can support “new” media types</a:t>
            </a:r>
          </a:p>
        </p:txBody>
      </p:sp>
      <p:sp>
        <p:nvSpPr>
          <p:cNvPr id="240" name="Shape 240"/>
          <p:cNvSpPr txBox="1"/>
          <p:nvPr>
            <p:ph idx="1" type="body"/>
          </p:nvPr>
        </p:nvSpPr>
        <p:spPr>
          <a:xfrm>
            <a:off y="1320350" x="235325"/>
            <a:ext cy="2816100" cx="3664500"/>
          </a:xfrm>
          <a:prstGeom prst="rect">
            <a:avLst/>
          </a:prstGeom>
          <a:ln w="9525" cap="flat">
            <a:solidFill>
              <a:srgbClr val="000000"/>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b="1" lang="en"/>
              <a:t>Specimen Data</a:t>
            </a:r>
          </a:p>
          <a:p>
            <a:pPr rtl="0" lvl="0">
              <a:spcBef>
                <a:spcPts val="0"/>
              </a:spcBef>
              <a:buClr>
                <a:schemeClr val="dk1"/>
              </a:buClr>
              <a:buSzPct val="78571"/>
              <a:buFont typeface="Arial"/>
              <a:buNone/>
            </a:pPr>
            <a:r>
              <a:rPr lang="en"/>
              <a:t>dwc:catalogNumber:  UF 105199</a:t>
            </a:r>
          </a:p>
          <a:p>
            <a:pPr rtl="0">
              <a:spcBef>
                <a:spcPts val="0"/>
              </a:spcBef>
              <a:buNone/>
            </a:pPr>
            <a:r>
              <a:rPr lang="en"/>
              <a:t>dwc:scientificName:</a:t>
            </a:r>
          </a:p>
          <a:p>
            <a:pPr rtl="0" lvl="0" indent="-139700" marL="800100">
              <a:spcBef>
                <a:spcPts val="0"/>
              </a:spcBef>
              <a:buNone/>
            </a:pPr>
            <a:r>
              <a:rPr lang="en">
                <a:solidFill>
                  <a:schemeClr val="dk1"/>
                </a:solidFill>
              </a:rPr>
              <a:t>Carcharocles </a:t>
            </a:r>
            <a:r>
              <a:rPr lang="en"/>
              <a:t>megalodon</a:t>
            </a:r>
          </a:p>
          <a:p>
            <a:pPr rtl="0" lvl="0">
              <a:spcBef>
                <a:spcPts val="0"/>
              </a:spcBef>
              <a:buClr>
                <a:schemeClr val="dk1"/>
              </a:buClr>
              <a:buSzPct val="78571"/>
              <a:buFont typeface="Arial"/>
              <a:buNone/>
            </a:pPr>
            <a:r>
              <a:rPr lang="en"/>
              <a:t>dwc:stateProvince:  Florida</a:t>
            </a:r>
          </a:p>
          <a:p>
            <a:pPr rtl="0" lvl="0">
              <a:spcBef>
                <a:spcPts val="0"/>
              </a:spcBef>
              <a:buClr>
                <a:schemeClr val="dk1"/>
              </a:buClr>
              <a:buSzPct val="78571"/>
              <a:buFont typeface="Arial"/>
              <a:buNone/>
            </a:pPr>
            <a:r>
              <a:rPr lang="en"/>
              <a:t>dwc:county:  Duval</a:t>
            </a:r>
          </a:p>
          <a:p>
            <a:pPr rtl="0" lvl="0">
              <a:spcBef>
                <a:spcPts val="0"/>
              </a:spcBef>
              <a:buClr>
                <a:schemeClr val="dk1"/>
              </a:buClr>
              <a:buSzPct val="78571"/>
              <a:buFont typeface="Arial"/>
              <a:buNone/>
            </a:pPr>
            <a:r>
              <a:rPr lang="en"/>
              <a:t>dwc:latestPeriodOrHighestSystem:</a:t>
            </a:r>
          </a:p>
          <a:p>
            <a:pPr rtl="0" lvl="0" indent="-139700" marL="800100">
              <a:spcBef>
                <a:spcPts val="0"/>
              </a:spcBef>
              <a:buClr>
                <a:schemeClr val="dk1"/>
              </a:buClr>
              <a:buSzPct val="78571"/>
              <a:buFont typeface="Arial"/>
              <a:buNone/>
            </a:pPr>
            <a:r>
              <a:rPr lang="en"/>
              <a:t>Late Miocene</a:t>
            </a:r>
          </a:p>
          <a:p>
            <a:pPr rtl="0" lvl="0">
              <a:spcBef>
                <a:spcPts val="0"/>
              </a:spcBef>
              <a:buClr>
                <a:schemeClr val="dk1"/>
              </a:buClr>
              <a:buSzPct val="78571"/>
              <a:buFont typeface="Arial"/>
              <a:buNone/>
            </a:pPr>
            <a:r>
              <a:rPr lang="en">
                <a:solidFill>
                  <a:schemeClr val="dk1"/>
                </a:solidFill>
              </a:rPr>
              <a:t>dwc:decimalLatitude:  30.39211</a:t>
            </a:r>
          </a:p>
          <a:p>
            <a:pPr rtl="0" lvl="0">
              <a:spcBef>
                <a:spcPts val="0"/>
              </a:spcBef>
              <a:buClr>
                <a:schemeClr val="dk1"/>
              </a:buClr>
              <a:buFont typeface="Arial"/>
              <a:buNone/>
            </a:pPr>
            <a:r>
              <a:t/>
            </a:r>
            <a:endParaRPr/>
          </a:p>
        </p:txBody>
      </p:sp>
      <p:pic>
        <p:nvPicPr>
          <p:cNvPr id="241" name="Shape 241"/>
          <p:cNvPicPr preferRelativeResize="0"/>
          <p:nvPr/>
        </p:nvPicPr>
        <p:blipFill>
          <a:blip r:embed="rId3">
            <a:alphaModFix/>
          </a:blip>
          <a:stretch>
            <a:fillRect/>
          </a:stretch>
        </p:blipFill>
        <p:spPr>
          <a:xfrm>
            <a:off y="1553437" x="4012500"/>
            <a:ext cy="3975175" cx="4814049"/>
          </a:xfrm>
          <a:prstGeom prst="rect">
            <a:avLst/>
          </a:prstGeom>
          <a:noFill/>
          <a:ln>
            <a:noFill/>
          </a:ln>
        </p:spPr>
      </p:pic>
      <p:sp>
        <p:nvSpPr>
          <p:cNvPr id="242" name="Shape 242"/>
          <p:cNvSpPr txBox="1"/>
          <p:nvPr>
            <p:ph idx="2" type="body"/>
          </p:nvPr>
        </p:nvSpPr>
        <p:spPr>
          <a:xfrm>
            <a:off y="4245425" x="235325"/>
            <a:ext cy="2435700" cx="3664500"/>
          </a:xfrm>
          <a:prstGeom prst="rect">
            <a:avLst/>
          </a:prstGeom>
          <a:ln w="9525" cap="flat">
            <a:solidFill>
              <a:srgbClr val="000000"/>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b="1" lang="en"/>
              <a:t>Media Data</a:t>
            </a:r>
          </a:p>
          <a:p>
            <a:pPr rtl="0">
              <a:spcBef>
                <a:spcPts val="0"/>
              </a:spcBef>
              <a:buNone/>
            </a:pPr>
            <a:r>
              <a:rPr lang="en"/>
              <a:t>dwc:scientificName:</a:t>
            </a:r>
          </a:p>
          <a:p>
            <a:pPr rtl="0" lvl="0" indent="-139700" marL="800100">
              <a:spcBef>
                <a:spcPts val="0"/>
              </a:spcBef>
              <a:buNone/>
            </a:pPr>
            <a:r>
              <a:rPr lang="en"/>
              <a:t>Carcharocles </a:t>
            </a:r>
            <a:r>
              <a:rPr lang="en">
                <a:solidFill>
                  <a:schemeClr val="dk1"/>
                </a:solidFill>
              </a:rPr>
              <a:t>megalodon</a:t>
            </a:r>
          </a:p>
          <a:p>
            <a:pPr rtl="0">
              <a:spcBef>
                <a:spcPts val="0"/>
              </a:spcBef>
              <a:buNone/>
            </a:pPr>
            <a:r>
              <a:rPr lang="en"/>
              <a:t>dc:type: image</a:t>
            </a:r>
          </a:p>
          <a:p>
            <a:pPr rtl="0">
              <a:spcBef>
                <a:spcPts val="0"/>
              </a:spcBef>
              <a:buNone/>
            </a:pPr>
            <a:r>
              <a:rPr lang="en"/>
              <a:t>ac:subtype: </a:t>
            </a:r>
            <a:r>
              <a:rPr lang="en">
                <a:solidFill>
                  <a:schemeClr val="dk1"/>
                </a:solidFill>
                <a:hlinkClick r:id="rId4"/>
              </a:rPr>
              <a:t>http://www.fabbers.com/StL.asp</a:t>
            </a:r>
          </a:p>
          <a:p>
            <a:pPr rtl="0">
              <a:spcBef>
                <a:spcPts val="0"/>
              </a:spcBef>
              <a:buNone/>
            </a:pPr>
            <a:r>
              <a:rPr lang="en">
                <a:solidFill>
                  <a:schemeClr val="dk1"/>
                </a:solidFill>
              </a:rPr>
              <a:t>ac:subtypeLiteral: 3dModel</a:t>
            </a:r>
          </a:p>
          <a:p>
            <a:pPr rtl="0" lvl="0">
              <a:spcBef>
                <a:spcPts val="0"/>
              </a:spcBef>
              <a:buNone/>
            </a:pPr>
            <a:r>
              <a:rPr lang="en">
                <a:solidFill>
                  <a:schemeClr val="dk1"/>
                </a:solidFill>
              </a:rPr>
              <a:t>ac:tag: tooth</a:t>
            </a:r>
          </a:p>
          <a:p>
            <a:pPr rtl="0" lvl="0">
              <a:spcBef>
                <a:spcPts val="0"/>
              </a:spcBef>
              <a:buNone/>
            </a:pPr>
            <a:r>
              <a:t/>
            </a:r>
            <a:endParaRPr/>
          </a:p>
          <a:p>
            <a:pPr rtl="0" lvl="0">
              <a:spcBef>
                <a:spcPts val="0"/>
              </a:spcBef>
              <a:buNone/>
            </a:pPr>
            <a:r>
              <a:t/>
            </a:r>
            <a:endParaRPr/>
          </a:p>
        </p:txBody>
      </p:sp>
      <p:sp>
        <p:nvSpPr>
          <p:cNvPr id="243" name="Shape 243"/>
          <p:cNvSpPr txBox="1"/>
          <p:nvPr/>
        </p:nvSpPr>
        <p:spPr>
          <a:xfrm>
            <a:off y="5528625" x="3944487"/>
            <a:ext cy="350699" cx="4719900"/>
          </a:xfrm>
          <a:prstGeom prst="rect">
            <a:avLst/>
          </a:prstGeom>
          <a:noFill/>
          <a:ln>
            <a:noFill/>
          </a:ln>
        </p:spPr>
        <p:txBody>
          <a:bodyPr bIns="91425" rIns="91425" lIns="91425" tIns="91425" anchor="t" anchorCtr="0">
            <a:noAutofit/>
          </a:bodyPr>
          <a:lstStyle/>
          <a:p>
            <a:pPr rtl="0" lvl="0">
              <a:spcBef>
                <a:spcPts val="0"/>
              </a:spcBef>
              <a:buNone/>
            </a:pPr>
            <a:r>
              <a:rPr sz="1000" lang="en"/>
              <a:t>Image source: Aaron Wood, Florida Museum of Natural History</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y="0" x="0"/>
          <a:ext cy="0" cx="0"/>
          <a:chOff y="0" x="0"/>
          <a:chExt cy="0" cx="0"/>
        </a:xfrm>
      </p:grpSpPr>
      <p:sp>
        <p:nvSpPr>
          <p:cNvPr id="248" name="Shape 248"/>
          <p:cNvSpPr txBox="1"/>
          <p:nvPr>
            <p:ph type="title"/>
          </p:nvPr>
        </p:nvSpPr>
        <p:spPr>
          <a:xfrm>
            <a:off y="973137" x="457200"/>
            <a:ext cy="571500" cx="8229600"/>
          </a:xfrm>
          <a:prstGeom prst="rect">
            <a:avLst/>
          </a:prstGeom>
        </p:spPr>
        <p:txBody>
          <a:bodyPr bIns="91425" rIns="91425" lIns="91425" tIns="91425" anchor="t" anchorCtr="0">
            <a:noAutofit/>
          </a:bodyPr>
          <a:lstStyle/>
          <a:p>
            <a:pPr>
              <a:spcBef>
                <a:spcPts val="0"/>
              </a:spcBef>
              <a:buNone/>
            </a:pPr>
            <a:r>
              <a:rPr lang="en"/>
              <a:t>Darwin Core Archive - Extension to link data between the Occurrence and Audubon Core record</a:t>
            </a:r>
          </a:p>
        </p:txBody>
      </p:sp>
      <p:sp>
        <p:nvSpPr>
          <p:cNvPr id="249" name="Shape 249"/>
          <p:cNvSpPr txBox="1"/>
          <p:nvPr>
            <p:ph idx="1" type="body"/>
          </p:nvPr>
        </p:nvSpPr>
        <p:spPr>
          <a:xfrm>
            <a:off y="1693650" x="264212"/>
            <a:ext cy="3470700" cx="4050899"/>
          </a:xfrm>
          <a:prstGeom prst="rect">
            <a:avLst/>
          </a:prstGeom>
          <a:ln w="9525" cap="flat">
            <a:solidFill>
              <a:srgbClr val="000000"/>
            </a:solidFill>
            <a:prstDash val="solid"/>
            <a:round/>
            <a:headEnd w="med" len="med" type="none"/>
            <a:tailEnd w="med" len="med" type="none"/>
          </a:ln>
        </p:spPr>
        <p:txBody>
          <a:bodyPr bIns="91425" rIns="91425" lIns="91425" tIns="91425" anchor="t" anchorCtr="0">
            <a:noAutofit/>
          </a:bodyPr>
          <a:lstStyle/>
          <a:p>
            <a:pPr rtl="0" lvl="0" indent="0" marL="0">
              <a:spcBef>
                <a:spcPts val="0"/>
              </a:spcBef>
              <a:buNone/>
            </a:pPr>
            <a:r>
              <a:rPr b="1" lang="en"/>
              <a:t>Specimen Data</a:t>
            </a:r>
          </a:p>
          <a:p>
            <a:pPr rtl="0" lvl="0" indent="0" marL="0">
              <a:spcBef>
                <a:spcPts val="0"/>
              </a:spcBef>
              <a:buClr>
                <a:schemeClr val="dk1"/>
              </a:buClr>
              <a:buSzPct val="78571"/>
              <a:buFont typeface="Arial"/>
              <a:buNone/>
            </a:pPr>
            <a:r>
              <a:rPr lang="en"/>
              <a:t>dwc:occurrenceID:  </a:t>
            </a:r>
            <a:r>
              <a:rPr b="1" lang="en"/>
              <a:t>3bca767a-5a25-42c0-12...</a:t>
            </a:r>
          </a:p>
          <a:p>
            <a:pPr rtl="0" lvl="0" indent="0" marL="0">
              <a:spcBef>
                <a:spcPts val="0"/>
              </a:spcBef>
              <a:buClr>
                <a:schemeClr val="dk1"/>
              </a:buClr>
              <a:buFont typeface="Arial"/>
              <a:buNone/>
            </a:pPr>
            <a:r>
              <a:t/>
            </a:r>
            <a:endParaRPr/>
          </a:p>
          <a:p>
            <a:pPr rtl="0" lvl="0" indent="0" marL="0">
              <a:spcBef>
                <a:spcPts val="0"/>
              </a:spcBef>
              <a:buNone/>
            </a:pPr>
            <a:r>
              <a:rPr lang="en"/>
              <a:t>dwc:scientificName: </a:t>
            </a:r>
            <a:r>
              <a:rPr lang="en">
                <a:solidFill>
                  <a:schemeClr val="dk1"/>
                </a:solidFill>
              </a:rPr>
              <a:t>Carcharocles </a:t>
            </a:r>
            <a:r>
              <a:rPr lang="en"/>
              <a:t>megalodon</a:t>
            </a:r>
          </a:p>
          <a:p>
            <a:pPr rtl="0" lvl="0" indent="0" marL="0">
              <a:spcBef>
                <a:spcPts val="0"/>
              </a:spcBef>
              <a:buClr>
                <a:schemeClr val="dk1"/>
              </a:buClr>
              <a:buSzPct val="78571"/>
              <a:buFont typeface="Arial"/>
              <a:buNone/>
            </a:pPr>
            <a:r>
              <a:rPr lang="en">
                <a:solidFill>
                  <a:schemeClr val="dk1"/>
                </a:solidFill>
              </a:rPr>
              <a:t>dwc:catalogNumber:  UF 105199</a:t>
            </a:r>
          </a:p>
          <a:p>
            <a:pPr rtl="0" lvl="0" indent="0" marL="0">
              <a:spcBef>
                <a:spcPts val="0"/>
              </a:spcBef>
              <a:buClr>
                <a:schemeClr val="dk1"/>
              </a:buClr>
              <a:buSzPct val="78571"/>
              <a:buFont typeface="Arial"/>
              <a:buNone/>
            </a:pPr>
            <a:r>
              <a:rPr lang="en"/>
              <a:t>dwc:stateProvince:  Florida</a:t>
            </a:r>
          </a:p>
          <a:p>
            <a:pPr rtl="0" lvl="0" indent="0" marL="0">
              <a:spcBef>
                <a:spcPts val="0"/>
              </a:spcBef>
              <a:buClr>
                <a:schemeClr val="dk1"/>
              </a:buClr>
              <a:buSzPct val="78571"/>
              <a:buFont typeface="Arial"/>
              <a:buNone/>
            </a:pPr>
            <a:r>
              <a:rPr lang="en"/>
              <a:t>dwc:county:  Duval</a:t>
            </a:r>
          </a:p>
          <a:p>
            <a:pPr rtl="0" lvl="0" indent="0" marL="0">
              <a:spcBef>
                <a:spcPts val="0"/>
              </a:spcBef>
              <a:buClr>
                <a:schemeClr val="dk1"/>
              </a:buClr>
              <a:buSzPct val="78571"/>
              <a:buFont typeface="Arial"/>
              <a:buNone/>
            </a:pPr>
            <a:r>
              <a:rPr lang="en"/>
              <a:t>dwc:latestPeriodOrHighestSystem:  Miocene</a:t>
            </a:r>
          </a:p>
          <a:p>
            <a:pPr rtl="0" lvl="0" indent="0" marL="0">
              <a:spcBef>
                <a:spcPts val="0"/>
              </a:spcBef>
              <a:buClr>
                <a:schemeClr val="dk1"/>
              </a:buClr>
              <a:buSzPct val="78571"/>
              <a:buFont typeface="Arial"/>
              <a:buNone/>
            </a:pPr>
            <a:r>
              <a:rPr lang="en">
                <a:solidFill>
                  <a:schemeClr val="dk1"/>
                </a:solidFill>
              </a:rPr>
              <a:t>dwc:decimalLatitude:  30.39211</a:t>
            </a:r>
          </a:p>
          <a:p>
            <a:pPr rtl="0" lvl="0" indent="0" marL="0">
              <a:spcBef>
                <a:spcPts val="0"/>
              </a:spcBef>
              <a:buClr>
                <a:schemeClr val="dk1"/>
              </a:buClr>
              <a:buSzPct val="78571"/>
              <a:buFont typeface="Arial"/>
              <a:buNone/>
            </a:pPr>
            <a:r>
              <a:rPr lang="en"/>
              <a:t>...</a:t>
            </a:r>
          </a:p>
        </p:txBody>
      </p:sp>
      <p:sp>
        <p:nvSpPr>
          <p:cNvPr id="250" name="Shape 250"/>
          <p:cNvSpPr txBox="1"/>
          <p:nvPr>
            <p:ph idx="2" type="body"/>
          </p:nvPr>
        </p:nvSpPr>
        <p:spPr>
          <a:xfrm>
            <a:off y="1693650" x="4454487"/>
            <a:ext cy="3470700" cx="4425300"/>
          </a:xfrm>
          <a:prstGeom prst="rect">
            <a:avLst/>
          </a:prstGeom>
          <a:ln w="9525" cap="flat">
            <a:solidFill>
              <a:srgbClr val="000000"/>
            </a:solidFill>
            <a:prstDash val="solid"/>
            <a:round/>
            <a:headEnd w="med" len="med" type="none"/>
            <a:tailEnd w="med" len="med" type="none"/>
          </a:ln>
        </p:spPr>
        <p:txBody>
          <a:bodyPr bIns="91425" rIns="91425" lIns="91425" tIns="91425" anchor="t" anchorCtr="0">
            <a:noAutofit/>
          </a:bodyPr>
          <a:lstStyle/>
          <a:p>
            <a:pPr rtl="0" indent="0" marL="0">
              <a:spcBef>
                <a:spcPts val="0"/>
              </a:spcBef>
              <a:buNone/>
            </a:pPr>
            <a:r>
              <a:rPr b="1" lang="en"/>
              <a:t>Media Data</a:t>
            </a:r>
          </a:p>
          <a:p>
            <a:pPr rtl="0" indent="0" marL="0">
              <a:spcBef>
                <a:spcPts val="0"/>
              </a:spcBef>
              <a:buNone/>
            </a:pPr>
            <a:r>
              <a:rPr lang="en"/>
              <a:t>dcterms:identifier:  </a:t>
            </a:r>
            <a:r>
              <a:rPr lang="en">
                <a:solidFill>
                  <a:schemeClr val="dk1"/>
                </a:solidFill>
              </a:rPr>
              <a:t>9a3025b1-f686-4e43-915f-...</a:t>
            </a:r>
          </a:p>
          <a:p>
            <a:pPr rtl="0" lvl="0" indent="0" marL="0">
              <a:spcBef>
                <a:spcPts val="0"/>
              </a:spcBef>
              <a:buNone/>
            </a:pPr>
            <a:r>
              <a:rPr lang="en">
                <a:solidFill>
                  <a:schemeClr val="dk1"/>
                </a:solidFill>
              </a:rPr>
              <a:t>coreid: </a:t>
            </a:r>
            <a:r>
              <a:rPr b="1" lang="en">
                <a:solidFill>
                  <a:schemeClr val="dk1"/>
                </a:solidFill>
              </a:rPr>
              <a:t>3bca767a-5a25-42c0-12...</a:t>
            </a:r>
          </a:p>
          <a:p>
            <a:pPr rtl="0" indent="0" marL="0">
              <a:spcBef>
                <a:spcPts val="0"/>
              </a:spcBef>
              <a:buNone/>
            </a:pPr>
            <a:r>
              <a:rPr lang="en"/>
              <a:t>dwc:scientificName: Carcharocles </a:t>
            </a:r>
            <a:r>
              <a:rPr lang="en">
                <a:solidFill>
                  <a:schemeClr val="dk1"/>
                </a:solidFill>
              </a:rPr>
              <a:t>megalodon</a:t>
            </a:r>
          </a:p>
          <a:p>
            <a:pPr rtl="0" lvl="0" indent="0" marL="0">
              <a:spcBef>
                <a:spcPts val="0"/>
              </a:spcBef>
              <a:buNone/>
            </a:pPr>
            <a:r>
              <a:rPr lang="en">
                <a:solidFill>
                  <a:schemeClr val="dk1"/>
                </a:solidFill>
              </a:rPr>
              <a:t>ac:associatedSpecimenReference: http://museum...</a:t>
            </a:r>
          </a:p>
          <a:p>
            <a:pPr rtl="0" lvl="0" indent="0" marL="0">
              <a:spcBef>
                <a:spcPts val="0"/>
              </a:spcBef>
              <a:buNone/>
            </a:pPr>
            <a:r>
              <a:rPr lang="en"/>
              <a:t>dc:type: image</a:t>
            </a:r>
          </a:p>
          <a:p>
            <a:pPr rtl="0" lvl="0" indent="0" marL="0">
              <a:spcBef>
                <a:spcPts val="0"/>
              </a:spcBef>
              <a:buNone/>
            </a:pPr>
            <a:r>
              <a:rPr lang="en"/>
              <a:t>ac:subtype: </a:t>
            </a:r>
            <a:r>
              <a:rPr lang="en">
                <a:solidFill>
                  <a:schemeClr val="dk1"/>
                </a:solidFill>
                <a:hlinkClick r:id="rId3"/>
              </a:rPr>
              <a:t>http://www.fabbers.com/StL.asp</a:t>
            </a:r>
          </a:p>
          <a:p>
            <a:pPr rtl="0" lvl="0" indent="0" marL="0">
              <a:spcBef>
                <a:spcPts val="0"/>
              </a:spcBef>
              <a:buNone/>
            </a:pPr>
            <a:r>
              <a:rPr lang="en">
                <a:solidFill>
                  <a:schemeClr val="dk1"/>
                </a:solidFill>
              </a:rPr>
              <a:t>ac:subtypeLiteral: 3dModel</a:t>
            </a:r>
          </a:p>
          <a:p>
            <a:pPr rtl="0" lvl="0" indent="0" marL="0">
              <a:spcBef>
                <a:spcPts val="0"/>
              </a:spcBef>
              <a:buNone/>
            </a:pPr>
            <a:r>
              <a:rPr lang="en">
                <a:solidFill>
                  <a:schemeClr val="dk1"/>
                </a:solidFill>
              </a:rPr>
              <a:t>ac:tag: tooth</a:t>
            </a:r>
          </a:p>
          <a:p>
            <a:pPr rtl="0" lvl="0" indent="0" marL="0">
              <a:spcBef>
                <a:spcPts val="0"/>
              </a:spcBef>
              <a:buNone/>
            </a:pPr>
            <a:r>
              <a:rPr lang="en"/>
              <a:t>...</a:t>
            </a:r>
          </a:p>
        </p:txBody>
      </p:sp>
      <p:sp>
        <p:nvSpPr>
          <p:cNvPr id="251" name="Shape 251"/>
          <p:cNvSpPr txBox="1"/>
          <p:nvPr/>
        </p:nvSpPr>
        <p:spPr>
          <a:xfrm>
            <a:off y="5504325" x="355250"/>
            <a:ext cy="939300" cx="7710900"/>
          </a:xfrm>
          <a:prstGeom prst="rect">
            <a:avLst/>
          </a:prstGeom>
          <a:noFill/>
          <a:ln>
            <a:noFill/>
          </a:ln>
        </p:spPr>
        <p:txBody>
          <a:bodyPr bIns="91425" rIns="91425" lIns="91425" tIns="91425" anchor="t" anchorCtr="0">
            <a:noAutofit/>
          </a:bodyPr>
          <a:lstStyle/>
          <a:p>
            <a:pPr>
              <a:spcBef>
                <a:spcPts val="0"/>
              </a:spcBef>
              <a:buNone/>
            </a:pPr>
            <a:r>
              <a:rPr lang="en">
                <a:solidFill>
                  <a:schemeClr val="dk1"/>
                </a:solidFill>
              </a:rPr>
              <a:t>In the wild, ac:associatedSpecimenReference tends NOT to provide the bare occurrence id of the related specimen, so instead we use the implicit relationship via coreid in the DwC-A.</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y="0" x="0"/>
          <a:ext cy="0" cx="0"/>
          <a:chOff y="0" x="0"/>
          <a:chExt cy="0" cx="0"/>
        </a:xfrm>
      </p:grpSpPr>
      <p:pic>
        <p:nvPicPr>
          <p:cNvPr id="256" name="Shape 256"/>
          <p:cNvPicPr preferRelativeResize="0"/>
          <p:nvPr/>
        </p:nvPicPr>
        <p:blipFill>
          <a:blip r:embed="rId3">
            <a:alphaModFix/>
          </a:blip>
          <a:stretch>
            <a:fillRect/>
          </a:stretch>
        </p:blipFill>
        <p:spPr>
          <a:xfrm>
            <a:off y="745524" x="241100"/>
            <a:ext cy="2330425" cx="3107225"/>
          </a:xfrm>
          <a:prstGeom prst="rect">
            <a:avLst/>
          </a:prstGeom>
          <a:noFill/>
          <a:ln>
            <a:noFill/>
          </a:ln>
        </p:spPr>
      </p:pic>
      <p:sp>
        <p:nvSpPr>
          <p:cNvPr id="257" name="Shape 257"/>
          <p:cNvSpPr txBox="1"/>
          <p:nvPr/>
        </p:nvSpPr>
        <p:spPr>
          <a:xfrm>
            <a:off y="3087150" x="241100"/>
            <a:ext cy="683699" cx="2891099"/>
          </a:xfrm>
          <a:prstGeom prst="rect">
            <a:avLst/>
          </a:prstGeom>
          <a:noFill/>
          <a:ln>
            <a:noFill/>
          </a:ln>
        </p:spPr>
        <p:txBody>
          <a:bodyPr bIns="91425" rIns="91425" lIns="91425" tIns="91425" anchor="t" anchorCtr="0">
            <a:noAutofit/>
          </a:bodyPr>
          <a:lstStyle/>
          <a:p>
            <a:pPr rtl="0" lvl="0">
              <a:spcBef>
                <a:spcPts val="0"/>
              </a:spcBef>
              <a:buNone/>
            </a:pPr>
            <a:r>
              <a:rPr sz="1000" lang="en"/>
              <a:t>Image source: http://commons.wikimedia.org/wiki/File:Carcharocles_megalodon_tooth.JPG</a:t>
            </a:r>
          </a:p>
        </p:txBody>
      </p:sp>
      <p:sp>
        <p:nvSpPr>
          <p:cNvPr id="258" name="Shape 258"/>
          <p:cNvSpPr txBox="1"/>
          <p:nvPr/>
        </p:nvSpPr>
        <p:spPr>
          <a:xfrm>
            <a:off y="6075050" x="6040725"/>
            <a:ext cy="548699" cx="2840099"/>
          </a:xfrm>
          <a:prstGeom prst="rect">
            <a:avLst/>
          </a:prstGeom>
          <a:noFill/>
          <a:ln>
            <a:noFill/>
          </a:ln>
        </p:spPr>
        <p:txBody>
          <a:bodyPr bIns="91425" rIns="91425" lIns="91425" tIns="91425" anchor="t" anchorCtr="0">
            <a:noAutofit/>
          </a:bodyPr>
          <a:lstStyle/>
          <a:p>
            <a:pPr rtl="0">
              <a:spcBef>
                <a:spcPts val="0"/>
              </a:spcBef>
              <a:buNone/>
            </a:pPr>
            <a:r>
              <a:rPr sz="1000" lang="en"/>
              <a:t>Image source: Aaron Wood</a:t>
            </a:r>
          </a:p>
          <a:p>
            <a:pPr rtl="0" lvl="0">
              <a:spcBef>
                <a:spcPts val="0"/>
              </a:spcBef>
              <a:buNone/>
            </a:pPr>
            <a:r>
              <a:rPr sz="1000" lang="en"/>
              <a:t>3D Model printing by Robert Burns</a:t>
            </a:r>
          </a:p>
        </p:txBody>
      </p:sp>
      <p:sp>
        <p:nvSpPr>
          <p:cNvPr id="259" name="Shape 259"/>
          <p:cNvSpPr txBox="1"/>
          <p:nvPr/>
        </p:nvSpPr>
        <p:spPr>
          <a:xfrm>
            <a:off y="4658975" x="3208800"/>
            <a:ext cy="350699" cx="1767600"/>
          </a:xfrm>
          <a:prstGeom prst="rect">
            <a:avLst/>
          </a:prstGeom>
          <a:noFill/>
          <a:ln>
            <a:noFill/>
          </a:ln>
        </p:spPr>
        <p:txBody>
          <a:bodyPr bIns="91425" rIns="91425" lIns="91425" tIns="91425" anchor="t" anchorCtr="0">
            <a:noAutofit/>
          </a:bodyPr>
          <a:lstStyle/>
          <a:p>
            <a:pPr rtl="0" lvl="0">
              <a:spcBef>
                <a:spcPts val="0"/>
              </a:spcBef>
              <a:buNone/>
            </a:pPr>
            <a:r>
              <a:rPr sz="1000" lang="en"/>
              <a:t>Image source: Aaron Wood</a:t>
            </a:r>
          </a:p>
        </p:txBody>
      </p:sp>
      <p:pic>
        <p:nvPicPr>
          <p:cNvPr id="260" name="Shape 260"/>
          <p:cNvPicPr preferRelativeResize="0"/>
          <p:nvPr/>
        </p:nvPicPr>
        <p:blipFill>
          <a:blip r:embed="rId4">
            <a:alphaModFix/>
          </a:blip>
          <a:stretch>
            <a:fillRect/>
          </a:stretch>
        </p:blipFill>
        <p:spPr>
          <a:xfrm>
            <a:off y="2195325" x="3208800"/>
            <a:ext cy="2463650" cx="3030625"/>
          </a:xfrm>
          <a:prstGeom prst="rect">
            <a:avLst/>
          </a:prstGeom>
          <a:noFill/>
          <a:ln>
            <a:noFill/>
          </a:ln>
        </p:spPr>
      </p:pic>
      <p:pic>
        <p:nvPicPr>
          <p:cNvPr id="261" name="Shape 261"/>
          <p:cNvPicPr preferRelativeResize="0"/>
          <p:nvPr/>
        </p:nvPicPr>
        <p:blipFill>
          <a:blip r:embed="rId5">
            <a:alphaModFix/>
          </a:blip>
          <a:stretch>
            <a:fillRect/>
          </a:stretch>
        </p:blipFill>
        <p:spPr>
          <a:xfrm>
            <a:off y="3868176" x="6040725"/>
            <a:ext cy="2206872" cx="28910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973137" x="457200"/>
            <a:ext cy="571500" cx="8229600"/>
          </a:xfrm>
          <a:prstGeom prst="rect">
            <a:avLst/>
          </a:prstGeom>
          <a:noFill/>
          <a:ln>
            <a:noFill/>
          </a:ln>
        </p:spPr>
        <p:txBody>
          <a:bodyPr bIns="45700" rIns="91425" lIns="91425" tIns="45700" anchor="t" anchorCtr="0">
            <a:noAutofit/>
          </a:bodyPr>
          <a:lstStyle/>
          <a:p>
            <a:pPr rtl="0" lvl="0">
              <a:spcBef>
                <a:spcPts val="0"/>
              </a:spcBef>
              <a:buClr>
                <a:schemeClr val="dk1"/>
              </a:buClr>
              <a:buSzPct val="61111"/>
              <a:buFont typeface="Arial"/>
              <a:buNone/>
            </a:pPr>
            <a:r>
              <a:rPr sz="1800" lang="en">
                <a:solidFill>
                  <a:schemeClr val="dk1"/>
                </a:solidFill>
                <a:latin typeface="Calibri"/>
                <a:ea typeface="Calibri"/>
                <a:cs typeface="Calibri"/>
                <a:sym typeface="Calibri"/>
              </a:rPr>
              <a:t>Over 300 Data Providers...</a:t>
            </a:r>
          </a:p>
        </p:txBody>
      </p:sp>
      <p:pic>
        <p:nvPicPr>
          <p:cNvPr id="148" name="Shape 148"/>
          <p:cNvPicPr preferRelativeResize="0"/>
          <p:nvPr/>
        </p:nvPicPr>
        <p:blipFill>
          <a:blip r:embed="rId3">
            <a:alphaModFix/>
          </a:blip>
          <a:stretch>
            <a:fillRect/>
          </a:stretch>
        </p:blipFill>
        <p:spPr>
          <a:xfrm>
            <a:off y="1369950" x="1174375"/>
            <a:ext cy="5096449" cx="6795249"/>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y="0" x="0"/>
          <a:ext cy="0" cx="0"/>
          <a:chOff y="0" x="0"/>
          <a:chExt cy="0" cx="0"/>
        </a:xfrm>
      </p:grpSpPr>
      <p:sp>
        <p:nvSpPr>
          <p:cNvPr id="266" name="Shape 266"/>
          <p:cNvSpPr txBox="1"/>
          <p:nvPr/>
        </p:nvSpPr>
        <p:spPr>
          <a:xfrm>
            <a:off y="2326900" x="1066200"/>
            <a:ext cy="3299399" cx="7011599"/>
          </a:xfrm>
          <a:prstGeom prst="rect">
            <a:avLst/>
          </a:prstGeom>
          <a:noFill/>
          <a:ln>
            <a:noFill/>
          </a:ln>
        </p:spPr>
        <p:txBody>
          <a:bodyPr bIns="91425" rIns="91425" lIns="91425" tIns="91425" anchor="t" anchorCtr="0">
            <a:noAutofit/>
          </a:bodyPr>
          <a:lstStyle/>
          <a:p>
            <a:pPr rtl="0" lvl="0">
              <a:spcBef>
                <a:spcPts val="440"/>
              </a:spcBef>
              <a:buClr>
                <a:schemeClr val="dk1"/>
              </a:buClr>
              <a:buSzPct val="61111"/>
              <a:buFont typeface="Arial"/>
              <a:buNone/>
            </a:pPr>
            <a:r>
              <a:rPr sz="1800" lang="en">
                <a:solidFill>
                  <a:schemeClr val="dk1"/>
                </a:solidFill>
              </a:rPr>
              <a:t>Access URI</a:t>
            </a:r>
          </a:p>
          <a:p>
            <a:pPr rtl="0" lvl="0">
              <a:spcBef>
                <a:spcPts val="440"/>
              </a:spcBef>
              <a:buClr>
                <a:schemeClr val="dk1"/>
              </a:buClr>
              <a:buSzPct val="61111"/>
              <a:buFont typeface="Arial"/>
              <a:buNone/>
            </a:pPr>
            <a:r>
              <a:rPr sz="1800" lang="en">
                <a:solidFill>
                  <a:schemeClr val="dk1"/>
                </a:solidFill>
              </a:rPr>
              <a:t>Rights</a:t>
            </a:r>
          </a:p>
          <a:p>
            <a:pPr rtl="0" lvl="0">
              <a:spcBef>
                <a:spcPts val="440"/>
              </a:spcBef>
              <a:buClr>
                <a:schemeClr val="dk1"/>
              </a:buClr>
              <a:buSzPct val="61111"/>
              <a:buFont typeface="Arial"/>
              <a:buNone/>
            </a:pPr>
            <a:r>
              <a:rPr sz="1800" lang="en">
                <a:solidFill>
                  <a:schemeClr val="dk1"/>
                </a:solidFill>
              </a:rPr>
              <a:t>Provider</a:t>
            </a:r>
          </a:p>
          <a:p>
            <a:pPr rtl="0" lvl="0">
              <a:spcBef>
                <a:spcPts val="440"/>
              </a:spcBef>
              <a:buClr>
                <a:schemeClr val="dk1"/>
              </a:buClr>
              <a:buSzPct val="61111"/>
              <a:buFont typeface="Arial"/>
              <a:buNone/>
            </a:pPr>
            <a:r>
              <a:rPr sz="1800" lang="en">
                <a:solidFill>
                  <a:schemeClr val="dk1"/>
                </a:solidFill>
              </a:rPr>
              <a:t>Scientific name</a:t>
            </a:r>
          </a:p>
          <a:p>
            <a:pPr rtl="0" lvl="0">
              <a:spcBef>
                <a:spcPts val="440"/>
              </a:spcBef>
              <a:buClr>
                <a:schemeClr val="dk1"/>
              </a:buClr>
              <a:buSzPct val="61111"/>
              <a:buFont typeface="Arial"/>
              <a:buNone/>
            </a:pPr>
            <a:r>
              <a:rPr sz="1800" lang="en">
                <a:solidFill>
                  <a:schemeClr val="dk1"/>
                </a:solidFill>
              </a:rPr>
              <a:t>Title</a:t>
            </a:r>
          </a:p>
          <a:p>
            <a:pPr rtl="0" lvl="0">
              <a:spcBef>
                <a:spcPts val="440"/>
              </a:spcBef>
              <a:buClr>
                <a:schemeClr val="dk1"/>
              </a:buClr>
              <a:buSzPct val="61111"/>
              <a:buFont typeface="Arial"/>
              <a:buNone/>
            </a:pPr>
            <a:r>
              <a:rPr sz="1800" lang="en">
                <a:solidFill>
                  <a:schemeClr val="dk1"/>
                </a:solidFill>
              </a:rPr>
              <a:t>Description</a:t>
            </a:r>
          </a:p>
          <a:p>
            <a:pPr rtl="0" lvl="0">
              <a:spcBef>
                <a:spcPts val="440"/>
              </a:spcBef>
              <a:buClr>
                <a:schemeClr val="dk1"/>
              </a:buClr>
              <a:buSzPct val="61111"/>
              <a:buFont typeface="Arial"/>
              <a:buNone/>
            </a:pPr>
            <a:r>
              <a:rPr sz="1800" lang="en">
                <a:solidFill>
                  <a:schemeClr val="dk1"/>
                </a:solidFill>
              </a:rPr>
              <a:t>Tags</a:t>
            </a:r>
          </a:p>
          <a:p>
            <a:pPr rtl="0" lvl="0">
              <a:spcBef>
                <a:spcPts val="440"/>
              </a:spcBef>
              <a:buClr>
                <a:schemeClr val="dk1"/>
              </a:buClr>
              <a:buFont typeface="Arial"/>
              <a:buNone/>
            </a:pPr>
            <a:r>
              <a:t/>
            </a:r>
            <a:endParaRPr sz="1800">
              <a:solidFill>
                <a:schemeClr val="dk1"/>
              </a:solidFill>
            </a:endParaRPr>
          </a:p>
        </p:txBody>
      </p:sp>
      <p:sp>
        <p:nvSpPr>
          <p:cNvPr id="267" name="Shape 267"/>
          <p:cNvSpPr txBox="1"/>
          <p:nvPr>
            <p:ph type="title"/>
          </p:nvPr>
        </p:nvSpPr>
        <p:spPr>
          <a:xfrm>
            <a:off y="973113" x="457200"/>
            <a:ext cy="1136099" cx="8229600"/>
          </a:xfrm>
          <a:prstGeom prst="rect">
            <a:avLst/>
          </a:prstGeom>
        </p:spPr>
        <p:txBody>
          <a:bodyPr bIns="91425" rIns="91425" lIns="91425" tIns="91425" anchor="t" anchorCtr="0">
            <a:noAutofit/>
          </a:bodyPr>
          <a:lstStyle/>
          <a:p>
            <a:pPr>
              <a:spcBef>
                <a:spcPts val="0"/>
              </a:spcBef>
              <a:buNone/>
            </a:pPr>
            <a:r>
              <a:rPr sz="2400" lang="en">
                <a:solidFill>
                  <a:schemeClr val="dk1"/>
                </a:solidFill>
              </a:rPr>
              <a:t>Recommended minimum Audubon Core fields for iDigBio Data Ingestion:</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y="0" x="0"/>
          <a:ext cy="0" cx="0"/>
          <a:chOff y="0" x="0"/>
          <a:chExt cy="0" cx="0"/>
        </a:xfrm>
      </p:grpSpPr>
      <p:sp>
        <p:nvSpPr>
          <p:cNvPr id="272" name="Shape 272"/>
          <p:cNvSpPr txBox="1"/>
          <p:nvPr>
            <p:ph type="title"/>
          </p:nvPr>
        </p:nvSpPr>
        <p:spPr>
          <a:xfrm>
            <a:off y="973137" x="457200"/>
            <a:ext cy="571500" cx="8229600"/>
          </a:xfrm>
          <a:prstGeom prst="rect">
            <a:avLst/>
          </a:prstGeom>
        </p:spPr>
        <p:txBody>
          <a:bodyPr bIns="91425" rIns="91425" lIns="91425" tIns="91425" anchor="t" anchorCtr="0">
            <a:noAutofit/>
          </a:bodyPr>
          <a:lstStyle/>
          <a:p>
            <a:pPr>
              <a:spcBef>
                <a:spcPts val="0"/>
              </a:spcBef>
              <a:buNone/>
            </a:pPr>
            <a:r>
              <a:rPr sz="2400" lang="en"/>
              <a:t>Practical Details</a:t>
            </a:r>
          </a:p>
        </p:txBody>
      </p:sp>
      <p:sp>
        <p:nvSpPr>
          <p:cNvPr id="273" name="Shape 273"/>
          <p:cNvSpPr txBox="1"/>
          <p:nvPr>
            <p:ph idx="1" type="body"/>
          </p:nvPr>
        </p:nvSpPr>
        <p:spPr>
          <a:xfrm>
            <a:off y="1709109" x="457200"/>
            <a:ext cy="4700700"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sz="1800" lang="en"/>
              <a:t>Data Formats</a:t>
            </a:r>
          </a:p>
          <a:p>
            <a:pPr rtl="0" lvl="0" indent="457200">
              <a:spcBef>
                <a:spcPts val="0"/>
              </a:spcBef>
              <a:buClr>
                <a:schemeClr val="dk1"/>
              </a:buClr>
              <a:buSzPct val="61111"/>
              <a:buFont typeface="Arial"/>
              <a:buNone/>
            </a:pPr>
            <a:r>
              <a:rPr sz="1800" lang="en"/>
              <a:t>ISO 8601 Dates</a:t>
            </a:r>
          </a:p>
          <a:p>
            <a:pPr rtl="0" lvl="0" indent="457200">
              <a:spcBef>
                <a:spcPts val="0"/>
              </a:spcBef>
              <a:buClr>
                <a:schemeClr val="dk1"/>
              </a:buClr>
              <a:buSzPct val="61111"/>
              <a:buFont typeface="Arial"/>
              <a:buNone/>
            </a:pPr>
            <a:r>
              <a:rPr sz="1800" lang="en"/>
              <a:t>WGS84 Decimal Lat/Long</a:t>
            </a:r>
          </a:p>
          <a:p>
            <a:pPr rtl="0" lvl="0">
              <a:spcBef>
                <a:spcPts val="0"/>
              </a:spcBef>
              <a:buClr>
                <a:schemeClr val="dk1"/>
              </a:buClr>
              <a:buSzPct val="61111"/>
              <a:buFont typeface="Arial"/>
              <a:buNone/>
            </a:pPr>
            <a:r>
              <a:rPr sz="1800" lang="en">
                <a:solidFill>
                  <a:schemeClr val="dk1"/>
                </a:solidFill>
              </a:rPr>
              <a:t>Controlled Vocabularies</a:t>
            </a:r>
          </a:p>
          <a:p>
            <a:pPr rtl="0" lvl="0" indent="457200">
              <a:spcBef>
                <a:spcPts val="0"/>
              </a:spcBef>
              <a:buClr>
                <a:schemeClr val="dk1"/>
              </a:buClr>
              <a:buSzPct val="61111"/>
              <a:buFont typeface="Arial"/>
              <a:buNone/>
            </a:pPr>
            <a:r>
              <a:rPr sz="1800" lang="en">
                <a:solidFill>
                  <a:schemeClr val="dk1"/>
                </a:solidFill>
              </a:rPr>
              <a:t>ISO Country Names and Codes</a:t>
            </a:r>
          </a:p>
          <a:p>
            <a:pPr rtl="0" lvl="0" indent="457200">
              <a:spcBef>
                <a:spcPts val="0"/>
              </a:spcBef>
              <a:buClr>
                <a:schemeClr val="dk1"/>
              </a:buClr>
              <a:buSzPct val="61111"/>
              <a:buFont typeface="Arial"/>
              <a:buNone/>
            </a:pPr>
            <a:r>
              <a:rPr sz="1800" lang="en">
                <a:solidFill>
                  <a:schemeClr val="dk1"/>
                </a:solidFill>
              </a:rPr>
              <a:t>State/Province names</a:t>
            </a:r>
          </a:p>
          <a:p>
            <a:pPr rtl="0" lvl="0">
              <a:spcBef>
                <a:spcPts val="0"/>
              </a:spcBef>
              <a:buClr>
                <a:schemeClr val="dk1"/>
              </a:buClr>
              <a:buSzPct val="61111"/>
              <a:buFont typeface="Arial"/>
              <a:buNone/>
            </a:pPr>
            <a:r>
              <a:rPr sz="1800" lang="en"/>
              <a:t>Identifier Formats  (UUID, </a:t>
            </a:r>
            <a:r>
              <a:rPr sz="1800" lang="en">
                <a:solidFill>
                  <a:schemeClr val="dk1"/>
                </a:solidFill>
              </a:rPr>
              <a:t>ARK, </a:t>
            </a:r>
            <a:r>
              <a:rPr sz="1800" lang="en"/>
              <a:t>URN, DOI, URI, URL, LSID, ...)</a:t>
            </a:r>
          </a:p>
          <a:p>
            <a:pPr rtl="0" lvl="0">
              <a:spcBef>
                <a:spcPts val="0"/>
              </a:spcBef>
              <a:buClr>
                <a:schemeClr val="dk1"/>
              </a:buClr>
              <a:buSzPct val="61111"/>
              <a:buFont typeface="Arial"/>
              <a:buNone/>
            </a:pPr>
            <a:r>
              <a:rPr sz="1800" lang="en">
                <a:solidFill>
                  <a:schemeClr val="dk1"/>
                </a:solidFill>
              </a:rPr>
              <a:t>Copyright and Standard Licenses</a:t>
            </a:r>
          </a:p>
          <a:p>
            <a:pPr rtl="0" lvl="0">
              <a:spcBef>
                <a:spcPts val="0"/>
              </a:spcBef>
              <a:buClr>
                <a:schemeClr val="dk1"/>
              </a:buClr>
              <a:buSzPct val="61111"/>
              <a:buFont typeface="Arial"/>
              <a:buNone/>
            </a:pPr>
            <a:r>
              <a:rPr sz="1800" lang="en"/>
              <a:t>Apple Core guidelines for herbaria</a:t>
            </a:r>
          </a:p>
          <a:p>
            <a:pPr rtl="0" lvl="0" indent="457200">
              <a:spcBef>
                <a:spcPts val="0"/>
              </a:spcBef>
              <a:buClr>
                <a:schemeClr val="dk1"/>
              </a:buClr>
              <a:buSzPct val="61111"/>
              <a:buFont typeface="Arial"/>
              <a:buNone/>
            </a:pPr>
            <a:r>
              <a:rPr sz="1800" lang="en"/>
              <a:t>http://code.google.com/p/applecore/wiki/Introduction</a:t>
            </a:r>
          </a:p>
          <a:p>
            <a:pPr lvl="0">
              <a:spcBef>
                <a:spcPts val="0"/>
              </a:spcBef>
              <a:buNone/>
            </a:pPr>
            <a:r>
              <a:t/>
            </a:r>
            <a:endParaRPr sz="18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y="0" x="0"/>
          <a:ext cy="0" cx="0"/>
          <a:chOff y="0" x="0"/>
          <a:chExt cy="0" cx="0"/>
        </a:xfrm>
      </p:grpSpPr>
      <p:sp>
        <p:nvSpPr>
          <p:cNvPr id="278" name="Shape 278"/>
          <p:cNvSpPr txBox="1"/>
          <p:nvPr>
            <p:ph type="title"/>
          </p:nvPr>
        </p:nvSpPr>
        <p:spPr>
          <a:xfrm>
            <a:off y="973137" x="457200"/>
            <a:ext cy="571500" cx="8229600"/>
          </a:xfrm>
          <a:prstGeom prst="rect">
            <a:avLst/>
          </a:prstGeom>
        </p:spPr>
        <p:txBody>
          <a:bodyPr bIns="91425" rIns="91425" lIns="91425" tIns="91425" anchor="t" anchorCtr="0">
            <a:noAutofit/>
          </a:bodyPr>
          <a:lstStyle/>
          <a:p>
            <a:pPr>
              <a:spcBef>
                <a:spcPts val="0"/>
              </a:spcBef>
              <a:buNone/>
            </a:pPr>
            <a:r>
              <a:rPr sz="2400" lang="en"/>
              <a:t>Ingestion Process Changes Over the Past Year</a:t>
            </a:r>
          </a:p>
        </p:txBody>
      </p:sp>
      <p:sp>
        <p:nvSpPr>
          <p:cNvPr id="279" name="Shape 279"/>
          <p:cNvSpPr txBox="1"/>
          <p:nvPr>
            <p:ph idx="1" type="body"/>
          </p:nvPr>
        </p:nvSpPr>
        <p:spPr>
          <a:xfrm>
            <a:off y="1709109" x="457200"/>
            <a:ext cy="4700700"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Helvetica Neue"/>
              <a:buChar char="●"/>
            </a:pPr>
            <a:r>
              <a:rPr sz="1800" lang="en"/>
              <a:t>New Staff (Dan Stoner… that’s me!)</a:t>
            </a:r>
          </a:p>
          <a:p>
            <a:pPr rtl="0" lvl="0" indent="-342900" marL="457200">
              <a:spcBef>
                <a:spcPts val="0"/>
              </a:spcBef>
              <a:buClr>
                <a:schemeClr val="dk1"/>
              </a:buClr>
              <a:buSzPct val="100000"/>
              <a:buFont typeface="Helvetica Neue"/>
              <a:buChar char="●"/>
            </a:pPr>
            <a:r>
              <a:rPr sz="1800" lang="en">
                <a:solidFill>
                  <a:schemeClr val="dk1"/>
                </a:solidFill>
              </a:rPr>
              <a:t>Improved parallelization of ingestion tasks</a:t>
            </a:r>
          </a:p>
          <a:p>
            <a:pPr rtl="0" lvl="0" indent="-342900" marL="457200">
              <a:spcBef>
                <a:spcPts val="0"/>
              </a:spcBef>
              <a:buClr>
                <a:schemeClr val="dk1"/>
              </a:buClr>
              <a:buSzPct val="100000"/>
              <a:buFont typeface="Helvetica Neue"/>
              <a:buChar char="●"/>
            </a:pPr>
            <a:r>
              <a:rPr sz="1800" lang="en"/>
              <a:t>Incremental Indexing</a:t>
            </a:r>
          </a:p>
          <a:p>
            <a:pPr rtl="0" lvl="0" indent="-342900" marL="457200">
              <a:spcBef>
                <a:spcPts val="0"/>
              </a:spcBef>
              <a:buClr>
                <a:schemeClr val="dk1"/>
              </a:buClr>
              <a:buSzPct val="100000"/>
              <a:buFont typeface="Helvetica Neue"/>
              <a:buChar char="●"/>
            </a:pPr>
            <a:r>
              <a:rPr sz="1800" lang="en"/>
              <a:t>Database Tuning</a:t>
            </a:r>
          </a:p>
          <a:p>
            <a:pPr rtl="0" lvl="0" indent="-342900" marL="457200">
              <a:spcBef>
                <a:spcPts val="0"/>
              </a:spcBef>
              <a:buClr>
                <a:schemeClr val="dk1"/>
              </a:buClr>
              <a:buSzPct val="100000"/>
              <a:buFont typeface="Helvetica Neue"/>
              <a:buChar char="●"/>
            </a:pPr>
            <a:r>
              <a:rPr sz="1800" lang="en"/>
              <a:t>Ingestion Reporting</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y="0" x="0"/>
          <a:ext cy="0" cx="0"/>
          <a:chOff y="0" x="0"/>
          <a:chExt cy="0" cx="0"/>
        </a:xfrm>
      </p:grpSpPr>
      <p:sp>
        <p:nvSpPr>
          <p:cNvPr id="284" name="Shape 284"/>
          <p:cNvSpPr txBox="1"/>
          <p:nvPr>
            <p:ph type="title"/>
          </p:nvPr>
        </p:nvSpPr>
        <p:spPr>
          <a:xfrm>
            <a:off y="775768" x="457200"/>
            <a:ext cy="864599" cx="8229600"/>
          </a:xfrm>
          <a:prstGeom prst="rect">
            <a:avLst/>
          </a:prstGeom>
        </p:spPr>
        <p:txBody>
          <a:bodyPr bIns="91425" rIns="91425" lIns="91425" tIns="91425" anchor="t" anchorCtr="0">
            <a:noAutofit/>
          </a:bodyPr>
          <a:lstStyle/>
          <a:p>
            <a:pPr rtl="0" lvl="0">
              <a:spcBef>
                <a:spcPts val="0"/>
              </a:spcBef>
              <a:buClr>
                <a:schemeClr val="dk1"/>
              </a:buClr>
              <a:buSzPct val="45833"/>
              <a:buFont typeface="Arial"/>
              <a:buNone/>
            </a:pPr>
            <a:r>
              <a:rPr sz="2400" lang="en">
                <a:solidFill>
                  <a:schemeClr val="dk1"/>
                </a:solidFill>
              </a:rPr>
              <a:t>Ingestion Reporting</a:t>
            </a:r>
          </a:p>
          <a:p>
            <a:pPr rtl="0" lvl="0">
              <a:spcBef>
                <a:spcPts val="0"/>
              </a:spcBef>
              <a:buClr>
                <a:schemeClr val="dk1"/>
              </a:buClr>
              <a:buSzPct val="45833"/>
              <a:buFont typeface="Arial"/>
              <a:buNone/>
            </a:pPr>
            <a:r>
              <a:rPr sz="2400" lang="en">
                <a:hlinkClick r:id="rId3"/>
              </a:rPr>
              <a:t>https://www.idigbio.org/portal/publishers</a:t>
            </a:r>
          </a:p>
          <a:p>
            <a:pPr rtl="0" lvl="0">
              <a:spcBef>
                <a:spcPts val="0"/>
              </a:spcBef>
              <a:buClr>
                <a:schemeClr val="dk1"/>
              </a:buClr>
              <a:buFont typeface="Arial"/>
              <a:buNone/>
            </a:pPr>
            <a:r>
              <a:t/>
            </a:r>
            <a:endParaRPr sz="1800">
              <a:solidFill>
                <a:schemeClr val="dk1"/>
              </a:solidFill>
            </a:endParaRPr>
          </a:p>
          <a:p>
            <a:pPr>
              <a:spcBef>
                <a:spcPts val="0"/>
              </a:spcBef>
              <a:buNone/>
            </a:pPr>
            <a:r>
              <a:t/>
            </a:r>
            <a:endParaRPr/>
          </a:p>
        </p:txBody>
      </p:sp>
      <p:pic>
        <p:nvPicPr>
          <p:cNvPr id="285" name="Shape 285"/>
          <p:cNvPicPr preferRelativeResize="0"/>
          <p:nvPr/>
        </p:nvPicPr>
        <p:blipFill>
          <a:blip r:embed="rId4">
            <a:alphaModFix/>
          </a:blip>
          <a:stretch>
            <a:fillRect/>
          </a:stretch>
        </p:blipFill>
        <p:spPr>
          <a:xfrm>
            <a:off y="1702025" x="457200"/>
            <a:ext cy="4830702" cx="8229598"/>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y="0" x="0"/>
          <a:ext cy="0" cx="0"/>
          <a:chOff y="0" x="0"/>
          <a:chExt cy="0" cx="0"/>
        </a:xfrm>
      </p:grpSpPr>
      <p:sp>
        <p:nvSpPr>
          <p:cNvPr id="290" name="Shape 290"/>
          <p:cNvSpPr txBox="1"/>
          <p:nvPr>
            <p:ph idx="1" type="body"/>
          </p:nvPr>
        </p:nvSpPr>
        <p:spPr>
          <a:xfrm>
            <a:off y="1709101" x="457200"/>
            <a:ext cy="3910500"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Helvetica Neue"/>
              <a:buChar char="-"/>
            </a:pPr>
            <a:r>
              <a:rPr sz="1800" lang="en"/>
              <a:t>Parallelize more parts of Ingestion process (such as media processing)</a:t>
            </a:r>
          </a:p>
          <a:p>
            <a:pPr rtl="0" lvl="0" indent="-342900" marL="457200">
              <a:spcBef>
                <a:spcPts val="0"/>
              </a:spcBef>
              <a:buClr>
                <a:schemeClr val="dk1"/>
              </a:buClr>
              <a:buSzPct val="100000"/>
              <a:buFont typeface="Helvetica Neue"/>
              <a:buChar char="-"/>
            </a:pPr>
            <a:r>
              <a:rPr sz="1800" lang="en"/>
              <a:t>Support for additional publisher types (beyond IPT, Symbiota, iDigBio RSS Feeder)</a:t>
            </a:r>
          </a:p>
          <a:p>
            <a:pPr rtl="0" lvl="0" indent="-342900" marL="457200">
              <a:spcBef>
                <a:spcPts val="0"/>
              </a:spcBef>
              <a:buClr>
                <a:schemeClr val="dk1"/>
              </a:buClr>
              <a:buSzPct val="100000"/>
              <a:buFont typeface="Helvetica Neue"/>
              <a:buChar char="-"/>
            </a:pPr>
            <a:r>
              <a:rPr sz="1800" lang="en"/>
              <a:t>Improved Ingestion logging and error detection</a:t>
            </a:r>
          </a:p>
          <a:p>
            <a:pPr rtl="0" lvl="0" indent="-342900" marL="457200">
              <a:spcBef>
                <a:spcPts val="0"/>
              </a:spcBef>
              <a:buClr>
                <a:schemeClr val="dk1"/>
              </a:buClr>
              <a:buSzPct val="100000"/>
              <a:buFont typeface="Helvetica Neue"/>
              <a:buChar char="-"/>
            </a:pPr>
            <a:r>
              <a:rPr sz="1800" lang="en"/>
              <a:t>Support for additional media types (audio, 3D scans, …)</a:t>
            </a:r>
          </a:p>
          <a:p>
            <a:pPr lvl="0" indent="-342900" marL="457200">
              <a:spcBef>
                <a:spcPts val="0"/>
              </a:spcBef>
              <a:buClr>
                <a:schemeClr val="dk1"/>
              </a:buClr>
              <a:buSzPct val="100000"/>
              <a:buFont typeface="Helvetica Neue"/>
              <a:buChar char="-"/>
            </a:pPr>
            <a:r>
              <a:rPr sz="1800" lang="en"/>
              <a:t>Data Quality</a:t>
            </a:r>
          </a:p>
        </p:txBody>
      </p:sp>
      <p:sp>
        <p:nvSpPr>
          <p:cNvPr id="291" name="Shape 291"/>
          <p:cNvSpPr txBox="1"/>
          <p:nvPr>
            <p:ph type="title"/>
          </p:nvPr>
        </p:nvSpPr>
        <p:spPr>
          <a:xfrm>
            <a:off y="973137" x="457200"/>
            <a:ext cy="571500" cx="8229600"/>
          </a:xfrm>
          <a:prstGeom prst="rect">
            <a:avLst/>
          </a:prstGeom>
        </p:spPr>
        <p:txBody>
          <a:bodyPr bIns="91425" rIns="91425" lIns="91425" tIns="91425" anchor="t" anchorCtr="0">
            <a:noAutofit/>
          </a:bodyPr>
          <a:lstStyle/>
          <a:p>
            <a:pPr rtl="0" lvl="0">
              <a:spcBef>
                <a:spcPts val="0"/>
              </a:spcBef>
              <a:buNone/>
            </a:pPr>
            <a:r>
              <a:rPr sz="2400" lang="en"/>
              <a:t>Planned Future Changes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y="0" x="0"/>
          <a:ext cy="0" cx="0"/>
          <a:chOff y="0" x="0"/>
          <a:chExt cy="0" cx="0"/>
        </a:xfrm>
      </p:grpSpPr>
      <p:sp>
        <p:nvSpPr>
          <p:cNvPr id="296" name="Shape 296"/>
          <p:cNvSpPr txBox="1"/>
          <p:nvPr/>
        </p:nvSpPr>
        <p:spPr>
          <a:xfrm>
            <a:off y="1436725" x="2624425"/>
            <a:ext cy="881399" cx="3448199"/>
          </a:xfrm>
          <a:prstGeom prst="rect">
            <a:avLst/>
          </a:prstGeom>
          <a:noFill/>
          <a:ln>
            <a:noFill/>
          </a:ln>
        </p:spPr>
        <p:txBody>
          <a:bodyPr bIns="91425" rIns="91425" lIns="91425" tIns="91425" anchor="t" anchorCtr="0">
            <a:noAutofit/>
          </a:bodyPr>
          <a:lstStyle/>
          <a:p>
            <a:pPr algn="ctr">
              <a:spcBef>
                <a:spcPts val="0"/>
              </a:spcBef>
              <a:buNone/>
            </a:pPr>
            <a:r>
              <a:rPr sz="2400" lang="en"/>
              <a:t>Thank You!</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y="0" x="0"/>
          <a:ext cy="0" cx="0"/>
          <a:chOff y="0" x="0"/>
          <a:chExt cy="0" cx="0"/>
        </a:xfrm>
      </p:grpSpPr>
      <p:sp>
        <p:nvSpPr>
          <p:cNvPr id="301" name="Shape 301"/>
          <p:cNvSpPr txBox="1"/>
          <p:nvPr>
            <p:ph type="title"/>
          </p:nvPr>
        </p:nvSpPr>
        <p:spPr>
          <a:xfrm>
            <a:off y="973137" x="457200"/>
            <a:ext cy="571500" cx="8229600"/>
          </a:xfrm>
          <a:prstGeom prst="rect">
            <a:avLst/>
          </a:prstGeom>
        </p:spPr>
        <p:txBody>
          <a:bodyPr bIns="91425" rIns="91425" lIns="91425" tIns="91425" anchor="t" anchorCtr="0">
            <a:noAutofit/>
          </a:bodyPr>
          <a:lstStyle/>
          <a:p>
            <a:pPr algn="ctr">
              <a:spcBef>
                <a:spcPts val="0"/>
              </a:spcBef>
              <a:buNone/>
            </a:pPr>
            <a:r>
              <a:rPr lang="en"/>
              <a:t>End.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pic>
        <p:nvPicPr>
          <p:cNvPr id="153" name="Shape 153"/>
          <p:cNvPicPr preferRelativeResize="0"/>
          <p:nvPr/>
        </p:nvPicPr>
        <p:blipFill>
          <a:blip r:embed="rId3">
            <a:alphaModFix/>
          </a:blip>
          <a:stretch>
            <a:fillRect/>
          </a:stretch>
        </p:blipFill>
        <p:spPr>
          <a:xfrm>
            <a:off y="909474" x="1134438"/>
            <a:ext cy="4812599" cx="68751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idx="1" type="body"/>
          </p:nvPr>
        </p:nvSpPr>
        <p:spPr>
          <a:xfrm>
            <a:off y="1975300" x="313825"/>
            <a:ext cy="3072899" cx="3455400"/>
          </a:xfrm>
          <a:prstGeom prst="rect">
            <a:avLst/>
          </a:prstGeom>
          <a:ln w="9525" cap="flat">
            <a:solidFill>
              <a:srgbClr val="000000"/>
            </a:solidFill>
            <a:prstDash val="solid"/>
            <a:round/>
            <a:headEnd w="med" len="med" type="none"/>
            <a:tailEnd w="med" len="med" type="none"/>
          </a:ln>
        </p:spPr>
        <p:txBody>
          <a:bodyPr bIns="91425" rIns="91425" lIns="91425" tIns="91425" anchor="t" anchorCtr="0">
            <a:noAutofit/>
          </a:bodyPr>
          <a:lstStyle/>
          <a:p>
            <a:pPr rtl="0">
              <a:spcBef>
                <a:spcPts val="0"/>
              </a:spcBef>
              <a:buNone/>
            </a:pPr>
            <a:r>
              <a:rPr sz="1800" lang="en"/>
              <a:t>November 2013 - </a:t>
            </a:r>
          </a:p>
          <a:p>
            <a:pPr rtl="0">
              <a:spcBef>
                <a:spcPts val="0"/>
              </a:spcBef>
              <a:buNone/>
            </a:pPr>
            <a:r>
              <a:t/>
            </a:r>
            <a:endParaRPr sz="1800"/>
          </a:p>
          <a:p>
            <a:pPr rtl="0">
              <a:spcBef>
                <a:spcPts val="0"/>
              </a:spcBef>
              <a:buNone/>
            </a:pPr>
            <a:r>
              <a:t/>
            </a:r>
            <a:endParaRPr sz="1800"/>
          </a:p>
          <a:p>
            <a:pPr rtl="0">
              <a:spcBef>
                <a:spcPts val="0"/>
              </a:spcBef>
              <a:buNone/>
            </a:pPr>
            <a:r>
              <a:rPr sz="1800" lang="en"/>
              <a:t>4.2 million specimen records</a:t>
            </a:r>
          </a:p>
          <a:p>
            <a:pPr rtl="0">
              <a:spcBef>
                <a:spcPts val="0"/>
              </a:spcBef>
              <a:buNone/>
            </a:pPr>
            <a:r>
              <a:t/>
            </a:r>
            <a:endParaRPr sz="1800"/>
          </a:p>
          <a:p>
            <a:pPr>
              <a:spcBef>
                <a:spcPts val="0"/>
              </a:spcBef>
              <a:buNone/>
            </a:pPr>
            <a:r>
              <a:rPr sz="1800" lang="en"/>
              <a:t>0.9 million media records</a:t>
            </a:r>
          </a:p>
        </p:txBody>
      </p:sp>
      <p:sp>
        <p:nvSpPr>
          <p:cNvPr id="159" name="Shape 159"/>
          <p:cNvSpPr txBox="1"/>
          <p:nvPr/>
        </p:nvSpPr>
        <p:spPr>
          <a:xfrm>
            <a:off y="945925" x="1387925"/>
            <a:ext cy="659699" cx="6450000"/>
          </a:xfrm>
          <a:prstGeom prst="rect">
            <a:avLst/>
          </a:prstGeom>
          <a:noFill/>
          <a:ln>
            <a:noFill/>
          </a:ln>
        </p:spPr>
        <p:txBody>
          <a:bodyPr bIns="91425" rIns="91425" lIns="91425" tIns="91425" anchor="t" anchorCtr="0">
            <a:noAutofit/>
          </a:bodyPr>
          <a:lstStyle/>
          <a:p>
            <a:pPr algn="ctr">
              <a:spcBef>
                <a:spcPts val="0"/>
              </a:spcBef>
              <a:buNone/>
            </a:pPr>
            <a:r>
              <a:rPr sz="2400" lang="en"/>
              <a:t>Data Ingestion Progress</a:t>
            </a:r>
          </a:p>
        </p:txBody>
      </p:sp>
      <p:sp>
        <p:nvSpPr>
          <p:cNvPr id="160" name="Shape 160"/>
          <p:cNvSpPr txBox="1"/>
          <p:nvPr>
            <p:ph idx="2" type="subTitle"/>
          </p:nvPr>
        </p:nvSpPr>
        <p:spPr>
          <a:xfrm>
            <a:off y="1975300" x="5321275"/>
            <a:ext cy="3072899" cx="3455400"/>
          </a:xfrm>
          <a:prstGeom prst="rect">
            <a:avLst/>
          </a:prstGeom>
          <a:ln w="9525" cap="flat">
            <a:solidFill>
              <a:srgbClr val="000000"/>
            </a:solidFill>
            <a:prstDash val="solid"/>
            <a:round/>
            <a:headEnd w="med" len="med" type="none"/>
            <a:tailEnd w="med" len="med" type="none"/>
          </a:ln>
        </p:spPr>
        <p:txBody>
          <a:bodyPr bIns="91425" rIns="91425" lIns="91425" tIns="91425" anchor="t" anchorCtr="0">
            <a:noAutofit/>
          </a:bodyPr>
          <a:lstStyle/>
          <a:p>
            <a:pPr rtl="0">
              <a:spcBef>
                <a:spcPts val="0"/>
              </a:spcBef>
              <a:buNone/>
            </a:pPr>
            <a:r>
              <a:rPr sz="1800" lang="en"/>
              <a:t>October 2014 - </a:t>
            </a:r>
          </a:p>
          <a:p>
            <a:pPr rtl="0">
              <a:spcBef>
                <a:spcPts val="0"/>
              </a:spcBef>
              <a:buNone/>
            </a:pPr>
            <a:r>
              <a:t/>
            </a:r>
            <a:endParaRPr sz="1800"/>
          </a:p>
          <a:p>
            <a:pPr rtl="0">
              <a:spcBef>
                <a:spcPts val="0"/>
              </a:spcBef>
              <a:buNone/>
            </a:pPr>
            <a:r>
              <a:t/>
            </a:r>
            <a:endParaRPr sz="1800"/>
          </a:p>
          <a:p>
            <a:pPr rtl="0">
              <a:spcBef>
                <a:spcPts val="0"/>
              </a:spcBef>
              <a:buNone/>
            </a:pPr>
            <a:r>
              <a:rPr sz="1800" lang="en"/>
              <a:t>24 million specimen records</a:t>
            </a:r>
          </a:p>
          <a:p>
            <a:pPr rtl="0">
              <a:spcBef>
                <a:spcPts val="0"/>
              </a:spcBef>
              <a:buNone/>
            </a:pPr>
            <a:r>
              <a:t/>
            </a:r>
            <a:endParaRPr sz="1800"/>
          </a:p>
          <a:p>
            <a:pPr rtl="0" lvl="0">
              <a:spcBef>
                <a:spcPts val="0"/>
              </a:spcBef>
              <a:buNone/>
            </a:pPr>
            <a:r>
              <a:rPr sz="1800" lang="en"/>
              <a:t>  3.4 million media records</a:t>
            </a:r>
          </a:p>
        </p:txBody>
      </p:sp>
      <p:cxnSp>
        <p:nvCxnSpPr>
          <p:cNvPr id="161" name="Shape 161"/>
          <p:cNvCxnSpPr/>
          <p:nvPr/>
        </p:nvCxnSpPr>
        <p:spPr>
          <a:xfrm>
            <a:off y="3428400" x="3975387"/>
            <a:ext cy="1199" cx="1139700"/>
          </a:xfrm>
          <a:prstGeom prst="straightConnector1">
            <a:avLst/>
          </a:prstGeom>
          <a:noFill/>
          <a:ln w="19050" cap="flat">
            <a:solidFill>
              <a:srgbClr val="000000"/>
            </a:solidFill>
            <a:prstDash val="solid"/>
            <a:round/>
            <a:headEnd w="lg" len="lg" type="none"/>
            <a:tailEnd w="lg" len="lg" type="triangl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y="0" x="0"/>
          <a:ext cy="0" cx="0"/>
          <a:chOff y="0" x="0"/>
          <a:chExt cy="0" cx="0"/>
        </a:xfrm>
      </p:grpSpPr>
      <p:pic>
        <p:nvPicPr>
          <p:cNvPr id="166" name="Shape 166"/>
          <p:cNvPicPr preferRelativeResize="0"/>
          <p:nvPr/>
        </p:nvPicPr>
        <p:blipFill>
          <a:blip r:embed="rId3">
            <a:alphaModFix/>
          </a:blip>
          <a:stretch>
            <a:fillRect/>
          </a:stretch>
        </p:blipFill>
        <p:spPr>
          <a:xfrm>
            <a:off y="986055" x="442725"/>
            <a:ext cy="4780089" cx="83728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pic>
        <p:nvPicPr>
          <p:cNvPr id="171" name="Shape 171"/>
          <p:cNvPicPr preferRelativeResize="0"/>
          <p:nvPr/>
        </p:nvPicPr>
        <p:blipFill>
          <a:blip r:embed="rId3">
            <a:alphaModFix/>
          </a:blip>
          <a:stretch>
            <a:fillRect/>
          </a:stretch>
        </p:blipFill>
        <p:spPr>
          <a:xfrm>
            <a:off y="1071461" x="300312"/>
            <a:ext cy="4715077" cx="8543373"/>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pic>
        <p:nvPicPr>
          <p:cNvPr id="176" name="Shape 176"/>
          <p:cNvPicPr preferRelativeResize="0"/>
          <p:nvPr/>
        </p:nvPicPr>
        <p:blipFill>
          <a:blip r:embed="rId3">
            <a:alphaModFix/>
          </a:blip>
          <a:stretch>
            <a:fillRect/>
          </a:stretch>
        </p:blipFill>
        <p:spPr>
          <a:xfrm>
            <a:off y="824058" x="1942500"/>
            <a:ext cy="5603680" cx="52589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y="0" x="0"/>
          <a:ext cy="0" cx="0"/>
          <a:chOff y="0" x="0"/>
          <a:chExt cy="0" cx="0"/>
        </a:xfrm>
      </p:grpSpPr>
      <p:sp>
        <p:nvSpPr>
          <p:cNvPr id="181" name="Shape 181"/>
          <p:cNvSpPr txBox="1"/>
          <p:nvPr>
            <p:ph type="title"/>
          </p:nvPr>
        </p:nvSpPr>
        <p:spPr>
          <a:xfrm>
            <a:off y="973137" x="457200"/>
            <a:ext cy="571500" cx="8229600"/>
          </a:xfrm>
          <a:prstGeom prst="rect">
            <a:avLst/>
          </a:prstGeom>
        </p:spPr>
        <p:txBody>
          <a:bodyPr bIns="91425" rIns="91425" lIns="91425" tIns="91425" anchor="t" anchorCtr="0">
            <a:noAutofit/>
          </a:bodyPr>
          <a:lstStyle/>
          <a:p>
            <a:pPr rtl="0" lvl="0">
              <a:spcBef>
                <a:spcPts val="0"/>
              </a:spcBef>
              <a:buClr>
                <a:schemeClr val="dk1"/>
              </a:buClr>
              <a:buSzPct val="45833"/>
              <a:buFont typeface="Arial"/>
              <a:buNone/>
            </a:pPr>
            <a:r>
              <a:rPr sz="2400" lang="en"/>
              <a:t>Darwin Core Archive / DwC-A</a:t>
            </a:r>
          </a:p>
          <a:p>
            <a:pPr lvl="0">
              <a:spcBef>
                <a:spcPts val="0"/>
              </a:spcBef>
              <a:buNone/>
            </a:pPr>
            <a:r>
              <a:rPr sz="2400" lang="en"/>
              <a:t>http://rs.tdwg.org/dwc/terms/guides/text/</a:t>
            </a:r>
          </a:p>
        </p:txBody>
      </p:sp>
      <p:sp>
        <p:nvSpPr>
          <p:cNvPr id="182" name="Shape 182"/>
          <p:cNvSpPr txBox="1"/>
          <p:nvPr>
            <p:ph idx="1" type="body"/>
          </p:nvPr>
        </p:nvSpPr>
        <p:spPr>
          <a:xfrm>
            <a:off y="2054675" x="457200"/>
            <a:ext cy="4355099" cx="8229600"/>
          </a:xfrm>
          <a:prstGeom prst="rect">
            <a:avLst/>
          </a:prstGeom>
        </p:spPr>
        <p:txBody>
          <a:bodyPr bIns="91425" rIns="91425" lIns="91425" tIns="91425" anchor="t" anchorCtr="0">
            <a:noAutofit/>
          </a:bodyPr>
          <a:lstStyle/>
          <a:p>
            <a:pPr lvl="0">
              <a:spcBef>
                <a:spcPts val="0"/>
              </a:spcBef>
              <a:buClr>
                <a:schemeClr val="dk1"/>
              </a:buClr>
              <a:buSzPct val="61111"/>
              <a:buFont typeface="Arial"/>
              <a:buNone/>
            </a:pPr>
            <a:r>
              <a:rPr sz="1800" lang="en">
                <a:solidFill>
                  <a:schemeClr val="dk1"/>
                </a:solidFill>
              </a:rPr>
              <a:t>A Darwin Core Archive is a zip file that includes metadata about the dataset, the data itself, and any optional extension data.</a:t>
            </a:r>
          </a:p>
        </p:txBody>
      </p:sp>
      <p:pic>
        <p:nvPicPr>
          <p:cNvPr id="183" name="Shape 183"/>
          <p:cNvPicPr preferRelativeResize="0"/>
          <p:nvPr/>
        </p:nvPicPr>
        <p:blipFill>
          <a:blip r:embed="rId3">
            <a:alphaModFix/>
          </a:blip>
          <a:stretch>
            <a:fillRect/>
          </a:stretch>
        </p:blipFill>
        <p:spPr>
          <a:xfrm>
            <a:off y="3085650" x="986610"/>
            <a:ext cy="2605299" cx="7170777"/>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y="0" x="0"/>
          <a:ext cy="0" cx="0"/>
          <a:chOff y="0" x="0"/>
          <a:chExt cy="0" cx="0"/>
        </a:xfrm>
      </p:grpSpPr>
      <p:sp>
        <p:nvSpPr>
          <p:cNvPr id="188" name="Shape 188"/>
          <p:cNvSpPr txBox="1"/>
          <p:nvPr>
            <p:ph type="title"/>
          </p:nvPr>
        </p:nvSpPr>
        <p:spPr>
          <a:xfrm>
            <a:off y="973116" x="457200"/>
            <a:ext cy="972600" cx="8229600"/>
          </a:xfrm>
          <a:prstGeom prst="rect">
            <a:avLst/>
          </a:prstGeom>
        </p:spPr>
        <p:txBody>
          <a:bodyPr bIns="91425" rIns="91425" lIns="91425" tIns="91425" anchor="t" anchorCtr="0">
            <a:noAutofit/>
          </a:bodyPr>
          <a:lstStyle/>
          <a:p>
            <a:pPr rtl="0" lvl="0">
              <a:spcBef>
                <a:spcPts val="0"/>
              </a:spcBef>
              <a:buClr>
                <a:schemeClr val="dk1"/>
              </a:buClr>
              <a:buSzPct val="45833"/>
              <a:buFont typeface="Arial"/>
              <a:buNone/>
            </a:pPr>
            <a:r>
              <a:rPr sz="2400" lang="en"/>
              <a:t>Specimen Data – Darwin Core Standard</a:t>
            </a:r>
          </a:p>
          <a:p>
            <a:pPr rtl="0" lvl="0">
              <a:spcBef>
                <a:spcPts val="0"/>
              </a:spcBef>
              <a:buClr>
                <a:schemeClr val="dk1"/>
              </a:buClr>
              <a:buSzPct val="45833"/>
              <a:buFont typeface="Arial"/>
              <a:buNone/>
            </a:pPr>
            <a:r>
              <a:rPr sz="2400" lang="en"/>
              <a:t>http://rs.tdwg.org/dwc/terms/</a:t>
            </a:r>
          </a:p>
          <a:p>
            <a:pPr>
              <a:spcBef>
                <a:spcPts val="0"/>
              </a:spcBef>
              <a:buNone/>
            </a:pPr>
            <a:r>
              <a:t/>
            </a:r>
            <a:endParaRPr/>
          </a:p>
        </p:txBody>
      </p:sp>
      <p:pic>
        <p:nvPicPr>
          <p:cNvPr id="189" name="Shape 189"/>
          <p:cNvPicPr preferRelativeResize="0"/>
          <p:nvPr/>
        </p:nvPicPr>
        <p:blipFill>
          <a:blip r:embed="rId3">
            <a:alphaModFix/>
          </a:blip>
          <a:stretch>
            <a:fillRect/>
          </a:stretch>
        </p:blipFill>
        <p:spPr>
          <a:xfrm>
            <a:off y="1882800" x="394137"/>
            <a:ext cy="4243100" cx="83557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idigbio201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4.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