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57" r:id="rId5"/>
    <p:sldId id="266" r:id="rId6"/>
    <p:sldId id="259" r:id="rId7"/>
    <p:sldId id="260" r:id="rId8"/>
    <p:sldId id="261" r:id="rId9"/>
    <p:sldId id="262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6E827-C82B-47F4-A77D-EBDCA69EF2E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7785A-A36F-4F8F-973F-C66EA2C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FBA1-6649-4927-B7A0-48822963227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Giving Machines Memory and </a:t>
            </a:r>
            <a:r>
              <a:rPr lang="en-US" b="1" dirty="0" smtClean="0"/>
              <a:t>Focus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Evaluating </a:t>
            </a:r>
            <a:r>
              <a:rPr lang="en-US" dirty="0"/>
              <a:t>Attention-Based and Memory-Based Neural Network Models on Large Q&amp;A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Strawser</a:t>
            </a:r>
            <a:endParaRPr lang="en-US" dirty="0" smtClean="0"/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6.864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Correct Responses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37422"/>
              </p:ext>
            </p:extLst>
          </p:nvPr>
        </p:nvGraphicFramePr>
        <p:xfrm>
          <a:off x="381000" y="1600200"/>
          <a:ext cx="8381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629833"/>
                <a:gridCol w="2061634"/>
                <a:gridCol w="2362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GRU</a:t>
                      </a:r>
                      <a:r>
                        <a:rPr lang="en-US" baseline="0" dirty="0" smtClean="0"/>
                        <a:t> 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Memory 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“Easy”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“Medium”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</a:t>
                      </a:r>
                      <a:r>
                        <a:rPr lang="en-US" baseline="0" dirty="0" smtClean="0"/>
                        <a:t> “Full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WikiQA</a:t>
                      </a:r>
                      <a:r>
                        <a:rPr lang="en-US" dirty="0" smtClean="0"/>
                        <a:t> “Yes-No”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WikiQA</a:t>
                      </a:r>
                      <a:r>
                        <a:rPr lang="en-US" baseline="0" dirty="0" smtClean="0"/>
                        <a:t> (Full)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Google-CNN</a:t>
                      </a:r>
                      <a:r>
                        <a:rPr lang="en-US" baseline="0" dirty="0" smtClean="0"/>
                        <a:t> (3,000 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Google-CNN (30,000</a:t>
                      </a:r>
                      <a:r>
                        <a:rPr lang="en-US" baseline="0" dirty="0" smtClean="0"/>
                        <a:t> 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8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 / Next Steps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Definitely improvement in results of Memory Network Model vs. simple GRU model   </a:t>
            </a:r>
          </a:p>
          <a:p>
            <a:pPr>
              <a:buFontTx/>
              <a:buChar char="-"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Models work considerably better with larger datasets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Comparison against non-neural models 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Dynamic Memory Network has been difficult in training and need to annotate fact ordering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5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057400" y="4661452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57400" y="346213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57400" y="2255651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7400" y="106680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Select References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152939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Kumar, Ankit; </a:t>
            </a:r>
            <a:r>
              <a:rPr lang="en-US" sz="1600" dirty="0" err="1" smtClean="0">
                <a:solidFill>
                  <a:schemeClr val="bg1"/>
                </a:solidFill>
              </a:rPr>
              <a:t>Irsoy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Ozan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Ondruska</a:t>
            </a:r>
            <a:r>
              <a:rPr lang="en-US" sz="1600" dirty="0" smtClean="0">
                <a:solidFill>
                  <a:schemeClr val="bg1"/>
                </a:solidFill>
              </a:rPr>
              <a:t>, Peter; </a:t>
            </a:r>
            <a:r>
              <a:rPr lang="en-US" sz="1600" dirty="0" err="1" smtClean="0">
                <a:solidFill>
                  <a:schemeClr val="bg1"/>
                </a:solidFill>
              </a:rPr>
              <a:t>Iyyer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Mohit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r>
              <a:rPr lang="en-US" sz="1600" dirty="0" smtClean="0">
                <a:solidFill>
                  <a:schemeClr val="bg1"/>
                </a:solidFill>
              </a:rPr>
              <a:t> Bradbury, James; </a:t>
            </a:r>
            <a:r>
              <a:rPr lang="en-US" sz="1600" dirty="0" err="1" smtClean="0">
                <a:solidFill>
                  <a:schemeClr val="bg1"/>
                </a:solidFill>
              </a:rPr>
              <a:t>Gulrajani</a:t>
            </a:r>
            <a:r>
              <a:rPr lang="en-US" sz="1600" dirty="0" smtClean="0">
                <a:solidFill>
                  <a:schemeClr val="bg1"/>
                </a:solidFill>
              </a:rPr>
              <a:t>, Ishaan; </a:t>
            </a:r>
            <a:r>
              <a:rPr lang="en-US" sz="1600" dirty="0" err="1" smtClean="0">
                <a:solidFill>
                  <a:schemeClr val="bg1"/>
                </a:solidFill>
              </a:rPr>
              <a:t>Socher</a:t>
            </a:r>
            <a:r>
              <a:rPr lang="en-US" sz="1600" dirty="0" smtClean="0">
                <a:solidFill>
                  <a:schemeClr val="bg1"/>
                </a:solidFill>
              </a:rPr>
              <a:t>, Richard.  </a:t>
            </a:r>
            <a:r>
              <a:rPr lang="en-US" sz="1600" b="1" dirty="0" smtClean="0">
                <a:solidFill>
                  <a:schemeClr val="bg1"/>
                </a:solidFill>
              </a:rPr>
              <a:t>Ask Me Anything:  Dynamic Memory Networks for Natural Language Processing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July,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2421832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Sukhbaatar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Sainbayar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Szlam</a:t>
            </a:r>
            <a:r>
              <a:rPr lang="en-US" sz="1600" dirty="0" smtClean="0">
                <a:solidFill>
                  <a:schemeClr val="bg1"/>
                </a:solidFill>
              </a:rPr>
              <a:t>, Arthur; Weston, Jason; Fergus, Rob.  </a:t>
            </a:r>
            <a:r>
              <a:rPr lang="en-US" sz="1600" b="1" dirty="0" smtClean="0">
                <a:solidFill>
                  <a:schemeClr val="bg1"/>
                </a:solidFill>
              </a:rPr>
              <a:t>End-To-End Memory Networks.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April,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35052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Hermann, Karl; </a:t>
            </a:r>
            <a:r>
              <a:rPr lang="en-US" sz="1600" dirty="0" err="1" smtClean="0">
                <a:solidFill>
                  <a:schemeClr val="bg1"/>
                </a:solidFill>
              </a:rPr>
              <a:t>Kocisky</a:t>
            </a:r>
            <a:r>
              <a:rPr lang="en-US" sz="1600" dirty="0" smtClean="0">
                <a:solidFill>
                  <a:schemeClr val="bg1"/>
                </a:solidFill>
              </a:rPr>
              <a:t>, Tomas; </a:t>
            </a:r>
            <a:r>
              <a:rPr lang="en-US" sz="1600" dirty="0" err="1" smtClean="0">
                <a:solidFill>
                  <a:schemeClr val="bg1"/>
                </a:solidFill>
              </a:rPr>
              <a:t>Grefenstette</a:t>
            </a:r>
            <a:r>
              <a:rPr lang="en-US" sz="1600" dirty="0" smtClean="0">
                <a:solidFill>
                  <a:schemeClr val="bg1"/>
                </a:solidFill>
              </a:rPr>
              <a:t>, Edward; </a:t>
            </a:r>
            <a:r>
              <a:rPr lang="en-US" sz="1600" dirty="0" err="1" smtClean="0">
                <a:solidFill>
                  <a:schemeClr val="bg1"/>
                </a:solidFill>
              </a:rPr>
              <a:t>Espeholt</a:t>
            </a:r>
            <a:r>
              <a:rPr lang="en-US" sz="1600" dirty="0" smtClean="0">
                <a:solidFill>
                  <a:schemeClr val="bg1"/>
                </a:solidFill>
              </a:rPr>
              <a:t>, Lasse; Kay, Will; </a:t>
            </a:r>
            <a:r>
              <a:rPr lang="en-US" sz="1600" dirty="0" err="1" smtClean="0">
                <a:solidFill>
                  <a:schemeClr val="bg1"/>
                </a:solidFill>
              </a:rPr>
              <a:t>Suleyman</a:t>
            </a:r>
            <a:r>
              <a:rPr lang="en-US" sz="1600" dirty="0" smtClean="0">
                <a:solidFill>
                  <a:schemeClr val="bg1"/>
                </a:solidFill>
              </a:rPr>
              <a:t>, Mustafa; </a:t>
            </a:r>
            <a:r>
              <a:rPr lang="en-US" sz="1600" dirty="0" err="1" smtClean="0">
                <a:solidFill>
                  <a:schemeClr val="bg1"/>
                </a:solidFill>
              </a:rPr>
              <a:t>Blunsom</a:t>
            </a:r>
            <a:r>
              <a:rPr lang="en-US" sz="1600" dirty="0" smtClean="0">
                <a:solidFill>
                  <a:schemeClr val="bg1"/>
                </a:solidFill>
              </a:rPr>
              <a:t>, Phil.  </a:t>
            </a:r>
            <a:r>
              <a:rPr lang="en-US" sz="1600" b="1" dirty="0" smtClean="0">
                <a:solidFill>
                  <a:schemeClr val="bg1"/>
                </a:solidFill>
              </a:rPr>
              <a:t>Teaching Machines to Read and Comprehend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July,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106680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Dynamic Memory Nets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2255651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Memory Networks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346213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Google CNN / </a:t>
            </a:r>
            <a:r>
              <a:rPr lang="en-US" b="1" dirty="0" err="1" smtClean="0"/>
              <a:t>DailyMail</a:t>
            </a:r>
            <a:r>
              <a:rPr lang="en-US" b="1" dirty="0" smtClean="0"/>
              <a:t> Dataset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47244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Narasimhan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Karthik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Barzilay</a:t>
            </a:r>
            <a:r>
              <a:rPr lang="en-US" sz="1600" dirty="0" smtClean="0">
                <a:solidFill>
                  <a:schemeClr val="bg1"/>
                </a:solidFill>
              </a:rPr>
              <a:t>, Regina.  </a:t>
            </a:r>
            <a:r>
              <a:rPr lang="en-US" sz="1600" b="1" dirty="0" smtClean="0">
                <a:solidFill>
                  <a:schemeClr val="bg1"/>
                </a:solidFill>
              </a:rPr>
              <a:t>Machine Comprehension with Discourse Relations</a:t>
            </a:r>
            <a:r>
              <a:rPr lang="en-US" sz="1600" dirty="0" smtClean="0">
                <a:solidFill>
                  <a:schemeClr val="bg1"/>
                </a:solidFill>
              </a:rPr>
              <a:t>.  ACL, 2015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4661452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Non-Neural Models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054087" y="579120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0287" y="5854148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Weston, Jason; </a:t>
            </a:r>
            <a:r>
              <a:rPr lang="en-US" sz="1600" dirty="0" err="1" smtClean="0">
                <a:solidFill>
                  <a:schemeClr val="bg1"/>
                </a:solidFill>
              </a:rPr>
              <a:t>Bordes</a:t>
            </a:r>
            <a:r>
              <a:rPr lang="en-US" sz="1600" dirty="0" smtClean="0">
                <a:solidFill>
                  <a:schemeClr val="bg1"/>
                </a:solidFill>
              </a:rPr>
              <a:t>, Antoine; Chopra, </a:t>
            </a:r>
            <a:r>
              <a:rPr lang="en-US" sz="1600" dirty="0" err="1" smtClean="0">
                <a:solidFill>
                  <a:schemeClr val="bg1"/>
                </a:solidFill>
              </a:rPr>
              <a:t>Sumit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Mikolov</a:t>
            </a:r>
            <a:r>
              <a:rPr lang="en-US" sz="1600" dirty="0" smtClean="0">
                <a:solidFill>
                  <a:schemeClr val="bg1"/>
                </a:solidFill>
              </a:rPr>
              <a:t>, Tomas; Rush, Alexander; </a:t>
            </a:r>
            <a:r>
              <a:rPr lang="en-US" sz="1600" dirty="0" err="1" smtClean="0">
                <a:solidFill>
                  <a:schemeClr val="bg1"/>
                </a:solidFill>
              </a:rPr>
              <a:t>Marrienboer</a:t>
            </a:r>
            <a:r>
              <a:rPr lang="en-US" sz="1600" dirty="0" smtClean="0">
                <a:solidFill>
                  <a:schemeClr val="bg1"/>
                </a:solidFill>
              </a:rPr>
              <a:t>; Bart.  </a:t>
            </a:r>
            <a:r>
              <a:rPr lang="en-US" sz="1600" b="1" dirty="0" smtClean="0">
                <a:solidFill>
                  <a:schemeClr val="bg1"/>
                </a:solidFill>
              </a:rPr>
              <a:t>Towards AI-Complete Question Answering: A Set of Prerequisite Toy Tasks.  </a:t>
            </a:r>
            <a:r>
              <a:rPr lang="en-US" sz="1600" dirty="0" err="1" smtClean="0">
                <a:solidFill>
                  <a:schemeClr val="bg1"/>
                </a:solidFill>
              </a:rPr>
              <a:t>CoRR</a:t>
            </a:r>
            <a:r>
              <a:rPr lang="en-US" sz="1600" dirty="0" smtClean="0">
                <a:solidFill>
                  <a:schemeClr val="bg1"/>
                </a:solidFill>
              </a:rPr>
              <a:t>, 2015.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9087" y="579120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Babi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309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Task: Thinking before Speaking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1743525"/>
            <a:ext cx="3886200" cy="3886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Focus on QA tasks that require attention and  possibly inference. </a:t>
            </a:r>
          </a:p>
          <a:p>
            <a:pPr algn="l"/>
            <a:endParaRPr lang="en-US" sz="2500" dirty="0"/>
          </a:p>
          <a:p>
            <a:pPr algn="l"/>
            <a:r>
              <a:rPr lang="en-US" sz="2500" dirty="0" smtClean="0"/>
              <a:t>Evaluate whether attention-based neural network models are advantageous over simpler neural models. </a:t>
            </a:r>
          </a:p>
          <a:p>
            <a:pPr algn="l"/>
            <a:endParaRPr lang="en-US" sz="2500" dirty="0"/>
          </a:p>
          <a:p>
            <a:pPr algn="l"/>
            <a:r>
              <a:rPr lang="en-US" sz="2500" dirty="0" smtClean="0"/>
              <a:t>Evaluate effect of dataset size.  </a:t>
            </a:r>
            <a:endParaRPr lang="en-US" sz="2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54826" y="1692965"/>
            <a:ext cx="4191000" cy="38862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Sally liked going outside.  She put on her shoes.  She went outside to walk. […] Missy the cat meowed to Sally.  Sally waved to Missy the cat.  […]  Sally hears her name.  “Sally, Sally, come home,” Sally’s mom calls out.  Sally runs home to her Mom.  Sally liked going outside.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Why did Sally put on her shoes? 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wave to Missy the cat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hear her name</a:t>
            </a:r>
          </a:p>
          <a:p>
            <a:pPr marL="457200" indent="-457200" algn="just">
              <a:buAutoNum type="alphaUcPeriod"/>
            </a:pPr>
            <a:r>
              <a:rPr lang="en-US" sz="2000" b="1" dirty="0" smtClean="0"/>
              <a:t>Because she wanted to go outside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come home</a:t>
            </a:r>
          </a:p>
          <a:p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5613160"/>
            <a:ext cx="419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MCTest</a:t>
            </a:r>
            <a:r>
              <a:rPr lang="en-US" dirty="0" smtClean="0"/>
              <a:t> Example inference from [</a:t>
            </a:r>
            <a:r>
              <a:rPr lang="en-US" dirty="0" err="1" smtClean="0"/>
              <a:t>Narasimhan</a:t>
            </a:r>
            <a:r>
              <a:rPr lang="en-US" dirty="0" smtClean="0"/>
              <a:t>,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1" y="0"/>
            <a:ext cx="8229600" cy="1143000"/>
          </a:xfrm>
        </p:spPr>
        <p:txBody>
          <a:bodyPr/>
          <a:lstStyle/>
          <a:p>
            <a:r>
              <a:rPr lang="en-US" b="1" dirty="0" smtClean="0"/>
              <a:t>GRU Encoder Baseline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91241" y="2731806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67641" y="2731806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44041" y="27432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20441" y="27432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5726" y="411480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24" idx="0"/>
            <a:endCxn id="5" idx="2"/>
          </p:cNvCxnSpPr>
          <p:nvPr/>
        </p:nvCxnSpPr>
        <p:spPr>
          <a:xfrm flipV="1">
            <a:off x="2024641" y="3798606"/>
            <a:ext cx="0" cy="31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82126" y="47053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32" idx="0"/>
            <a:endCxn id="16" idx="2"/>
          </p:cNvCxnSpPr>
          <p:nvPr/>
        </p:nvCxnSpPr>
        <p:spPr>
          <a:xfrm flipV="1">
            <a:off x="3701041" y="3798606"/>
            <a:ext cx="0" cy="906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58526" y="4136164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stCxn id="34" idx="0"/>
            <a:endCxn id="18" idx="2"/>
          </p:cNvCxnSpPr>
          <p:nvPr/>
        </p:nvCxnSpPr>
        <p:spPr>
          <a:xfrm flipV="1">
            <a:off x="5377441" y="3810000"/>
            <a:ext cx="0" cy="32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34926" y="47053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stCxn id="36" idx="0"/>
            <a:endCxn id="21" idx="2"/>
          </p:cNvCxnSpPr>
          <p:nvPr/>
        </p:nvCxnSpPr>
        <p:spPr>
          <a:xfrm flipV="1">
            <a:off x="7053841" y="3810000"/>
            <a:ext cx="0" cy="895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11525" y="11620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Answer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1962150"/>
            <a:ext cx="2327127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9" idx="2"/>
          </p:cNvCxnSpPr>
          <p:nvPr/>
        </p:nvCxnSpPr>
        <p:spPr>
          <a:xfrm flipV="1">
            <a:off x="7111525" y="2381250"/>
            <a:ext cx="224239" cy="350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475121" y="1581150"/>
            <a:ext cx="177659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16" idx="1"/>
          </p:cNvCxnSpPr>
          <p:nvPr/>
        </p:nvCxnSpPr>
        <p:spPr>
          <a:xfrm>
            <a:off x="2558041" y="3265206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34441" y="3277313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10841" y="3277313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3941" y="53340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Quick to implement and train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3" t="34922" r="7126" b="32605"/>
          <a:stretch/>
        </p:blipFill>
        <p:spPr bwMode="auto">
          <a:xfrm>
            <a:off x="214434" y="1043848"/>
            <a:ext cx="2093472" cy="13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1752600" y="2381250"/>
            <a:ext cx="272041" cy="350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370" y="6172199"/>
            <a:ext cx="85397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Image Source:  Chung, </a:t>
            </a:r>
            <a:r>
              <a:rPr lang="en-US" sz="1500" dirty="0" err="1" smtClean="0"/>
              <a:t>Junyoung</a:t>
            </a:r>
            <a:r>
              <a:rPr lang="en-US" sz="1500" dirty="0" smtClean="0"/>
              <a:t>, et. </a:t>
            </a:r>
            <a:r>
              <a:rPr lang="en-US" sz="1500" dirty="0"/>
              <a:t>a</a:t>
            </a:r>
            <a:r>
              <a:rPr lang="en-US" sz="1500" dirty="0" smtClean="0"/>
              <a:t>l.   Empirical Evaluation of Gated Recurrent Neural Networks on Sequence Modeling. </a:t>
            </a:r>
            <a:r>
              <a:rPr lang="en-US" sz="1600" dirty="0"/>
              <a:t>NIPS 2014 Deep Learning and Representation Learning </a:t>
            </a:r>
            <a:r>
              <a:rPr lang="en-US" sz="1600" dirty="0" smtClean="0"/>
              <a:t>Workshop, 2014. </a:t>
            </a:r>
            <a:r>
              <a:rPr lang="en-US" sz="1500" dirty="0" smtClean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753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Memory Network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76800" y="5715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6792" y="4038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Memories (Embedding)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4192" y="3429000"/>
            <a:ext cx="3810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45012" y="2514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Memories (Embedding)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2004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 from text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H="1" flipV="1">
            <a:off x="4660972" y="4724400"/>
            <a:ext cx="939728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6" idx="1"/>
          </p:cNvCxnSpPr>
          <p:nvPr/>
        </p:nvCxnSpPr>
        <p:spPr>
          <a:xfrm>
            <a:off x="1752600" y="3619500"/>
            <a:ext cx="99419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1752600" y="2857500"/>
            <a:ext cx="99241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82996" y="29337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82106" y="37338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5064451" y="50292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48200" y="38100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47488" y="32004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22806" y="1671771"/>
            <a:ext cx="1828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 / </a:t>
            </a:r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922806" y="1062171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4647488" y="1862271"/>
            <a:ext cx="227531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0"/>
          </p:cNvCxnSpPr>
          <p:nvPr/>
        </p:nvCxnSpPr>
        <p:spPr>
          <a:xfrm flipV="1">
            <a:off x="4659192" y="1862271"/>
            <a:ext cx="1780" cy="652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837206" y="1443171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499529" y="4590693"/>
            <a:ext cx="2322366" cy="1258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 flipV="1">
            <a:off x="7821895" y="2052771"/>
            <a:ext cx="15311" cy="25379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64451" y="1595571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539295" y="298705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157" y="1129441"/>
            <a:ext cx="28956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Embedding Layers can be stacked to enable a Deep Memory Network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95600" y="2052771"/>
            <a:ext cx="256157" cy="461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2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Advantages of </a:t>
            </a:r>
            <a:r>
              <a:rPr lang="en-US" b="1" dirty="0" smtClean="0"/>
              <a:t>Models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0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Dynamic Memory Network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5395" y="57912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Ability to “re-read” information provides us with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2609" y="1306438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6367" y="1211188"/>
            <a:ext cx="75487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530409" y="1649338"/>
            <a:ext cx="2610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1211188"/>
            <a:ext cx="3238144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Episodic Memory Layer (GRU)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3276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Facts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50909" y="2622580"/>
            <a:ext cx="166098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Gate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96840" y="3276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Facts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814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08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16" idx="0"/>
            <a:endCxn id="17" idx="2"/>
          </p:cNvCxnSpPr>
          <p:nvPr/>
        </p:nvCxnSpPr>
        <p:spPr>
          <a:xfrm flipV="1">
            <a:off x="3581400" y="2908330"/>
            <a:ext cx="0" cy="3682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V="1">
            <a:off x="3581400" y="2087488"/>
            <a:ext cx="577197" cy="53509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3" idx="1"/>
          </p:cNvCxnSpPr>
          <p:nvPr/>
        </p:nvCxnSpPr>
        <p:spPr>
          <a:xfrm>
            <a:off x="2561245" y="1649338"/>
            <a:ext cx="9439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09786" y="3886200"/>
            <a:ext cx="72390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6" idx="2"/>
          </p:cNvCxnSpPr>
          <p:nvPr/>
        </p:nvCxnSpPr>
        <p:spPr>
          <a:xfrm flipH="1" flipV="1">
            <a:off x="3581400" y="3886200"/>
            <a:ext cx="517911" cy="466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 flipV="1">
            <a:off x="5696841" y="3886200"/>
            <a:ext cx="685799" cy="466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0"/>
            <a:endCxn id="19" idx="2"/>
          </p:cNvCxnSpPr>
          <p:nvPr/>
        </p:nvCxnSpPr>
        <p:spPr>
          <a:xfrm flipH="1" flipV="1">
            <a:off x="6382640" y="3886200"/>
            <a:ext cx="58966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2"/>
          </p:cNvCxnSpPr>
          <p:nvPr/>
        </p:nvCxnSpPr>
        <p:spPr>
          <a:xfrm flipV="1">
            <a:off x="2857500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73196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76900" y="4791074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987611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43344" y="1649338"/>
            <a:ext cx="3913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5400000">
            <a:off x="6475132" y="1561211"/>
            <a:ext cx="158916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412588" y="1660510"/>
            <a:ext cx="4726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885276" y="1280088"/>
            <a:ext cx="11063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0"/>
          </p:cNvCxnSpPr>
          <p:nvPr/>
        </p:nvCxnSpPr>
        <p:spPr>
          <a:xfrm flipH="1" flipV="1">
            <a:off x="5958499" y="2087488"/>
            <a:ext cx="289901" cy="53509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17909" y="2622580"/>
            <a:ext cx="166098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Gate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 flipV="1">
            <a:off x="6248400" y="2908330"/>
            <a:ext cx="0" cy="3682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Google-CNN Dataset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3810000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( @entity9 ) a door bearing a graffiti drawing by @entity5 artist @entity4 was seized by police in @entity1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after a dispute over its sale , a @entity1 police official told @entity9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. the owner of the door , @entity10 , filed a complaint with a @entity1 court stating that , without realizing its value , he sold the door for just $ 175 @entity16 the iron door will remain in the possession of the @entity20 police in southern @entity1 until a court hearing at a date yet to be determined…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419600"/>
            <a:ext cx="3810000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@entity10 's @placeholder home was destroyed last year ; he sold his door to bring in some money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693" y="265086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</a:t>
            </a:r>
            <a:r>
              <a:rPr lang="en-US" dirty="0" smtClean="0"/>
              <a:t>:  CNN (and Daily Mail) provide synopses from which we can draw questions about the article’s contents.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693" y="416952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Anonymized </a:t>
            </a:r>
            <a:r>
              <a:rPr lang="en-US" dirty="0" smtClean="0"/>
              <a:t>entities so that we can’t use an externally trained language model to predict answers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693" y="565567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Huge:</a:t>
            </a:r>
            <a:r>
              <a:rPr lang="en-US" dirty="0" smtClean="0"/>
              <a:t>  About 1M articles.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693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on downloaded CNN ( and Daily Mail) articles for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0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Babi Tasks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8594" y="1143000"/>
            <a:ext cx="8229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Twenty tasks that an intelligent, general-purpose learning method should be able to solve.  From </a:t>
            </a:r>
            <a:r>
              <a:rPr lang="en-US" sz="2300" b="1" dirty="0" smtClean="0"/>
              <a:t>question answering</a:t>
            </a:r>
            <a:r>
              <a:rPr lang="en-US" sz="2300" dirty="0" smtClean="0"/>
              <a:t>, to </a:t>
            </a:r>
            <a:r>
              <a:rPr lang="en-US" sz="2300" b="1" dirty="0" smtClean="0"/>
              <a:t>addition</a:t>
            </a:r>
            <a:r>
              <a:rPr lang="en-US" sz="2300" dirty="0" smtClean="0"/>
              <a:t>, to understanding an </a:t>
            </a:r>
            <a:r>
              <a:rPr lang="en-US" sz="2300" b="1" dirty="0" smtClean="0"/>
              <a:t>agent’s motivation</a:t>
            </a:r>
            <a:r>
              <a:rPr lang="en-US" sz="2300" dirty="0" smtClean="0"/>
              <a:t>. </a:t>
            </a:r>
            <a:endParaRPr lang="en-US" sz="23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394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John travelled to the hallway.</a:t>
            </a:r>
          </a:p>
          <a:p>
            <a:r>
              <a:rPr lang="en-US" sz="1500" dirty="0" smtClean="0"/>
              <a:t>Mary journeyed to the office.</a:t>
            </a:r>
          </a:p>
          <a:p>
            <a:r>
              <a:rPr lang="en-US" sz="1500" dirty="0" smtClean="0"/>
              <a:t>Daniel went back to the bathroom.</a:t>
            </a:r>
          </a:p>
          <a:p>
            <a:r>
              <a:rPr lang="en-US" sz="1500" dirty="0" smtClean="0"/>
              <a:t>John moved to the bedroom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4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Where is Mary? 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4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office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72688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Simple Location Questions 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88793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987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Jason is thirsty.  Where will Jason go?  Kitchen. Antoine is bored.  Where will Antoine go?  Garden.  Jason went to the kitchen. 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987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Why did Jason go to the kitchen?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987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Thirsty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5281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More Difficult Motivation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4" y="5486400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Advantage</a:t>
            </a:r>
            <a:r>
              <a:rPr lang="en-US" sz="2300" dirty="0" smtClean="0"/>
              <a:t>:  Limited vocabulary, good for baseline testing.</a:t>
            </a:r>
          </a:p>
          <a:p>
            <a:r>
              <a:rPr lang="en-US" sz="2300" b="1" dirty="0" smtClean="0"/>
              <a:t>Disadvantage</a:t>
            </a:r>
            <a:r>
              <a:rPr lang="en-US" sz="2300" dirty="0" smtClean="0"/>
              <a:t>:  Limited vocabulary, not very realistic.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045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Wiki QA Dataset (CMU)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3810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Kangaroo.</a:t>
            </a:r>
          </a:p>
          <a:p>
            <a:r>
              <a:rPr lang="en-US" sz="1500" dirty="0" smtClean="0"/>
              <a:t>A kangaroo is a marsupial from the family </a:t>
            </a:r>
            <a:r>
              <a:rPr lang="en-US" sz="1500" dirty="0" err="1" smtClean="0"/>
              <a:t>Macropodidae</a:t>
            </a:r>
            <a:r>
              <a:rPr lang="en-US" sz="1500" dirty="0" smtClean="0"/>
              <a:t> (</a:t>
            </a:r>
            <a:r>
              <a:rPr lang="en-US" sz="1500" dirty="0" err="1" smtClean="0"/>
              <a:t>macropods</a:t>
            </a:r>
            <a:r>
              <a:rPr lang="en-US" sz="1500" dirty="0" smtClean="0"/>
              <a:t>, meaning 'large foot'). In common use the term is used to describe the largest species from this family, the Red Kangaroo, the </a:t>
            </a:r>
            <a:r>
              <a:rPr lang="en-US" sz="1500" dirty="0" err="1" smtClean="0"/>
              <a:t>Antilopine</a:t>
            </a:r>
            <a:r>
              <a:rPr lang="en-US" sz="1500" dirty="0" smtClean="0"/>
              <a:t> Kangaroo, and the Eastern and Western Grey Kangaroo of the </a:t>
            </a:r>
            <a:r>
              <a:rPr lang="en-US" sz="1500" dirty="0" err="1" smtClean="0"/>
              <a:t>Macropus</a:t>
            </a:r>
            <a:r>
              <a:rPr lang="en-US" sz="1500" dirty="0" smtClean="0"/>
              <a:t> genus. The family also includes many smaller species which include the wallabies, tree-kangaroos, </a:t>
            </a:r>
            <a:r>
              <a:rPr lang="en-US" sz="1500" dirty="0" err="1" smtClean="0"/>
              <a:t>wallaroos</a:t>
            </a:r>
            <a:r>
              <a:rPr lang="en-US" sz="1500" dirty="0" smtClean="0"/>
              <a:t>, </a:t>
            </a:r>
            <a:r>
              <a:rPr lang="en-US" sz="1500" dirty="0" err="1" smtClean="0"/>
              <a:t>pademelons</a:t>
            </a:r>
            <a:r>
              <a:rPr lang="en-US" sz="1500" dirty="0" smtClean="0"/>
              <a:t> and the Quokka, some 63 living species in all.  Kangaroos are… 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648944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Is a kangaroo a reptile?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Yes.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693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annotated questions developed from Wikipedia articles.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693" y="28866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Disadvantage:  Limited Size, only ~200 articles and ~5,000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1037</Words>
  <Application>Microsoft Office PowerPoint</Application>
  <PresentationFormat>On-screen Show (4:3)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Giving Machines Memory and Focus Evaluating Attention-Based and Memory-Based Neural Network Models on Large Q&amp;A Datasets</vt:lpstr>
      <vt:lpstr>The Task: Thinking before Speaking</vt:lpstr>
      <vt:lpstr>GRU Encoder Baseline</vt:lpstr>
      <vt:lpstr>Memory Network </vt:lpstr>
      <vt:lpstr>Advantages of Models </vt:lpstr>
      <vt:lpstr>Dynamic Memory Network</vt:lpstr>
      <vt:lpstr>Google-CNN Dataset</vt:lpstr>
      <vt:lpstr>Babi Tasks</vt:lpstr>
      <vt:lpstr>Wiki QA Dataset (CMU)</vt:lpstr>
      <vt:lpstr>Results – Correct Responses</vt:lpstr>
      <vt:lpstr>Conclusions / Next Steps </vt:lpstr>
      <vt:lpstr>Select 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 Strawser</cp:lastModifiedBy>
  <cp:revision>21</cp:revision>
  <dcterms:created xsi:type="dcterms:W3CDTF">2015-12-09T03:52:21Z</dcterms:created>
  <dcterms:modified xsi:type="dcterms:W3CDTF">2015-12-10T16:32:55Z</dcterms:modified>
</cp:coreProperties>
</file>