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7" r:id="rId5"/>
    <p:sldId id="266" r:id="rId6"/>
    <p:sldId id="259" r:id="rId7"/>
    <p:sldId id="260" r:id="rId8"/>
    <p:sldId id="261" r:id="rId9"/>
    <p:sldId id="26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6E827-C82B-47F4-A77D-EBDCA69EF2E3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7785A-A36F-4F8F-973F-C66EA2C17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6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9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7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2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FBA1-6649-4927-B7A0-48822963227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354E-5A22-42F2-9F8E-D044C3521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 smtClean="0"/>
              <a:t>Focus and Attention:  Teaching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</a:t>
            </a:r>
            <a:r>
              <a:rPr lang="en-US" dirty="0" err="1" smtClean="0"/>
              <a:t>Strawser</a:t>
            </a:r>
            <a:endParaRPr lang="en-US" dirty="0" smtClean="0"/>
          </a:p>
          <a:p>
            <a:r>
              <a:rPr lang="en-US" dirty="0" smtClean="0"/>
              <a:t>6.864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3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Correct Responses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98141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752600"/>
                <a:gridCol w="2057400"/>
                <a:gridCol w="236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GRU</a:t>
                      </a:r>
                      <a:r>
                        <a:rPr lang="en-US" baseline="0" dirty="0" smtClean="0"/>
                        <a:t> Encoder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Network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Dynamic Memory Net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“Easy”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 “Medium”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Babi</a:t>
                      </a:r>
                      <a:r>
                        <a:rPr lang="en-US" baseline="0" dirty="0" smtClean="0"/>
                        <a:t> “Full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WikiQA</a:t>
                      </a:r>
                      <a:r>
                        <a:rPr lang="en-US" dirty="0" smtClean="0"/>
                        <a:t> “Yes-No”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Google-CNN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51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Conclusions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Definitely improvement in results of Memory Network Model vs. simple GRU model.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Would be wise to compare  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157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Evaluate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6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441" y="0"/>
            <a:ext cx="8229600" cy="1143000"/>
          </a:xfrm>
        </p:spPr>
        <p:txBody>
          <a:bodyPr/>
          <a:lstStyle/>
          <a:p>
            <a:r>
              <a:rPr lang="en-US" b="1" dirty="0" smtClean="0"/>
              <a:t>GRU Baseline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912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67641" y="2731806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440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20441" y="2743200"/>
            <a:ext cx="10668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05726" y="411480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24" idx="0"/>
            <a:endCxn id="5" idx="2"/>
          </p:cNvCxnSpPr>
          <p:nvPr/>
        </p:nvCxnSpPr>
        <p:spPr>
          <a:xfrm flipV="1">
            <a:off x="2024641" y="3798606"/>
            <a:ext cx="0" cy="31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9821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3" name="Straight Arrow Connector 32"/>
          <p:cNvCxnSpPr>
            <a:stCxn id="32" idx="0"/>
            <a:endCxn id="16" idx="2"/>
          </p:cNvCxnSpPr>
          <p:nvPr/>
        </p:nvCxnSpPr>
        <p:spPr>
          <a:xfrm flipV="1">
            <a:off x="3701041" y="3798606"/>
            <a:ext cx="0" cy="9067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58526" y="4136164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>
            <a:stCxn id="34" idx="0"/>
            <a:endCxn id="18" idx="2"/>
          </p:cNvCxnSpPr>
          <p:nvPr/>
        </p:nvCxnSpPr>
        <p:spPr>
          <a:xfrm flipV="1">
            <a:off x="5377441" y="3810000"/>
            <a:ext cx="0" cy="3261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334926" y="47053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WordVector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37" name="Straight Arrow Connector 36"/>
          <p:cNvCxnSpPr>
            <a:stCxn id="36" idx="0"/>
            <a:endCxn id="21" idx="2"/>
          </p:cNvCxnSpPr>
          <p:nvPr/>
        </p:nvCxnSpPr>
        <p:spPr>
          <a:xfrm flipV="1">
            <a:off x="7053841" y="3810000"/>
            <a:ext cx="0" cy="895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11525" y="1162050"/>
            <a:ext cx="1437830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Answer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72200" y="1962150"/>
            <a:ext cx="2327127" cy="4191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endCxn id="39" idx="2"/>
          </p:cNvCxnSpPr>
          <p:nvPr/>
        </p:nvCxnSpPr>
        <p:spPr>
          <a:xfrm flipV="1">
            <a:off x="7111525" y="2381250"/>
            <a:ext cx="224239" cy="350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7475121" y="1581150"/>
            <a:ext cx="177659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" idx="3"/>
            <a:endCxn id="16" idx="1"/>
          </p:cNvCxnSpPr>
          <p:nvPr/>
        </p:nvCxnSpPr>
        <p:spPr>
          <a:xfrm>
            <a:off x="2558041" y="3265206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344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910841" y="3277313"/>
            <a:ext cx="6096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33941" y="5638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Quick to implement and train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53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Memory Network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57150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6792" y="4038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Memories (Embedding)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54192" y="3429000"/>
            <a:ext cx="38100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745012" y="2514600"/>
            <a:ext cx="382836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Memories (Embedding)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3200400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of Text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H="1" flipV="1">
            <a:off x="4660972" y="4724400"/>
            <a:ext cx="939728" cy="990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6" idx="1"/>
          </p:cNvCxnSpPr>
          <p:nvPr/>
        </p:nvCxnSpPr>
        <p:spPr>
          <a:xfrm>
            <a:off x="1752600" y="3619500"/>
            <a:ext cx="99419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 flipV="1">
            <a:off x="1752600" y="2857500"/>
            <a:ext cx="992412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82996" y="29337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1982106" y="37338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5064451" y="5029200"/>
            <a:ext cx="533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648200" y="38100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47488" y="3200400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22806" y="1671771"/>
            <a:ext cx="1828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Softmax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6922806" y="1062171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Answer</a:t>
            </a:r>
            <a:endParaRPr lang="en-US" b="1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4647488" y="1862271"/>
            <a:ext cx="227531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0"/>
          </p:cNvCxnSpPr>
          <p:nvPr/>
        </p:nvCxnSpPr>
        <p:spPr>
          <a:xfrm flipV="1">
            <a:off x="4659192" y="1862271"/>
            <a:ext cx="1780" cy="6523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837206" y="1443171"/>
            <a:ext cx="0" cy="228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499529" y="4590693"/>
            <a:ext cx="2322366" cy="12580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2"/>
          </p:cNvCxnSpPr>
          <p:nvPr/>
        </p:nvCxnSpPr>
        <p:spPr>
          <a:xfrm flipV="1">
            <a:off x="7821895" y="2052771"/>
            <a:ext cx="15311" cy="25379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42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Deeper Memory Network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134100" y="5257800"/>
            <a:ext cx="1447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4038600"/>
            <a:ext cx="480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Memories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90800" y="3429000"/>
            <a:ext cx="434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4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Dynamic Memory Network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5395" y="57912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</a:t>
            </a:r>
            <a:r>
              <a:rPr lang="en-US" sz="2000" dirty="0" smtClean="0"/>
              <a:t>:  Ability to “re-read” information provides us with </a:t>
            </a:r>
          </a:p>
          <a:p>
            <a:r>
              <a:rPr lang="en-US" sz="2000" b="1" dirty="0" smtClean="0"/>
              <a:t>Disadvantages</a:t>
            </a:r>
            <a:r>
              <a:rPr lang="en-US" sz="2000" dirty="0" smtClean="0"/>
              <a:t>:  Difficulty handling information over very long sequences.  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2609" y="1306438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6367" y="1211188"/>
            <a:ext cx="754878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530409" y="1649338"/>
            <a:ext cx="26100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505200" y="1211188"/>
            <a:ext cx="3238144" cy="876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Brain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499503" y="2479705"/>
            <a:ext cx="3238144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Gate Layer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4040" y="32766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Facts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814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814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860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80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562600" y="5066232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62600" y="4352925"/>
            <a:ext cx="1143000" cy="438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GRU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16" idx="0"/>
          </p:cNvCxnSpPr>
          <p:nvPr/>
        </p:nvCxnSpPr>
        <p:spPr>
          <a:xfrm flipV="1">
            <a:off x="3581400" y="2765455"/>
            <a:ext cx="571500" cy="51114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0"/>
          </p:cNvCxnSpPr>
          <p:nvPr/>
        </p:nvCxnSpPr>
        <p:spPr>
          <a:xfrm flipH="1" flipV="1">
            <a:off x="5943600" y="2765455"/>
            <a:ext cx="896240" cy="511145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3" idx="2"/>
          </p:cNvCxnSpPr>
          <p:nvPr/>
        </p:nvCxnSpPr>
        <p:spPr>
          <a:xfrm flipV="1">
            <a:off x="5118575" y="2087488"/>
            <a:ext cx="5697" cy="39221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3" idx="1"/>
          </p:cNvCxnSpPr>
          <p:nvPr/>
        </p:nvCxnSpPr>
        <p:spPr>
          <a:xfrm>
            <a:off x="2561245" y="1649338"/>
            <a:ext cx="9439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809786" y="3886200"/>
            <a:ext cx="72390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6" idx="2"/>
          </p:cNvCxnSpPr>
          <p:nvPr/>
        </p:nvCxnSpPr>
        <p:spPr>
          <a:xfrm flipH="1" flipV="1">
            <a:off x="3581400" y="3886200"/>
            <a:ext cx="517911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2"/>
          </p:cNvCxnSpPr>
          <p:nvPr/>
        </p:nvCxnSpPr>
        <p:spPr>
          <a:xfrm flipV="1">
            <a:off x="6154041" y="3886200"/>
            <a:ext cx="685799" cy="4667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0"/>
            <a:endCxn id="19" idx="2"/>
          </p:cNvCxnSpPr>
          <p:nvPr/>
        </p:nvCxnSpPr>
        <p:spPr>
          <a:xfrm flipH="1" flipV="1">
            <a:off x="6839840" y="3886200"/>
            <a:ext cx="589660" cy="4667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3" idx="2"/>
          </p:cNvCxnSpPr>
          <p:nvPr/>
        </p:nvCxnSpPr>
        <p:spPr>
          <a:xfrm flipV="1">
            <a:off x="2857500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173196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134100" y="4791074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7444811" y="4791075"/>
            <a:ext cx="0" cy="2751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43344" y="1649338"/>
            <a:ext cx="39132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rot="5400000">
            <a:off x="6475132" y="1561211"/>
            <a:ext cx="1589161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Softmax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412588" y="1660510"/>
            <a:ext cx="4726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85276" y="1280088"/>
            <a:ext cx="110632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9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Google-CNN Dataset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3810000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( @entity9 ) a door bearing a graffiti drawing by @entity5 artist @entity4 was seized by police in @entity1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after a dispute over its sale , a @entity1 police official told @entity9 on </a:t>
            </a:r>
            <a:r>
              <a:rPr lang="en-US" sz="1500" dirty="0" err="1" smtClean="0"/>
              <a:t>thursday</a:t>
            </a:r>
            <a:r>
              <a:rPr lang="en-US" sz="1500" dirty="0" smtClean="0"/>
              <a:t> . the owner of the door , @entity10 , filed a complaint with a @entity1 court stating that , without realizing its value , he sold the door for just $ 175 @entity16 the iron door will remain in the possession of the @entity20 police in southern @entity1 until a court hearing at a date yet to be determined…</a:t>
            </a: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4419600"/>
            <a:ext cx="3810000" cy="784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@entity10 's @placeholder home was destroyed last year ; he sold his door to bring in some money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@entity1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2693" y="2650869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Insight</a:t>
            </a:r>
            <a:r>
              <a:rPr lang="en-US" dirty="0" smtClean="0"/>
              <a:t>:  CNN (and Daily Mail) provide synopses from which we can draw questions about the article’s contents. 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2693" y="416952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Anonymized </a:t>
            </a:r>
            <a:r>
              <a:rPr lang="en-US" dirty="0" smtClean="0"/>
              <a:t>entities so that we can’t use an externally trained language model to predict answers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693" y="565567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Huge:</a:t>
            </a:r>
            <a:r>
              <a:rPr lang="en-US" dirty="0" smtClean="0"/>
              <a:t>  About 1M articles. 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2693" y="16764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Draw on downloaded CNN ( and Daily Mail) articles for data.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0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Babi Tasks (Facebook)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8594" y="1143000"/>
            <a:ext cx="8229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Twenty tasks that an intelligent, general-purpose learning method should be able to solve.  From </a:t>
            </a:r>
            <a:r>
              <a:rPr lang="en-US" sz="2300" b="1" dirty="0" smtClean="0"/>
              <a:t>question answering</a:t>
            </a:r>
            <a:r>
              <a:rPr lang="en-US" sz="2300" dirty="0" smtClean="0"/>
              <a:t>, to </a:t>
            </a:r>
            <a:r>
              <a:rPr lang="en-US" sz="2300" b="1" dirty="0" smtClean="0"/>
              <a:t>addition</a:t>
            </a:r>
            <a:r>
              <a:rPr lang="en-US" sz="2300" dirty="0" smtClean="0"/>
              <a:t>, to understanding an </a:t>
            </a:r>
            <a:r>
              <a:rPr lang="en-US" sz="2300" b="1" dirty="0" smtClean="0"/>
              <a:t>agent’s motivation</a:t>
            </a:r>
            <a:r>
              <a:rPr lang="en-US" sz="2300" dirty="0" smtClean="0"/>
              <a:t>. </a:t>
            </a:r>
            <a:endParaRPr lang="en-US" sz="23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394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John travelled to the hallway.</a:t>
            </a:r>
          </a:p>
          <a:p>
            <a:r>
              <a:rPr lang="en-US" sz="1500" dirty="0" smtClean="0"/>
              <a:t>Mary journeyed to the office.</a:t>
            </a:r>
          </a:p>
          <a:p>
            <a:r>
              <a:rPr lang="en-US" sz="1500" dirty="0" smtClean="0"/>
              <a:t>Daniel went back to the bathroom.</a:t>
            </a:r>
          </a:p>
          <a:p>
            <a:r>
              <a:rPr lang="en-US" sz="1500" dirty="0" smtClean="0"/>
              <a:t>John moved to the bedroom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2394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Where is Mary? 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392394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office</a:t>
            </a:r>
            <a:endParaRPr 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372688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Simple Location Questions 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88793" y="2427719"/>
            <a:ext cx="4430994" cy="274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004987" y="2961118"/>
            <a:ext cx="38100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Jason is thirsty.  Where will Jason go?  Kitchen. Antoine is bored.  Where will Antoine go?  Garden.  Jason went to the kitchen. 	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4987" y="4096791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Why did Jason go to the kitchen?</a:t>
            </a:r>
            <a:endParaRPr lang="en-US" sz="1500" dirty="0"/>
          </a:p>
        </p:txBody>
      </p:sp>
      <p:sp>
        <p:nvSpPr>
          <p:cNvPr id="22" name="TextBox 21"/>
          <p:cNvSpPr txBox="1"/>
          <p:nvPr/>
        </p:nvSpPr>
        <p:spPr>
          <a:xfrm>
            <a:off x="5004987" y="4561318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Thirsty</a:t>
            </a:r>
            <a:endParaRPr lang="en-US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4985281" y="2468875"/>
            <a:ext cx="38183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More Difficult Motivation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4" y="54864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Advantage</a:t>
            </a:r>
            <a:r>
              <a:rPr lang="en-US" sz="2300" dirty="0" smtClean="0"/>
              <a:t>:  Limited vocabulary, good for baseline testing.</a:t>
            </a:r>
          </a:p>
          <a:p>
            <a:r>
              <a:rPr lang="en-US" sz="2300" b="1" dirty="0" smtClean="0"/>
              <a:t>Disadvantage</a:t>
            </a:r>
            <a:r>
              <a:rPr lang="en-US" sz="2300" dirty="0" smtClean="0"/>
              <a:t>:  Limited vocabulary, not very realistic.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1045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Wiki QA Dataset (CMU)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3962400" y="990600"/>
            <a:ext cx="4800600" cy="56388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3810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Kangaroo.</a:t>
            </a:r>
          </a:p>
          <a:p>
            <a:r>
              <a:rPr lang="en-US" sz="1500" dirty="0" smtClean="0"/>
              <a:t>A kangaroo is a marsupial from the family </a:t>
            </a:r>
            <a:r>
              <a:rPr lang="en-US" sz="1500" dirty="0" err="1" smtClean="0"/>
              <a:t>Macropodidae</a:t>
            </a:r>
            <a:r>
              <a:rPr lang="en-US" sz="1500" dirty="0" smtClean="0"/>
              <a:t> (</a:t>
            </a:r>
            <a:r>
              <a:rPr lang="en-US" sz="1500" dirty="0" err="1" smtClean="0"/>
              <a:t>macropods</a:t>
            </a:r>
            <a:r>
              <a:rPr lang="en-US" sz="1500" dirty="0" smtClean="0"/>
              <a:t>, meaning 'large foot'). In common use the term is used to describe the largest species from this family, the Red Kangaroo, the </a:t>
            </a:r>
            <a:r>
              <a:rPr lang="en-US" sz="1500" dirty="0" err="1" smtClean="0"/>
              <a:t>Antilopine</a:t>
            </a:r>
            <a:r>
              <a:rPr lang="en-US" sz="1500" dirty="0" smtClean="0"/>
              <a:t> Kangaroo, and the Eastern and Western Grey Kangaroo of the </a:t>
            </a:r>
            <a:r>
              <a:rPr lang="en-US" sz="1500" dirty="0" err="1" smtClean="0"/>
              <a:t>Macropus</a:t>
            </a:r>
            <a:r>
              <a:rPr lang="en-US" sz="1500" dirty="0" smtClean="0"/>
              <a:t> genus. The family also includes many smaller species which include the wallabies, tree-kangaroos, </a:t>
            </a:r>
            <a:r>
              <a:rPr lang="en-US" sz="1500" dirty="0" err="1" smtClean="0"/>
              <a:t>wallaroos</a:t>
            </a:r>
            <a:r>
              <a:rPr lang="en-US" sz="1500" dirty="0" smtClean="0"/>
              <a:t>, </a:t>
            </a:r>
            <a:r>
              <a:rPr lang="en-US" sz="1500" dirty="0" err="1" smtClean="0"/>
              <a:t>pademelons</a:t>
            </a:r>
            <a:r>
              <a:rPr lang="en-US" sz="1500" dirty="0" smtClean="0"/>
              <a:t> and the Quokka, some 63 living species in all.  Kangaroos are… </a:t>
            </a:r>
            <a:endParaRPr 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648944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Is a kangaroo a reptile?</a:t>
            </a:r>
            <a:endParaRPr 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5638800"/>
            <a:ext cx="3810000" cy="323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 smtClean="0"/>
              <a:t>Yes.</a:t>
            </a:r>
            <a:endParaRPr lang="en-US" sz="15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3651395" y="2448819"/>
            <a:ext cx="1251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Article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8600" y="4572000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bg1"/>
                </a:solidFill>
              </a:rPr>
              <a:t>Q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086" y="5561855"/>
            <a:ext cx="5958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693" y="16764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 annotated questions developed from Wikipedia articles.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693" y="288667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Disadvantage:  Limited Size, only ~200 articles and ~5,000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616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Focus and Attention:  Teaching </vt:lpstr>
      <vt:lpstr>Task</vt:lpstr>
      <vt:lpstr>GRU Baseline</vt:lpstr>
      <vt:lpstr>Memory Network </vt:lpstr>
      <vt:lpstr>Deeper Memory Network </vt:lpstr>
      <vt:lpstr>Dynamic Memory Network</vt:lpstr>
      <vt:lpstr>Google-CNN Dataset</vt:lpstr>
      <vt:lpstr>Babi Tasks (Facebook)</vt:lpstr>
      <vt:lpstr>Wiki QA Dataset (CMU)</vt:lpstr>
      <vt:lpstr>Results – Correct Responses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</dc:creator>
  <cp:lastModifiedBy>Dan</cp:lastModifiedBy>
  <cp:revision>9</cp:revision>
  <dcterms:created xsi:type="dcterms:W3CDTF">2015-12-09T03:52:21Z</dcterms:created>
  <dcterms:modified xsi:type="dcterms:W3CDTF">2015-12-09T05:19:25Z</dcterms:modified>
</cp:coreProperties>
</file>