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57" r:id="rId5"/>
    <p:sldId id="266" r:id="rId6"/>
    <p:sldId id="259" r:id="rId7"/>
    <p:sldId id="260" r:id="rId8"/>
    <p:sldId id="261" r:id="rId9"/>
    <p:sldId id="269" r:id="rId10"/>
    <p:sldId id="262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4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E827-C82B-47F4-A77D-EBDCA69EF2E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7785A-A36F-4F8F-973F-C66EA2C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FBA1-6649-4927-B7A0-488229632272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Giving Machines Memory and </a:t>
            </a:r>
            <a:r>
              <a:rPr lang="en-US" b="1" dirty="0" smtClean="0"/>
              <a:t>Focus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Evaluating </a:t>
            </a:r>
            <a:r>
              <a:rPr lang="en-US" dirty="0"/>
              <a:t>Attention-Based and Memory-Based Neural Network Models on Large Q&amp;A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Strawser</a:t>
            </a:r>
            <a:endParaRPr lang="en-US" dirty="0" smtClean="0"/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6.864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Wiki QA Dataset (CMU)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3810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Kangaroo.</a:t>
            </a:r>
          </a:p>
          <a:p>
            <a:r>
              <a:rPr lang="en-US" sz="1500" dirty="0" smtClean="0"/>
              <a:t>A kangaroo is a marsupial from the family </a:t>
            </a:r>
            <a:r>
              <a:rPr lang="en-US" sz="1500" dirty="0" err="1" smtClean="0"/>
              <a:t>Macropodidae</a:t>
            </a:r>
            <a:r>
              <a:rPr lang="en-US" sz="1500" dirty="0" smtClean="0"/>
              <a:t> (</a:t>
            </a:r>
            <a:r>
              <a:rPr lang="en-US" sz="1500" dirty="0" err="1" smtClean="0"/>
              <a:t>macropods</a:t>
            </a:r>
            <a:r>
              <a:rPr lang="en-US" sz="1500" dirty="0" smtClean="0"/>
              <a:t>, meaning 'large foot'). In common use the term is used to describe the largest species from this family, the Red Kangaroo, the </a:t>
            </a:r>
            <a:r>
              <a:rPr lang="en-US" sz="1500" dirty="0" err="1" smtClean="0"/>
              <a:t>Antilopine</a:t>
            </a:r>
            <a:r>
              <a:rPr lang="en-US" sz="1500" dirty="0" smtClean="0"/>
              <a:t> Kangaroo, and the Eastern and Western Grey Kangaroo of the </a:t>
            </a:r>
            <a:r>
              <a:rPr lang="en-US" sz="1500" dirty="0" err="1" smtClean="0"/>
              <a:t>Macropus</a:t>
            </a:r>
            <a:r>
              <a:rPr lang="en-US" sz="1500" dirty="0" smtClean="0"/>
              <a:t> genus. The family also includes many smaller species which include the wallabies, tree-kangaroos, </a:t>
            </a:r>
            <a:r>
              <a:rPr lang="en-US" sz="1500" dirty="0" err="1" smtClean="0"/>
              <a:t>wallaroos</a:t>
            </a:r>
            <a:r>
              <a:rPr lang="en-US" sz="1500" dirty="0" smtClean="0"/>
              <a:t>, </a:t>
            </a:r>
            <a:r>
              <a:rPr lang="en-US" sz="1500" dirty="0" err="1" smtClean="0"/>
              <a:t>pademelons</a:t>
            </a:r>
            <a:r>
              <a:rPr lang="en-US" sz="1500" dirty="0" smtClean="0"/>
              <a:t> and the Quokka, some 63 living species in all.  Kangaroos are… 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648944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Is a kangaroo a reptile?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Yes.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693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annotated questions developed from Wikipedia articles.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693" y="28866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Disadvantage:  Limited Size, only ~200 articles and ~5,000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Correct Responses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37422"/>
              </p:ext>
            </p:extLst>
          </p:nvPr>
        </p:nvGraphicFramePr>
        <p:xfrm>
          <a:off x="381000" y="1600200"/>
          <a:ext cx="8381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629833"/>
                <a:gridCol w="2061634"/>
                <a:gridCol w="2362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GRU</a:t>
                      </a:r>
                      <a:r>
                        <a:rPr lang="en-US" baseline="0" dirty="0" smtClean="0"/>
                        <a:t> 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Memory 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“Easy”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“Medium”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</a:t>
                      </a:r>
                      <a:r>
                        <a:rPr lang="en-US" baseline="0" dirty="0" smtClean="0"/>
                        <a:t> “Full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dirty="0" smtClean="0"/>
                        <a:t> “Yes-No”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baseline="0" dirty="0" smtClean="0"/>
                        <a:t>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</a:t>
                      </a:r>
                      <a:r>
                        <a:rPr lang="en-US" baseline="0" dirty="0" smtClean="0"/>
                        <a:t> (3,000 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 (30,000</a:t>
                      </a:r>
                      <a:r>
                        <a:rPr lang="en-US" baseline="0" dirty="0" smtClean="0"/>
                        <a:t> 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/ Next Steps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Definitely improvement in results of Memory Network Model vs. simple GRU model   </a:t>
            </a:r>
          </a:p>
          <a:p>
            <a:pPr>
              <a:buFontTx/>
              <a:buChar char="-"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Models work considerably better with larger datasets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Comparison against non-neural models 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Dynamic Memory Network has been difficult in training and need to annotate fact ordering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57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057400" y="4661452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57400" y="346213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57400" y="2255651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7400" y="106680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Select References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15293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Kumar, Ankit; </a:t>
            </a:r>
            <a:r>
              <a:rPr lang="en-US" sz="1600" dirty="0" err="1" smtClean="0">
                <a:solidFill>
                  <a:schemeClr val="bg1"/>
                </a:solidFill>
              </a:rPr>
              <a:t>Irsoy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Ozan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Ondruska</a:t>
            </a:r>
            <a:r>
              <a:rPr lang="en-US" sz="1600" dirty="0" smtClean="0">
                <a:solidFill>
                  <a:schemeClr val="bg1"/>
                </a:solidFill>
              </a:rPr>
              <a:t>, Peter; </a:t>
            </a:r>
            <a:r>
              <a:rPr lang="en-US" sz="1600" dirty="0" err="1" smtClean="0">
                <a:solidFill>
                  <a:schemeClr val="bg1"/>
                </a:solidFill>
              </a:rPr>
              <a:t>Iyyer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Mohit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r>
              <a:rPr lang="en-US" sz="1600" dirty="0" smtClean="0">
                <a:solidFill>
                  <a:schemeClr val="bg1"/>
                </a:solidFill>
              </a:rPr>
              <a:t> Bradbury, James; </a:t>
            </a:r>
            <a:r>
              <a:rPr lang="en-US" sz="1600" dirty="0" err="1" smtClean="0">
                <a:solidFill>
                  <a:schemeClr val="bg1"/>
                </a:solidFill>
              </a:rPr>
              <a:t>Gulrajani</a:t>
            </a:r>
            <a:r>
              <a:rPr lang="en-US" sz="1600" dirty="0" smtClean="0">
                <a:solidFill>
                  <a:schemeClr val="bg1"/>
                </a:solidFill>
              </a:rPr>
              <a:t>, Ishaan; </a:t>
            </a:r>
            <a:r>
              <a:rPr lang="en-US" sz="1600" dirty="0" err="1" smtClean="0">
                <a:solidFill>
                  <a:schemeClr val="bg1"/>
                </a:solidFill>
              </a:rPr>
              <a:t>Socher</a:t>
            </a:r>
            <a:r>
              <a:rPr lang="en-US" sz="1600" dirty="0" smtClean="0">
                <a:solidFill>
                  <a:schemeClr val="bg1"/>
                </a:solidFill>
              </a:rPr>
              <a:t>, Richard.  </a:t>
            </a:r>
            <a:r>
              <a:rPr lang="en-US" sz="1600" b="1" dirty="0" smtClean="0">
                <a:solidFill>
                  <a:schemeClr val="bg1"/>
                </a:solidFill>
              </a:rPr>
              <a:t>Ask Me Anything:  Dynamic Memory Networks for Natural Language Processing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July,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242183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Sukhbaatar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Sainbayar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Szlam</a:t>
            </a:r>
            <a:r>
              <a:rPr lang="en-US" sz="1600" dirty="0" smtClean="0">
                <a:solidFill>
                  <a:schemeClr val="bg1"/>
                </a:solidFill>
              </a:rPr>
              <a:t>, Arthur; Weston, Jason; Fergus, Rob.  </a:t>
            </a:r>
            <a:r>
              <a:rPr lang="en-US" sz="1600" b="1" dirty="0" smtClean="0">
                <a:solidFill>
                  <a:schemeClr val="bg1"/>
                </a:solidFill>
              </a:rPr>
              <a:t>End-To-End Memory Networks.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April,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35052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Hermann, Karl; </a:t>
            </a:r>
            <a:r>
              <a:rPr lang="en-US" sz="1600" dirty="0" err="1" smtClean="0">
                <a:solidFill>
                  <a:schemeClr val="bg1"/>
                </a:solidFill>
              </a:rPr>
              <a:t>Kocisky</a:t>
            </a:r>
            <a:r>
              <a:rPr lang="en-US" sz="1600" dirty="0" smtClean="0">
                <a:solidFill>
                  <a:schemeClr val="bg1"/>
                </a:solidFill>
              </a:rPr>
              <a:t>, Tomas; </a:t>
            </a:r>
            <a:r>
              <a:rPr lang="en-US" sz="1600" dirty="0" err="1" smtClean="0">
                <a:solidFill>
                  <a:schemeClr val="bg1"/>
                </a:solidFill>
              </a:rPr>
              <a:t>Grefenstette</a:t>
            </a:r>
            <a:r>
              <a:rPr lang="en-US" sz="1600" dirty="0" smtClean="0">
                <a:solidFill>
                  <a:schemeClr val="bg1"/>
                </a:solidFill>
              </a:rPr>
              <a:t>, Edward; </a:t>
            </a:r>
            <a:r>
              <a:rPr lang="en-US" sz="1600" dirty="0" err="1" smtClean="0">
                <a:solidFill>
                  <a:schemeClr val="bg1"/>
                </a:solidFill>
              </a:rPr>
              <a:t>Espeholt</a:t>
            </a:r>
            <a:r>
              <a:rPr lang="en-US" sz="1600" dirty="0" smtClean="0">
                <a:solidFill>
                  <a:schemeClr val="bg1"/>
                </a:solidFill>
              </a:rPr>
              <a:t>, Lasse; Kay, Will; </a:t>
            </a:r>
            <a:r>
              <a:rPr lang="en-US" sz="1600" dirty="0" err="1" smtClean="0">
                <a:solidFill>
                  <a:schemeClr val="bg1"/>
                </a:solidFill>
              </a:rPr>
              <a:t>Suleyman</a:t>
            </a:r>
            <a:r>
              <a:rPr lang="en-US" sz="1600" dirty="0" smtClean="0">
                <a:solidFill>
                  <a:schemeClr val="bg1"/>
                </a:solidFill>
              </a:rPr>
              <a:t>, Mustafa; </a:t>
            </a:r>
            <a:r>
              <a:rPr lang="en-US" sz="1600" dirty="0" err="1" smtClean="0">
                <a:solidFill>
                  <a:schemeClr val="bg1"/>
                </a:solidFill>
              </a:rPr>
              <a:t>Blunsom</a:t>
            </a:r>
            <a:r>
              <a:rPr lang="en-US" sz="1600" dirty="0" smtClean="0">
                <a:solidFill>
                  <a:schemeClr val="bg1"/>
                </a:solidFill>
              </a:rPr>
              <a:t>, Phil.  </a:t>
            </a:r>
            <a:r>
              <a:rPr lang="en-US" sz="1600" b="1" dirty="0" smtClean="0">
                <a:solidFill>
                  <a:schemeClr val="bg1"/>
                </a:solidFill>
              </a:rPr>
              <a:t>Teaching Machines to Read and Comprehend</a:t>
            </a:r>
            <a:r>
              <a:rPr lang="en-US" sz="1600" dirty="0" smtClean="0">
                <a:solidFill>
                  <a:schemeClr val="bg1"/>
                </a:solidFill>
              </a:rPr>
              <a:t>.  </a:t>
            </a:r>
            <a:r>
              <a:rPr lang="en-US" sz="1600" dirty="0" err="1" smtClean="0">
                <a:solidFill>
                  <a:schemeClr val="bg1"/>
                </a:solidFill>
              </a:rPr>
              <a:t>CoRR.</a:t>
            </a:r>
            <a:r>
              <a:rPr lang="en-US" sz="1600" dirty="0" smtClean="0">
                <a:solidFill>
                  <a:schemeClr val="bg1"/>
                </a:solidFill>
              </a:rPr>
              <a:t>  July, 2015.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106680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Dynamic Memory Nets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2255651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Memory Networks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346213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Google CNN / </a:t>
            </a:r>
            <a:r>
              <a:rPr lang="en-US" b="1" dirty="0" err="1" smtClean="0"/>
              <a:t>DailyMail</a:t>
            </a:r>
            <a:r>
              <a:rPr lang="en-US" b="1" dirty="0" smtClean="0"/>
              <a:t> Dataset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47244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Narasimhan, </a:t>
            </a:r>
            <a:r>
              <a:rPr lang="en-US" sz="1600" dirty="0" err="1" smtClean="0">
                <a:solidFill>
                  <a:schemeClr val="bg1"/>
                </a:solidFill>
              </a:rPr>
              <a:t>Karthik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Barzilay</a:t>
            </a:r>
            <a:r>
              <a:rPr lang="en-US" sz="1600" dirty="0" smtClean="0">
                <a:solidFill>
                  <a:schemeClr val="bg1"/>
                </a:solidFill>
              </a:rPr>
              <a:t>, Regina.  </a:t>
            </a:r>
            <a:r>
              <a:rPr lang="en-US" sz="1600" b="1" dirty="0" smtClean="0">
                <a:solidFill>
                  <a:schemeClr val="bg1"/>
                </a:solidFill>
              </a:rPr>
              <a:t>Machine Comprehension with Discourse Relations</a:t>
            </a:r>
            <a:r>
              <a:rPr lang="en-US" sz="1600" dirty="0" smtClean="0">
                <a:solidFill>
                  <a:schemeClr val="bg1"/>
                </a:solidFill>
              </a:rPr>
              <a:t>.  ACL, 2015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4661452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Non-Neural Models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054087" y="5791200"/>
            <a:ext cx="67818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0287" y="5854148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Weston, Jason; </a:t>
            </a:r>
            <a:r>
              <a:rPr lang="en-US" sz="1600" dirty="0" err="1" smtClean="0">
                <a:solidFill>
                  <a:schemeClr val="bg1"/>
                </a:solidFill>
              </a:rPr>
              <a:t>Bordes</a:t>
            </a:r>
            <a:r>
              <a:rPr lang="en-US" sz="1600" dirty="0" smtClean="0">
                <a:solidFill>
                  <a:schemeClr val="bg1"/>
                </a:solidFill>
              </a:rPr>
              <a:t>, Antoine; Chopra, </a:t>
            </a:r>
            <a:r>
              <a:rPr lang="en-US" sz="1600" dirty="0" err="1" smtClean="0">
                <a:solidFill>
                  <a:schemeClr val="bg1"/>
                </a:solidFill>
              </a:rPr>
              <a:t>Sumit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err="1" smtClean="0">
                <a:solidFill>
                  <a:schemeClr val="bg1"/>
                </a:solidFill>
              </a:rPr>
              <a:t>Mikolov</a:t>
            </a:r>
            <a:r>
              <a:rPr lang="en-US" sz="1600" dirty="0" smtClean="0">
                <a:solidFill>
                  <a:schemeClr val="bg1"/>
                </a:solidFill>
              </a:rPr>
              <a:t>, Tomas; Rush, Alexander; </a:t>
            </a:r>
            <a:r>
              <a:rPr lang="en-US" sz="1600" dirty="0" err="1" smtClean="0">
                <a:solidFill>
                  <a:schemeClr val="bg1"/>
                </a:solidFill>
              </a:rPr>
              <a:t>Marrienboer</a:t>
            </a:r>
            <a:r>
              <a:rPr lang="en-US" sz="1600" dirty="0" smtClean="0">
                <a:solidFill>
                  <a:schemeClr val="bg1"/>
                </a:solidFill>
              </a:rPr>
              <a:t>; Bart.  </a:t>
            </a:r>
            <a:r>
              <a:rPr lang="en-US" sz="1600" b="1" dirty="0" smtClean="0">
                <a:solidFill>
                  <a:schemeClr val="bg1"/>
                </a:solidFill>
              </a:rPr>
              <a:t>Towards AI-Complete Question Answering: A Set of Prerequisite Toy Tasks.  </a:t>
            </a:r>
            <a:r>
              <a:rPr lang="en-US" sz="1600" dirty="0" err="1" smtClean="0">
                <a:solidFill>
                  <a:schemeClr val="bg1"/>
                </a:solidFill>
              </a:rPr>
              <a:t>CoRR</a:t>
            </a:r>
            <a:r>
              <a:rPr lang="en-US" sz="1600" dirty="0" smtClean="0">
                <a:solidFill>
                  <a:schemeClr val="bg1"/>
                </a:solidFill>
              </a:rPr>
              <a:t>, 2015.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9087" y="5791200"/>
            <a:ext cx="1676400" cy="917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Babi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09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Task: Thinking before Speaking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1743525"/>
            <a:ext cx="38862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Focus on QA tasks that require attention and  possibly inference. </a:t>
            </a:r>
          </a:p>
          <a:p>
            <a:pPr algn="l"/>
            <a:endParaRPr lang="en-US" sz="2500" dirty="0"/>
          </a:p>
          <a:p>
            <a:pPr algn="l"/>
            <a:r>
              <a:rPr lang="en-US" sz="2500" dirty="0" smtClean="0"/>
              <a:t>Evaluate whether attention-based neural network models are advantageous over simpler neural models. </a:t>
            </a:r>
          </a:p>
          <a:p>
            <a:pPr algn="l"/>
            <a:endParaRPr lang="en-US" sz="2500" dirty="0"/>
          </a:p>
          <a:p>
            <a:pPr algn="l"/>
            <a:r>
              <a:rPr lang="en-US" sz="2500" dirty="0" smtClean="0"/>
              <a:t>Evaluate effect of dataset size.  </a:t>
            </a:r>
            <a:endParaRPr lang="en-US" sz="2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54826" y="1692965"/>
            <a:ext cx="4191000" cy="3886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Sally liked going outside.  She put on her shoes.  She went outside to walk. […] Missy the cat meowed to Sally.  Sally waved to Missy the cat.  […]  Sally hears her name.  “Sally, Sally, come home,” Sally’s mom calls out.  Sally runs home to her Mom.  Sally liked going outside.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Why did Sally put on her shoes? 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wave to Missy the cat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hear her name</a:t>
            </a:r>
          </a:p>
          <a:p>
            <a:pPr marL="457200" indent="-457200" algn="just">
              <a:buAutoNum type="alphaUcPeriod"/>
            </a:pPr>
            <a:r>
              <a:rPr lang="en-US" sz="2000" b="1" dirty="0" smtClean="0"/>
              <a:t>Because she wanted to go outside</a:t>
            </a:r>
          </a:p>
          <a:p>
            <a:pPr marL="457200" indent="-457200" algn="just">
              <a:buAutoNum type="alphaUcPeriod"/>
            </a:pPr>
            <a:r>
              <a:rPr lang="en-US" sz="2000" dirty="0" smtClean="0"/>
              <a:t>To come home</a:t>
            </a:r>
          </a:p>
          <a:p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613160"/>
            <a:ext cx="419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MCTest Example inference from [Narasimhan,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1" y="0"/>
            <a:ext cx="8229600" cy="1143000"/>
          </a:xfrm>
        </p:spPr>
        <p:txBody>
          <a:bodyPr/>
          <a:lstStyle/>
          <a:p>
            <a:r>
              <a:rPr lang="en-US" b="1" dirty="0" smtClean="0"/>
              <a:t>GRU Encoder Baseline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74760" y="25908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1160" y="25908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7560" y="2602194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960" y="2602194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245" y="3973794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24" idx="0"/>
            <a:endCxn id="5" idx="2"/>
          </p:cNvCxnSpPr>
          <p:nvPr/>
        </p:nvCxnSpPr>
        <p:spPr>
          <a:xfrm flipV="1">
            <a:off x="1208160" y="3657600"/>
            <a:ext cx="0" cy="31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65645" y="4564344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32" idx="0"/>
            <a:endCxn id="16" idx="2"/>
          </p:cNvCxnSpPr>
          <p:nvPr/>
        </p:nvCxnSpPr>
        <p:spPr>
          <a:xfrm flipV="1">
            <a:off x="2884560" y="3657600"/>
            <a:ext cx="0" cy="906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42045" y="3995158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stCxn id="34" idx="0"/>
            <a:endCxn id="18" idx="2"/>
          </p:cNvCxnSpPr>
          <p:nvPr/>
        </p:nvCxnSpPr>
        <p:spPr>
          <a:xfrm flipV="1">
            <a:off x="4560960" y="3668994"/>
            <a:ext cx="0" cy="32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18445" y="4564344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stCxn id="36" idx="0"/>
            <a:endCxn id="21" idx="2"/>
          </p:cNvCxnSpPr>
          <p:nvPr/>
        </p:nvCxnSpPr>
        <p:spPr>
          <a:xfrm flipV="1">
            <a:off x="6237360" y="3668994"/>
            <a:ext cx="0" cy="895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5400000">
            <a:off x="7453534" y="2957735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Answer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6510914" y="2947855"/>
            <a:ext cx="1716102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9" idx="2"/>
          </p:cNvCxnSpPr>
          <p:nvPr/>
        </p:nvCxnSpPr>
        <p:spPr>
          <a:xfrm>
            <a:off x="6775554" y="3154734"/>
            <a:ext cx="383861" cy="26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16" idx="1"/>
          </p:cNvCxnSpPr>
          <p:nvPr/>
        </p:nvCxnSpPr>
        <p:spPr>
          <a:xfrm>
            <a:off x="1741560" y="3124200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17960" y="3136307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4360" y="3136307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0380" y="5350379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Quick to implement and train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9370" y="6172199"/>
            <a:ext cx="85397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Image Source:  Chung, </a:t>
            </a:r>
            <a:r>
              <a:rPr lang="en-US" sz="1500" dirty="0" err="1" smtClean="0"/>
              <a:t>Junyoung</a:t>
            </a:r>
            <a:r>
              <a:rPr lang="en-US" sz="1500" dirty="0" smtClean="0"/>
              <a:t>, et. </a:t>
            </a:r>
            <a:r>
              <a:rPr lang="en-US" sz="1500" dirty="0"/>
              <a:t>a</a:t>
            </a:r>
            <a:r>
              <a:rPr lang="en-US" sz="1500" dirty="0" smtClean="0"/>
              <a:t>l.   Empirical Evaluation of Gated Recurrent Neural Networks on Sequence Modeling. </a:t>
            </a:r>
            <a:r>
              <a:rPr lang="en-US" sz="1600" dirty="0"/>
              <a:t>NIPS 2014 Deep Learning and Representation Learning </a:t>
            </a:r>
            <a:r>
              <a:rPr lang="en-US" sz="1600" dirty="0" smtClean="0"/>
              <a:t>Workshop, 2014. 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cxnSp>
        <p:nvCxnSpPr>
          <p:cNvPr id="29" name="Straight Arrow Connector 28"/>
          <p:cNvCxnSpPr>
            <a:stCxn id="39" idx="0"/>
          </p:cNvCxnSpPr>
          <p:nvPr/>
        </p:nvCxnSpPr>
        <p:spPr>
          <a:xfrm>
            <a:off x="7578515" y="3157405"/>
            <a:ext cx="409665" cy="26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Memory Network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24304" y="50292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6792" y="4038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Memories (Embedding</a:t>
            </a:r>
            <a:r>
              <a:rPr lang="en-US" dirty="0" smtClean="0"/>
              <a:t>)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754192" y="3429000"/>
            <a:ext cx="3810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Softmax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45012" y="2514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Memories (Embedding</a:t>
            </a:r>
            <a:r>
              <a:rPr lang="en-US" dirty="0" smtClean="0"/>
              <a:t>), </a:t>
            </a:r>
            <a:r>
              <a:rPr lang="en-US" i="1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200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from text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25" idx="1"/>
          </p:cNvCxnSpPr>
          <p:nvPr/>
        </p:nvCxnSpPr>
        <p:spPr>
          <a:xfrm>
            <a:off x="2780129" y="5448300"/>
            <a:ext cx="161414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>
            <a:off x="1752600" y="3619500"/>
            <a:ext cx="99419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1752600" y="2857500"/>
            <a:ext cx="99241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82996" y="29337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82106" y="37338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3209356" y="51816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6" idx="0"/>
            <a:endCxn id="7" idx="2"/>
          </p:cNvCxnSpPr>
          <p:nvPr/>
        </p:nvCxnSpPr>
        <p:spPr>
          <a:xfrm flipH="1" flipV="1">
            <a:off x="4659192" y="3810000"/>
            <a:ext cx="178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8" idx="2"/>
          </p:cNvCxnSpPr>
          <p:nvPr/>
        </p:nvCxnSpPr>
        <p:spPr>
          <a:xfrm flipV="1">
            <a:off x="4659192" y="32004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7495" y="1981200"/>
            <a:ext cx="1828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 / Softmax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922806" y="1366971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4647488" y="2171700"/>
            <a:ext cx="226000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0"/>
          </p:cNvCxnSpPr>
          <p:nvPr/>
        </p:nvCxnSpPr>
        <p:spPr>
          <a:xfrm flipV="1">
            <a:off x="4659192" y="2171700"/>
            <a:ext cx="1780" cy="342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837206" y="1747971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0"/>
            <a:endCxn id="6" idx="2"/>
          </p:cNvCxnSpPr>
          <p:nvPr/>
        </p:nvCxnSpPr>
        <p:spPr>
          <a:xfrm flipV="1">
            <a:off x="4660972" y="47244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94272" y="51816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39" name="Straight Arrow Connector 38"/>
          <p:cNvCxnSpPr>
            <a:endCxn id="28" idx="2"/>
          </p:cNvCxnSpPr>
          <p:nvPr/>
        </p:nvCxnSpPr>
        <p:spPr>
          <a:xfrm flipV="1">
            <a:off x="7821895" y="2362200"/>
            <a:ext cx="0" cy="308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27672" y="5448300"/>
            <a:ext cx="2894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15456" y="42672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64451" y="495935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640795" y="34290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114151" y="253261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38600" y="1910834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4394272" y="18288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575152" y="167760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42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Advantages of Models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0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Dynamic Memory Network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5395" y="5943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Ability to “re-read” information provides us with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06641" y="1306438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1665" y="1211188"/>
            <a:ext cx="75487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1954441" y="1649338"/>
            <a:ext cx="467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1211188"/>
            <a:ext cx="3238144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Episodic Memory Layer (GRU)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3276600"/>
            <a:ext cx="151629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</a:t>
            </a:r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37204" y="2622580"/>
            <a:ext cx="166098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3276600"/>
            <a:ext cx="1505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</a:t>
            </a:r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81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8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5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16" idx="0"/>
            <a:endCxn id="17" idx="2"/>
          </p:cNvCxnSpPr>
          <p:nvPr/>
        </p:nvCxnSpPr>
        <p:spPr>
          <a:xfrm flipV="1">
            <a:off x="3653745" y="2908330"/>
            <a:ext cx="13950" cy="3682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V="1">
            <a:off x="3667695" y="2087488"/>
            <a:ext cx="577197" cy="53509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3" idx="1"/>
          </p:cNvCxnSpPr>
          <p:nvPr/>
        </p:nvCxnSpPr>
        <p:spPr>
          <a:xfrm>
            <a:off x="3176543" y="1649338"/>
            <a:ext cx="328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0"/>
          </p:cNvCxnSpPr>
          <p:nvPr/>
        </p:nvCxnSpPr>
        <p:spPr>
          <a:xfrm flipV="1">
            <a:off x="2857500" y="3886201"/>
            <a:ext cx="676186" cy="4667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  <a:endCxn id="16" idx="2"/>
          </p:cNvCxnSpPr>
          <p:nvPr/>
        </p:nvCxnSpPr>
        <p:spPr>
          <a:xfrm flipH="1" flipV="1">
            <a:off x="3653745" y="3886200"/>
            <a:ext cx="499155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0"/>
            <a:endCxn id="19" idx="2"/>
          </p:cNvCxnSpPr>
          <p:nvPr/>
        </p:nvCxnSpPr>
        <p:spPr>
          <a:xfrm flipV="1">
            <a:off x="5676900" y="3886200"/>
            <a:ext cx="63862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0"/>
            <a:endCxn id="19" idx="2"/>
          </p:cNvCxnSpPr>
          <p:nvPr/>
        </p:nvCxnSpPr>
        <p:spPr>
          <a:xfrm flipH="1" flipV="1">
            <a:off x="6315520" y="3886200"/>
            <a:ext cx="65678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2"/>
          </p:cNvCxnSpPr>
          <p:nvPr/>
        </p:nvCxnSpPr>
        <p:spPr>
          <a:xfrm flipV="1">
            <a:off x="2857500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73196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76900" y="4791074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987611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43344" y="1649338"/>
            <a:ext cx="3913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5400000">
            <a:off x="6475132" y="1561211"/>
            <a:ext cx="158916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412588" y="1660510"/>
            <a:ext cx="4726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885276" y="1280088"/>
            <a:ext cx="11063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0"/>
          </p:cNvCxnSpPr>
          <p:nvPr/>
        </p:nvCxnSpPr>
        <p:spPr>
          <a:xfrm flipH="1" flipV="1">
            <a:off x="5958499" y="2087488"/>
            <a:ext cx="289901" cy="53509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17909" y="2622580"/>
            <a:ext cx="166098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 flipV="1">
            <a:off x="6248400" y="2908330"/>
            <a:ext cx="0" cy="3682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30541" y="38862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70504" y="258078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54965" y="121118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51209" y="258078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4" name="Straight Connector 13"/>
          <p:cNvCxnSpPr>
            <a:stCxn id="47" idx="3"/>
          </p:cNvCxnSpPr>
          <p:nvPr/>
        </p:nvCxnSpPr>
        <p:spPr>
          <a:xfrm flipV="1">
            <a:off x="1497241" y="3276600"/>
            <a:ext cx="1253668" cy="794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3"/>
          </p:cNvCxnSpPr>
          <p:nvPr/>
        </p:nvCxnSpPr>
        <p:spPr>
          <a:xfrm>
            <a:off x="1497241" y="4070866"/>
            <a:ext cx="712559" cy="1452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003386" y="397430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62" name="Straight Connector 61"/>
          <p:cNvCxnSpPr>
            <a:endCxn id="61" idx="1"/>
          </p:cNvCxnSpPr>
          <p:nvPr/>
        </p:nvCxnSpPr>
        <p:spPr>
          <a:xfrm>
            <a:off x="7239000" y="3276600"/>
            <a:ext cx="764386" cy="882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1"/>
          </p:cNvCxnSpPr>
          <p:nvPr/>
        </p:nvCxnSpPr>
        <p:spPr>
          <a:xfrm flipH="1">
            <a:off x="7648932" y="4158972"/>
            <a:ext cx="354454" cy="1364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12588" y="213397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2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Google-CNN Dataset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3810000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( @entity9 ) a door bearing a graffiti drawing by @entity5 artist @entity4 was seized by police in @entity1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after a dispute over its sale , a @entity1 police official told @entity9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. the owner of the door , @entity10 , filed a complaint with a @entity1 court stating that , without realizing its value , he sold the door for just $ 175 @entity16 the iron door will remain in the possession of the @entity20 police in southern @entity1 until a court hearing at a date yet to be determined…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419600"/>
            <a:ext cx="3810000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@entity10 's @placeholder home was destroyed last year ; he sold his door to bring in some money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693" y="265086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</a:t>
            </a:r>
            <a:r>
              <a:rPr lang="en-US" dirty="0" smtClean="0"/>
              <a:t>:  CNN (and Daily Mail) provide synopses from which we can draw questions about the article’s contents.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693" y="416952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Anonymized </a:t>
            </a:r>
            <a:r>
              <a:rPr lang="en-US" dirty="0" smtClean="0"/>
              <a:t>entities so that we can’t use an externally trained language model to predict answers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693" y="565567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Huge:</a:t>
            </a:r>
            <a:r>
              <a:rPr lang="en-US" dirty="0" smtClean="0"/>
              <a:t>  About 1M articles.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693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on downloaded CNN ( and Daily Mail) articles for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Babi Tasks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594" y="1143000"/>
            <a:ext cx="8229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Twenty tasks that an intelligent, general-purpose learning method should be able to solve.  From </a:t>
            </a:r>
            <a:r>
              <a:rPr lang="en-US" sz="2300" b="1" dirty="0" smtClean="0"/>
              <a:t>question answering</a:t>
            </a:r>
            <a:r>
              <a:rPr lang="en-US" sz="2300" dirty="0" smtClean="0"/>
              <a:t>, to </a:t>
            </a:r>
            <a:r>
              <a:rPr lang="en-US" sz="2300" b="1" dirty="0" smtClean="0"/>
              <a:t>addition</a:t>
            </a:r>
            <a:r>
              <a:rPr lang="en-US" sz="2300" dirty="0" smtClean="0"/>
              <a:t>, to understanding an </a:t>
            </a:r>
            <a:r>
              <a:rPr lang="en-US" sz="2300" b="1" dirty="0" smtClean="0"/>
              <a:t>agent’s motivation</a:t>
            </a:r>
            <a:r>
              <a:rPr lang="en-US" sz="2300" dirty="0" smtClean="0"/>
              <a:t>. </a:t>
            </a:r>
            <a:endParaRPr lang="en-US" sz="23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394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John travelled to the hallway.</a:t>
            </a:r>
          </a:p>
          <a:p>
            <a:r>
              <a:rPr lang="en-US" sz="1500" dirty="0" smtClean="0"/>
              <a:t>Mary journeyed to the office.</a:t>
            </a:r>
          </a:p>
          <a:p>
            <a:r>
              <a:rPr lang="en-US" sz="1500" dirty="0" smtClean="0"/>
              <a:t>Daniel went back to the bathroom.</a:t>
            </a:r>
          </a:p>
          <a:p>
            <a:r>
              <a:rPr lang="en-US" sz="1500" dirty="0" smtClean="0"/>
              <a:t>John moved to the bedroom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4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is Mary? 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4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office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72688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Simple Location Questions 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88793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987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Jason is thirsty.  Where will Jason go?  Kitchen. Antoine is bored.  Where will Antoine go?  Garden.  Jason went to the kitchen. 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987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Why did Jason go to the kitchen?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987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Thirsty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5281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More Difficult Motivation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4" y="5486400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Advantage</a:t>
            </a:r>
            <a:r>
              <a:rPr lang="en-US" sz="2300" dirty="0" smtClean="0"/>
              <a:t>:  Limited vocabulary, good for baseline testing.</a:t>
            </a:r>
          </a:p>
          <a:p>
            <a:r>
              <a:rPr lang="en-US" sz="2300" b="1" dirty="0" smtClean="0"/>
              <a:t>Disadvantage</a:t>
            </a:r>
            <a:r>
              <a:rPr lang="en-US" sz="2300" dirty="0" smtClean="0"/>
              <a:t>:  Limited vocabulary, not very realistic.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045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447800"/>
            <a:ext cx="2895600" cy="372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547" y="1696297"/>
            <a:ext cx="250890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Mary journeyed to the office. </a:t>
            </a:r>
            <a:endParaRPr lang="en-US" sz="1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9548" y="2133600"/>
            <a:ext cx="250890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is Mary? 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69548" y="2604405"/>
            <a:ext cx="253176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office</a:t>
            </a:r>
            <a:endParaRPr lang="en-US" sz="1500" dirty="0"/>
          </a:p>
        </p:txBody>
      </p:sp>
      <p:sp>
        <p:nvSpPr>
          <p:cNvPr id="15" name="Rounded Rectangle 14"/>
          <p:cNvSpPr/>
          <p:nvPr/>
        </p:nvSpPr>
        <p:spPr>
          <a:xfrm>
            <a:off x="3124200" y="1447800"/>
            <a:ext cx="2895600" cy="372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58497" y="1665979"/>
            <a:ext cx="250890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John traveled to the hallway.</a:t>
            </a:r>
          </a:p>
          <a:p>
            <a:r>
              <a:rPr lang="en-US" sz="1400" dirty="0" smtClean="0"/>
              <a:t>Mary journeyed to the bathroom.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58497" y="2590800"/>
            <a:ext cx="250890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is </a:t>
            </a:r>
            <a:r>
              <a:rPr lang="en-US" sz="1500" dirty="0" smtClean="0"/>
              <a:t>John? 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8497" y="3071576"/>
            <a:ext cx="253176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hallway</a:t>
            </a:r>
            <a:endParaRPr lang="en-US" sz="1500" dirty="0"/>
          </a:p>
        </p:txBody>
      </p:sp>
      <p:sp>
        <p:nvSpPr>
          <p:cNvPr id="25" name="Rounded Rectangle 24"/>
          <p:cNvSpPr/>
          <p:nvPr/>
        </p:nvSpPr>
        <p:spPr>
          <a:xfrm>
            <a:off x="6172200" y="1447799"/>
            <a:ext cx="2895600" cy="372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06497" y="1665978"/>
            <a:ext cx="2508903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Sandra </a:t>
            </a:r>
            <a:r>
              <a:rPr lang="en-US" sz="1300" dirty="0"/>
              <a:t>travelled to the </a:t>
            </a:r>
            <a:r>
              <a:rPr lang="en-US" sz="1300" dirty="0" smtClean="0"/>
              <a:t>kitchen.</a:t>
            </a:r>
          </a:p>
          <a:p>
            <a:r>
              <a:rPr lang="en-US" sz="1300" dirty="0" smtClean="0"/>
              <a:t>Sandra </a:t>
            </a:r>
            <a:r>
              <a:rPr lang="en-US" sz="1300" dirty="0"/>
              <a:t>travelled to the </a:t>
            </a:r>
            <a:r>
              <a:rPr lang="en-US" sz="1300" dirty="0" smtClean="0"/>
              <a:t>hallway. </a:t>
            </a:r>
          </a:p>
          <a:p>
            <a:r>
              <a:rPr lang="en-US" sz="1300" dirty="0" smtClean="0"/>
              <a:t>Mary went </a:t>
            </a:r>
            <a:r>
              <a:rPr lang="en-US" sz="1300" dirty="0"/>
              <a:t>to the </a:t>
            </a:r>
            <a:r>
              <a:rPr lang="en-US" sz="1300" dirty="0" smtClean="0"/>
              <a:t>bathroom. </a:t>
            </a:r>
          </a:p>
          <a:p>
            <a:r>
              <a:rPr lang="en-US" sz="1300" dirty="0" smtClean="0"/>
              <a:t>Sandra </a:t>
            </a:r>
            <a:r>
              <a:rPr lang="en-US" sz="1300" dirty="0"/>
              <a:t>moved to the </a:t>
            </a:r>
            <a:r>
              <a:rPr lang="en-US" sz="1300" dirty="0" smtClean="0"/>
              <a:t>garden.</a:t>
            </a:r>
          </a:p>
          <a:p>
            <a:r>
              <a:rPr lang="en-US" sz="1300" dirty="0" smtClean="0"/>
              <a:t>Sandra </a:t>
            </a:r>
            <a:r>
              <a:rPr lang="en-US" sz="1300" dirty="0"/>
              <a:t>travelled to the </a:t>
            </a:r>
            <a:r>
              <a:rPr lang="en-US" sz="1300" dirty="0" smtClean="0"/>
              <a:t>office.</a:t>
            </a:r>
          </a:p>
          <a:p>
            <a:r>
              <a:rPr lang="en-US" sz="1300" dirty="0" smtClean="0"/>
              <a:t>Daniel </a:t>
            </a:r>
            <a:r>
              <a:rPr lang="en-US" sz="1300" dirty="0"/>
              <a:t>journeyed to the </a:t>
            </a:r>
            <a:r>
              <a:rPr lang="en-US" sz="1300" dirty="0" smtClean="0"/>
              <a:t>hallway.</a:t>
            </a:r>
          </a:p>
          <a:p>
            <a:r>
              <a:rPr lang="en-US" sz="1300" dirty="0" smtClean="0"/>
              <a:t>Daniel </a:t>
            </a:r>
            <a:r>
              <a:rPr lang="en-US" sz="1300" dirty="0"/>
              <a:t>journeyed to the </a:t>
            </a:r>
            <a:r>
              <a:rPr lang="en-US" sz="1300" dirty="0" smtClean="0"/>
              <a:t>office.</a:t>
            </a:r>
          </a:p>
          <a:p>
            <a:r>
              <a:rPr lang="en-US" sz="1300" dirty="0" smtClean="0"/>
              <a:t>John </a:t>
            </a:r>
            <a:r>
              <a:rPr lang="en-US" sz="1300" dirty="0"/>
              <a:t>moved to the </a:t>
            </a:r>
            <a:r>
              <a:rPr lang="en-US" sz="1300" dirty="0" smtClean="0"/>
              <a:t>hallway. </a:t>
            </a:r>
            <a:r>
              <a:rPr lang="en-US" sz="1300" dirty="0"/>
              <a:t>John travelled to the </a:t>
            </a:r>
            <a:r>
              <a:rPr lang="en-US" sz="1300" dirty="0" smtClean="0"/>
              <a:t>bathroom.</a:t>
            </a:r>
          </a:p>
          <a:p>
            <a:r>
              <a:rPr lang="en-US" sz="1300" dirty="0" smtClean="0"/>
              <a:t>John </a:t>
            </a:r>
            <a:r>
              <a:rPr lang="en-US" sz="1300" dirty="0"/>
              <a:t>journeyed to the office.</a:t>
            </a:r>
            <a:endParaRPr lang="en-US" sz="13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406497" y="3906499"/>
            <a:ext cx="250890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</a:t>
            </a:r>
            <a:r>
              <a:rPr lang="en-US" sz="1500" dirty="0" smtClean="0"/>
              <a:t>is Daniel? 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6406497" y="4398302"/>
            <a:ext cx="2531763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hallway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887729" y="1047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Simple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76678" y="104768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Medium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72300" y="104381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Full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553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1136</Words>
  <Application>Microsoft Office PowerPoint</Application>
  <PresentationFormat>On-screen Show (4:3)</PresentationFormat>
  <Paragraphs>189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Giving Machines Memory and Focus Evaluating Attention-Based and Memory-Based Neural Network Models on Large Q&amp;A Datasets</vt:lpstr>
      <vt:lpstr>The Task: Thinking before Speaking</vt:lpstr>
      <vt:lpstr>GRU Encoder Baseline</vt:lpstr>
      <vt:lpstr>Memory Network </vt:lpstr>
      <vt:lpstr>Advantages of Models </vt:lpstr>
      <vt:lpstr>Dynamic Memory Network</vt:lpstr>
      <vt:lpstr>Google-CNN Dataset</vt:lpstr>
      <vt:lpstr>Babi Tasks</vt:lpstr>
      <vt:lpstr>PowerPoint Presentation</vt:lpstr>
      <vt:lpstr>Wiki QA Dataset (CMU)</vt:lpstr>
      <vt:lpstr>Results – Correct Responses</vt:lpstr>
      <vt:lpstr>Conclusions / Next Steps </vt:lpstr>
      <vt:lpstr>Select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31</cp:revision>
  <dcterms:created xsi:type="dcterms:W3CDTF">2015-12-09T03:52:21Z</dcterms:created>
  <dcterms:modified xsi:type="dcterms:W3CDTF">2015-12-14T01:29:11Z</dcterms:modified>
</cp:coreProperties>
</file>