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2" r:id="rId3"/>
    <p:sldId id="275" r:id="rId4"/>
    <p:sldId id="299" r:id="rId5"/>
    <p:sldId id="301" r:id="rId6"/>
    <p:sldId id="311" r:id="rId7"/>
    <p:sldId id="327" r:id="rId8"/>
    <p:sldId id="300" r:id="rId9"/>
    <p:sldId id="260" r:id="rId10"/>
    <p:sldId id="258" r:id="rId11"/>
    <p:sldId id="336" r:id="rId12"/>
    <p:sldId id="261" r:id="rId13"/>
    <p:sldId id="307" r:id="rId14"/>
    <p:sldId id="308" r:id="rId15"/>
    <p:sldId id="309" r:id="rId16"/>
    <p:sldId id="310" r:id="rId17"/>
    <p:sldId id="337" r:id="rId18"/>
    <p:sldId id="303" r:id="rId19"/>
    <p:sldId id="304" r:id="rId20"/>
    <p:sldId id="305" r:id="rId21"/>
    <p:sldId id="331" r:id="rId22"/>
    <p:sldId id="306" r:id="rId23"/>
    <p:sldId id="297" r:id="rId24"/>
    <p:sldId id="298" r:id="rId25"/>
    <p:sldId id="262" r:id="rId26"/>
    <p:sldId id="264" r:id="rId27"/>
    <p:sldId id="263" r:id="rId28"/>
    <p:sldId id="265" r:id="rId29"/>
    <p:sldId id="266" r:id="rId30"/>
    <p:sldId id="268" r:id="rId31"/>
    <p:sldId id="267" r:id="rId32"/>
    <p:sldId id="338" r:id="rId33"/>
    <p:sldId id="312" r:id="rId34"/>
    <p:sldId id="313" r:id="rId35"/>
    <p:sldId id="314" r:id="rId36"/>
    <p:sldId id="315" r:id="rId37"/>
    <p:sldId id="316" r:id="rId38"/>
    <p:sldId id="317" r:id="rId39"/>
    <p:sldId id="320" r:id="rId40"/>
    <p:sldId id="321" r:id="rId41"/>
    <p:sldId id="319" r:id="rId42"/>
    <p:sldId id="326" r:id="rId43"/>
    <p:sldId id="323" r:id="rId44"/>
    <p:sldId id="329" r:id="rId45"/>
    <p:sldId id="330" r:id="rId46"/>
    <p:sldId id="269" r:id="rId47"/>
    <p:sldId id="270" r:id="rId48"/>
    <p:sldId id="271" r:id="rId49"/>
    <p:sldId id="272" r:id="rId50"/>
    <p:sldId id="274" r:id="rId51"/>
    <p:sldId id="276" r:id="rId52"/>
    <p:sldId id="277" r:id="rId53"/>
    <p:sldId id="278" r:id="rId54"/>
    <p:sldId id="279" r:id="rId55"/>
    <p:sldId id="293" r:id="rId56"/>
    <p:sldId id="294" r:id="rId57"/>
    <p:sldId id="281" r:id="rId58"/>
    <p:sldId id="280" r:id="rId59"/>
    <p:sldId id="282" r:id="rId60"/>
    <p:sldId id="290" r:id="rId61"/>
    <p:sldId id="286" r:id="rId62"/>
    <p:sldId id="287" r:id="rId63"/>
    <p:sldId id="289" r:id="rId64"/>
    <p:sldId id="295" r:id="rId65"/>
    <p:sldId id="333" r:id="rId66"/>
    <p:sldId id="332" r:id="rId67"/>
    <p:sldId id="334" r:id="rId68"/>
    <p:sldId id="335" r:id="rId69"/>
    <p:sldId id="296" r:id="rId70"/>
    <p:sldId id="328" r:id="rId71"/>
    <p:sldId id="25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4166"/>
    <a:srgbClr val="301E16"/>
    <a:srgbClr val="542337"/>
    <a:srgbClr val="3A6B73"/>
    <a:srgbClr val="034B65"/>
    <a:srgbClr val="383838"/>
    <a:srgbClr val="FFFFFF"/>
    <a:srgbClr val="B5C05A"/>
    <a:srgbClr val="778C1F"/>
    <a:srgbClr val="E37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4" autoAdjust="0"/>
    <p:restoredTop sz="94660"/>
  </p:normalViewPr>
  <p:slideViewPr>
    <p:cSldViewPr snapToGrid="0">
      <p:cViewPr>
        <p:scale>
          <a:sx n="50" d="100"/>
          <a:sy n="50" d="100"/>
        </p:scale>
        <p:origin x="1118"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explosion val="10"/>
          <c:dPt>
            <c:idx val="0"/>
            <c:bubble3D val="0"/>
            <c:spPr>
              <a:solidFill>
                <a:schemeClr val="accent1">
                  <a:lumMod val="50000"/>
                </a:schemeClr>
              </a:solidFill>
              <a:ln w="19050">
                <a:noFill/>
              </a:ln>
              <a:effectLst/>
            </c:spPr>
          </c:dPt>
          <c:dPt>
            <c:idx val="1"/>
            <c:bubble3D val="0"/>
            <c:spPr>
              <a:solidFill>
                <a:schemeClr val="accent1">
                  <a:lumMod val="75000"/>
                </a:schemeClr>
              </a:solidFill>
              <a:ln w="19050">
                <a:noFill/>
              </a:ln>
              <a:effectLst/>
            </c:spPr>
          </c:dPt>
          <c:dPt>
            <c:idx val="2"/>
            <c:bubble3D val="0"/>
            <c:spPr>
              <a:solidFill>
                <a:schemeClr val="accent1"/>
              </a:solidFill>
              <a:ln w="19050">
                <a:noFill/>
              </a:ln>
              <a:effectLst/>
            </c:spPr>
          </c:dPt>
          <c:dPt>
            <c:idx val="3"/>
            <c:bubble3D val="0"/>
            <c:spPr>
              <a:solidFill>
                <a:schemeClr val="accent1">
                  <a:lumMod val="60000"/>
                  <a:lumOff val="40000"/>
                </a:schemeClr>
              </a:solidFill>
              <a:ln w="19050">
                <a:noFill/>
              </a:ln>
              <a:effectLst/>
            </c:spPr>
          </c:dPt>
          <c:dPt>
            <c:idx val="4"/>
            <c:bubble3D val="0"/>
            <c:spPr>
              <a:solidFill>
                <a:schemeClr val="accent1">
                  <a:lumMod val="40000"/>
                  <a:lumOff val="60000"/>
                </a:schemeClr>
              </a:solidFill>
              <a:ln w="19050">
                <a:noFill/>
              </a:ln>
              <a:effectLst/>
            </c:spPr>
          </c:dPt>
          <c:dPt>
            <c:idx val="5"/>
            <c:bubble3D val="0"/>
            <c:spPr>
              <a:solidFill>
                <a:schemeClr val="accent1">
                  <a:lumMod val="20000"/>
                  <a:lumOff val="80000"/>
                </a:schemeClr>
              </a:solidFill>
              <a:ln w="19050">
                <a:noFill/>
              </a:ln>
              <a:effectLst/>
            </c:spPr>
          </c:dPt>
          <c:val>
            <c:numRef>
              <c:f>Sheet1!$E$6:$E$11</c:f>
              <c:numCache>
                <c:formatCode>General</c:formatCode>
                <c:ptCount val="6"/>
                <c:pt idx="0">
                  <c:v>100</c:v>
                </c:pt>
                <c:pt idx="1">
                  <c:v>200</c:v>
                </c:pt>
                <c:pt idx="2">
                  <c:v>300</c:v>
                </c:pt>
                <c:pt idx="3">
                  <c:v>400</c:v>
                </c:pt>
                <c:pt idx="4">
                  <c:v>500</c:v>
                </c:pt>
                <c:pt idx="5">
                  <c:v>600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explosion val="10"/>
          <c:dPt>
            <c:idx val="0"/>
            <c:bubble3D val="0"/>
            <c:spPr>
              <a:solidFill>
                <a:srgbClr val="05779F"/>
              </a:solidFill>
              <a:ln w="19050">
                <a:noFill/>
              </a:ln>
              <a:effectLst/>
            </c:spPr>
          </c:dPt>
          <c:dPt>
            <c:idx val="1"/>
            <c:bubble3D val="0"/>
            <c:spPr>
              <a:solidFill>
                <a:srgbClr val="FFA539"/>
              </a:solidFill>
              <a:ln w="19050">
                <a:noFill/>
              </a:ln>
              <a:effectLst/>
            </c:spPr>
          </c:dPt>
          <c:dPt>
            <c:idx val="2"/>
            <c:bubble3D val="0"/>
            <c:spPr>
              <a:solidFill>
                <a:srgbClr val="C02841"/>
              </a:solidFill>
              <a:ln w="19050">
                <a:noFill/>
              </a:ln>
              <a:effectLst/>
            </c:spPr>
          </c:dPt>
          <c:dPt>
            <c:idx val="3"/>
            <c:bubble3D val="0"/>
            <c:spPr>
              <a:solidFill>
                <a:srgbClr val="848484"/>
              </a:solidFill>
              <a:ln w="19050">
                <a:noFill/>
              </a:ln>
              <a:effectLst/>
            </c:spPr>
          </c:dPt>
          <c:dPt>
            <c:idx val="4"/>
            <c:bubble3D val="0"/>
            <c:spPr>
              <a:solidFill>
                <a:srgbClr val="B5A9BF"/>
              </a:solidFill>
              <a:ln w="19050">
                <a:noFill/>
              </a:ln>
              <a:effectLst/>
            </c:spPr>
          </c:dPt>
          <c:dPt>
            <c:idx val="5"/>
            <c:bubble3D val="0"/>
            <c:spPr>
              <a:solidFill>
                <a:srgbClr val="92D050"/>
              </a:solidFill>
              <a:ln w="19050">
                <a:noFill/>
              </a:ln>
              <a:effectLst/>
            </c:spPr>
          </c:dPt>
          <c:val>
            <c:numRef>
              <c:f>Sheet1!$E$6:$E$11</c:f>
              <c:numCache>
                <c:formatCode>General</c:formatCode>
                <c:ptCount val="6"/>
                <c:pt idx="0">
                  <c:v>100</c:v>
                </c:pt>
                <c:pt idx="1">
                  <c:v>200</c:v>
                </c:pt>
                <c:pt idx="2">
                  <c:v>300</c:v>
                </c:pt>
                <c:pt idx="3">
                  <c:v>400</c:v>
                </c:pt>
                <c:pt idx="4">
                  <c:v>500</c:v>
                </c:pt>
                <c:pt idx="5">
                  <c:v>600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99EA8-2365-4616-8294-70850C0A33B3}"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186699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9EA8-2365-4616-8294-70850C0A33B3}"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277847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9EA8-2365-4616-8294-70850C0A33B3}"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290769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9EA8-2365-4616-8294-70850C0A33B3}"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30535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99EA8-2365-4616-8294-70850C0A33B3}"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2329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99EA8-2365-4616-8294-70850C0A33B3}"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76611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99EA8-2365-4616-8294-70850C0A33B3}"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77435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99EA8-2365-4616-8294-70850C0A33B3}"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141003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9EA8-2365-4616-8294-70850C0A33B3}"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12001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99EA8-2365-4616-8294-70850C0A33B3}"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332367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99EA8-2365-4616-8294-70850C0A33B3}"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E48AB-65D5-4311-8955-8F62E9690433}" type="slidenum">
              <a:rPr lang="en-US" smtClean="0"/>
              <a:t>‹#›</a:t>
            </a:fld>
            <a:endParaRPr lang="en-US"/>
          </a:p>
        </p:txBody>
      </p:sp>
    </p:spTree>
    <p:extLst>
      <p:ext uri="{BB962C8B-B14F-4D97-AF65-F5344CB8AC3E}">
        <p14:creationId xmlns:p14="http://schemas.microsoft.com/office/powerpoint/2010/main" val="143771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99EA8-2365-4616-8294-70850C0A33B3}"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E48AB-65D5-4311-8955-8F62E9690433}" type="slidenum">
              <a:rPr lang="en-US" smtClean="0"/>
              <a:t>‹#›</a:t>
            </a:fld>
            <a:endParaRPr lang="en-US"/>
          </a:p>
        </p:txBody>
      </p:sp>
    </p:spTree>
    <p:extLst>
      <p:ext uri="{BB962C8B-B14F-4D97-AF65-F5344CB8AC3E}">
        <p14:creationId xmlns:p14="http://schemas.microsoft.com/office/powerpoint/2010/main" val="209774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chart" Target="../charts/char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gi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gif"/><Relationship Id="rId11" Type="http://schemas.openxmlformats.org/officeDocument/2006/relationships/image" Target="../media/image2.png"/><Relationship Id="rId5" Type="http://schemas.openxmlformats.org/officeDocument/2006/relationships/image" Target="../media/image30.png"/><Relationship Id="rId10" Type="http://schemas.openxmlformats.org/officeDocument/2006/relationships/image" Target="../media/image35.gif"/><Relationship Id="rId4" Type="http://schemas.openxmlformats.org/officeDocument/2006/relationships/image" Target="../media/image29.png"/><Relationship Id="rId9" Type="http://schemas.openxmlformats.org/officeDocument/2006/relationships/image" Target="../media/image34.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ages.unsplash.com/photo-1519658422992-0c8495f08389?ixlib=rb-0.3.5&amp;ixid=eyJhcHBfaWQiOjEyMDd9&amp;s=f6353e8cd3cfc4e334f35696d0968645&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t="8123" b="8827"/>
          <a:stretch/>
        </p:blipFill>
        <p:spPr bwMode="auto">
          <a:xfrm>
            <a:off x="-15885" y="-46892"/>
            <a:ext cx="12223770" cy="69048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TextBox 3"/>
          <p:cNvSpPr txBox="1"/>
          <p:nvPr/>
        </p:nvSpPr>
        <p:spPr>
          <a:xfrm>
            <a:off x="327142" y="2732436"/>
            <a:ext cx="11162581" cy="1446550"/>
          </a:xfrm>
          <a:prstGeom prst="rect">
            <a:avLst/>
          </a:prstGeom>
          <a:noFill/>
        </p:spPr>
        <p:txBody>
          <a:bodyPr wrap="square" rtlCol="0">
            <a:spAutoFit/>
          </a:bodyPr>
          <a:lstStyle/>
          <a:p>
            <a:pPr algn="ctr"/>
            <a:r>
              <a:rPr lang="en-US" sz="8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POWER        POINT</a:t>
            </a:r>
            <a:endParaRPr lang="en-US" sz="8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8284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grpSp>
        <p:nvGrpSpPr>
          <p:cNvPr id="11" name="Group 10"/>
          <p:cNvGrpSpPr/>
          <p:nvPr/>
        </p:nvGrpSpPr>
        <p:grpSpPr>
          <a:xfrm>
            <a:off x="3263854" y="1114567"/>
            <a:ext cx="5664292" cy="4628867"/>
            <a:chOff x="2840516" y="1133832"/>
            <a:chExt cx="5664292" cy="4628867"/>
          </a:xfrm>
        </p:grpSpPr>
        <p:sp>
          <p:nvSpPr>
            <p:cNvPr id="5" name="Oval 4"/>
            <p:cNvSpPr/>
            <p:nvPr/>
          </p:nvSpPr>
          <p:spPr>
            <a:xfrm>
              <a:off x="2840517" y="1133832"/>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40518" y="2997137"/>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40516" y="4736156"/>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21080" y="1411550"/>
              <a:ext cx="4083728"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421080" y="3255885"/>
              <a:ext cx="4083728"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21080" y="5086193"/>
              <a:ext cx="4083728"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1278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ages.unsplash.com/photo-1519658422992-0c8495f08389?ixlib=rb-0.3.5&amp;ixid=eyJhcHBfaWQiOjEyMDd9&amp;s=f6353e8cd3cfc4e334f35696d0968645&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l="10474" t="8123" r="10770" b="26808"/>
          <a:stretch/>
        </p:blipFill>
        <p:spPr bwMode="auto">
          <a:xfrm>
            <a:off x="0" y="-3"/>
            <a:ext cx="12203881" cy="68580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Tree>
    <p:extLst>
      <p:ext uri="{BB962C8B-B14F-4D97-AF65-F5344CB8AC3E}">
        <p14:creationId xmlns:p14="http://schemas.microsoft.com/office/powerpoint/2010/main" val="373677288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1815882"/>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HOW TO MAKE</a:t>
            </a: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IMPACT</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1365026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1815882"/>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DOES NOT NEED TO BE</a:t>
            </a: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FANCY</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4095692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1815882"/>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LESS IS</a:t>
            </a: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MORE</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2304360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1815882"/>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YOU ARE THE PRESENTER</a:t>
            </a: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NOT THE DECK</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220428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2400657"/>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RULE OF</a:t>
            </a: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THREE</a:t>
            </a:r>
          </a:p>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WHEN POSSIBLE</a:t>
            </a:r>
            <a:endParaRPr lang="en-US" sz="3800" dirty="0">
              <a:solidFill>
                <a:srgbClr val="E3798B"/>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3961282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
            <a:ext cx="12192000" cy="6927276"/>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09" y="2521057"/>
            <a:ext cx="11162581" cy="2400657"/>
          </a:xfrm>
          <a:prstGeom prst="rect">
            <a:avLst/>
          </a:prstGeom>
          <a:noFill/>
        </p:spPr>
        <p:txBody>
          <a:bodyPr wrap="square" rtlCol="0">
            <a:spAutoFit/>
          </a:bodyPr>
          <a:lstStyle/>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NOT ABOUT HOW MANY SLIDES, IT IS…</a:t>
            </a:r>
            <a:endPar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MINUTES PER SLIDE</a:t>
            </a:r>
            <a:endPar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3800" dirty="0" smtClean="0">
                <a:solidFill>
                  <a:srgbClr val="E3798B"/>
                </a:solidFill>
                <a:latin typeface="Open Sans" panose="020B0606030504020204" pitchFamily="34" charset="0"/>
                <a:ea typeface="Open Sans" panose="020B0606030504020204" pitchFamily="34" charset="0"/>
                <a:cs typeface="Open Sans" panose="020B0606030504020204" pitchFamily="34" charset="0"/>
              </a:rPr>
              <a:t>THAT IS IMPORTANT</a:t>
            </a:r>
            <a:endParaRPr lang="en-US" sz="3800" dirty="0">
              <a:solidFill>
                <a:srgbClr val="E3798B"/>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3"/>
          <a:stretch>
            <a:fillRect/>
          </a:stretch>
        </p:blipFill>
        <p:spPr>
          <a:xfrm>
            <a:off x="9909092" y="-2424155"/>
            <a:ext cx="5293402" cy="2424155"/>
          </a:xfrm>
          <a:prstGeom prst="rect">
            <a:avLst/>
          </a:prstGeom>
        </p:spPr>
      </p:pic>
    </p:spTree>
    <p:extLst>
      <p:ext uri="{BB962C8B-B14F-4D97-AF65-F5344CB8AC3E}">
        <p14:creationId xmlns:p14="http://schemas.microsoft.com/office/powerpoint/2010/main" val="3817412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E37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354"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Opening</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4323386"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Body</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8389418" y="2618941"/>
            <a:ext cx="3545227" cy="1107996"/>
          </a:xfrm>
          <a:prstGeom prst="rect">
            <a:avLst/>
          </a:prstGeom>
          <a:noFill/>
        </p:spPr>
        <p:txBody>
          <a:bodyPr wrap="square" rtlCol="0">
            <a:spAutoFit/>
          </a:bodyPr>
          <a:lstStyle/>
          <a:p>
            <a:pPr algn="ctr"/>
            <a:r>
              <a:rPr lang="en-US" sz="66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Closure</a:t>
            </a:r>
            <a:endParaRPr lang="en-US" sz="6600" dirty="0">
              <a:solidFill>
                <a:srgbClr val="21191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33823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354"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Opening</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4323386"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Body</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563614" y="2111110"/>
            <a:ext cx="6536925" cy="2123658"/>
          </a:xfrm>
          <a:prstGeom prst="rect">
            <a:avLst/>
          </a:prstGeom>
          <a:noFill/>
        </p:spPr>
        <p:txBody>
          <a:bodyPr wrap="square" rtlCol="0">
            <a:spAutoFit/>
          </a:bodyPr>
          <a:lstStyle/>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Greet</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Make Connection</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Set</a:t>
            </a:r>
            <a:endParaRPr lang="en-US" sz="4400" dirty="0">
              <a:solidFill>
                <a:srgbClr val="21191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881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5" name="Picture 4"/>
          <p:cNvPicPr>
            <a:picLocks noChangeAspect="1"/>
          </p:cNvPicPr>
          <p:nvPr/>
        </p:nvPicPr>
        <p:blipFill>
          <a:blip r:embed="rId3"/>
          <a:stretch>
            <a:fillRect/>
          </a:stretch>
        </p:blipFill>
        <p:spPr>
          <a:xfrm>
            <a:off x="-2463005" y="3044028"/>
            <a:ext cx="1607828" cy="20463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814" y="1122783"/>
            <a:ext cx="5202371" cy="5202371"/>
          </a:xfrm>
          <a:prstGeom prst="rect">
            <a:avLst/>
          </a:prstGeom>
        </p:spPr>
      </p:pic>
    </p:spTree>
    <p:extLst>
      <p:ext uri="{BB962C8B-B14F-4D97-AF65-F5344CB8AC3E}">
        <p14:creationId xmlns:p14="http://schemas.microsoft.com/office/powerpoint/2010/main" val="3107328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E37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354"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Body</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4323386"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Body</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022076" y="1223343"/>
            <a:ext cx="6536925" cy="4154984"/>
          </a:xfrm>
          <a:prstGeom prst="rect">
            <a:avLst/>
          </a:prstGeom>
          <a:noFill/>
        </p:spPr>
        <p:txBody>
          <a:bodyPr wrap="square" rtlCol="0">
            <a:spAutoFit/>
          </a:bodyPr>
          <a:lstStyle/>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To the Point</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Lead</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Observe &amp; Action</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Show the content</a:t>
            </a:r>
          </a:p>
          <a:p>
            <a:pPr marL="857250" indent="-857250">
              <a:buFont typeface="Arial" panose="020B0604020202020204" pitchFamily="34" charset="0"/>
              <a:buChar char="•"/>
            </a:pPr>
            <a:r>
              <a:rPr lang="en-US" sz="44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Do not show off the work</a:t>
            </a:r>
            <a:endParaRPr lang="en-US" sz="4400" dirty="0">
              <a:solidFill>
                <a:srgbClr val="21191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0945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E37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354"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Opening</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4323386" y="2618941"/>
            <a:ext cx="3545227" cy="1107996"/>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Body</a:t>
            </a:r>
            <a:endPar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8389418" y="2618941"/>
            <a:ext cx="3545227" cy="1107996"/>
          </a:xfrm>
          <a:prstGeom prst="rect">
            <a:avLst/>
          </a:prstGeom>
          <a:noFill/>
        </p:spPr>
        <p:txBody>
          <a:bodyPr wrap="square" rtlCol="0">
            <a:spAutoFit/>
          </a:bodyPr>
          <a:lstStyle/>
          <a:p>
            <a:pPr algn="ctr"/>
            <a:r>
              <a:rPr lang="en-US" sz="66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Closure</a:t>
            </a:r>
            <a:endParaRPr lang="en-US" sz="6600" dirty="0">
              <a:solidFill>
                <a:srgbClr val="21191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5604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66030" y="0"/>
            <a:ext cx="8125969" cy="6858003"/>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6" name="TextBox 5"/>
          <p:cNvSpPr txBox="1"/>
          <p:nvPr/>
        </p:nvSpPr>
        <p:spPr>
          <a:xfrm>
            <a:off x="257354" y="2618941"/>
            <a:ext cx="3545227" cy="1107996"/>
          </a:xfrm>
          <a:prstGeom prst="rect">
            <a:avLst/>
          </a:prstGeom>
          <a:noFill/>
        </p:spPr>
        <p:txBody>
          <a:bodyPr wrap="square" rtlCol="0">
            <a:spAutoFit/>
          </a:bodyPr>
          <a:lstStyle/>
          <a:p>
            <a:pPr algn="ctr"/>
            <a:r>
              <a:rPr lang="en-US" sz="6600" dirty="0" smtClean="0">
                <a:latin typeface="Open Sans" panose="020B0606030504020204" pitchFamily="34" charset="0"/>
                <a:ea typeface="Open Sans" panose="020B0606030504020204" pitchFamily="34" charset="0"/>
                <a:cs typeface="Open Sans" panose="020B0606030504020204" pitchFamily="34" charset="0"/>
              </a:rPr>
              <a:t>Closure</a:t>
            </a:r>
            <a:endParaRPr lang="en-US" sz="66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563614" y="2111110"/>
            <a:ext cx="6536925" cy="2123658"/>
          </a:xfrm>
          <a:prstGeom prst="rect">
            <a:avLst/>
          </a:prstGeom>
          <a:noFill/>
        </p:spPr>
        <p:txBody>
          <a:bodyPr wrap="square" rtlCol="0">
            <a:spAutoFit/>
          </a:bodyPr>
          <a:lstStyle/>
          <a:p>
            <a:pPr marL="857250" indent="-857250">
              <a:buFont typeface="Arial" panose="020B0604020202020204" pitchFamily="34" charset="0"/>
              <a:buChar char="•"/>
            </a:pPr>
            <a:r>
              <a:rPr lang="en-US" sz="4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Summarize</a:t>
            </a:r>
          </a:p>
          <a:p>
            <a:pPr marL="857250" indent="-857250">
              <a:buFont typeface="Arial" panose="020B0604020202020204" pitchFamily="34" charset="0"/>
              <a:buChar char="•"/>
            </a:pPr>
            <a:r>
              <a:rPr lang="en-US" sz="4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Call to Action</a:t>
            </a:r>
          </a:p>
          <a:p>
            <a:pPr marL="857250" indent="-857250">
              <a:buFont typeface="Arial" panose="020B0604020202020204" pitchFamily="34" charset="0"/>
              <a:buChar char="•"/>
            </a:pPr>
            <a:r>
              <a:rPr lang="en-US" sz="4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Q &amp; A</a:t>
            </a:r>
            <a:endPar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0960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57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354" y="2618941"/>
            <a:ext cx="3545227" cy="1200329"/>
          </a:xfrm>
          <a:prstGeom prst="rect">
            <a:avLst/>
          </a:prstGeom>
          <a:noFill/>
        </p:spPr>
        <p:txBody>
          <a:bodyPr wrap="square" rtlCol="0">
            <a:spAutoFit/>
          </a:bodyPr>
          <a:lstStyle/>
          <a:p>
            <a:pPr algn="ctr"/>
            <a:r>
              <a:rPr lang="en-US" sz="7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Layout</a:t>
            </a:r>
            <a:endParaRPr lang="en-US" sz="7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4323386" y="2618941"/>
            <a:ext cx="3545227" cy="1200329"/>
          </a:xfrm>
          <a:prstGeom prst="rect">
            <a:avLst/>
          </a:prstGeom>
          <a:noFill/>
        </p:spPr>
        <p:txBody>
          <a:bodyPr wrap="square" rtlCol="0">
            <a:spAutoFit/>
          </a:bodyPr>
          <a:lstStyle/>
          <a:p>
            <a:pPr algn="ctr"/>
            <a:r>
              <a:rPr lang="en-US" sz="7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Font</a:t>
            </a:r>
            <a:endParaRPr lang="en-US" sz="7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8389418" y="2618941"/>
            <a:ext cx="3545227" cy="1200329"/>
          </a:xfrm>
          <a:prstGeom prst="rect">
            <a:avLst/>
          </a:prstGeom>
          <a:noFill/>
        </p:spPr>
        <p:txBody>
          <a:bodyPr wrap="square" rtlCol="0">
            <a:spAutoFit/>
          </a:bodyPr>
          <a:lstStyle/>
          <a:p>
            <a:pPr algn="ctr"/>
            <a:r>
              <a:rPr lang="en-US" sz="7200" dirty="0" smtClean="0">
                <a:solidFill>
                  <a:srgbClr val="21191E"/>
                </a:solidFill>
                <a:latin typeface="Open Sans" panose="020B0606030504020204" pitchFamily="34" charset="0"/>
                <a:ea typeface="Open Sans" panose="020B0606030504020204" pitchFamily="34" charset="0"/>
                <a:cs typeface="Open Sans" panose="020B0606030504020204" pitchFamily="34" charset="0"/>
              </a:rPr>
              <a:t>Color</a:t>
            </a:r>
            <a:endParaRPr lang="en-US" sz="7200" dirty="0">
              <a:solidFill>
                <a:srgbClr val="21191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115189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6" name="TextBox 5"/>
          <p:cNvSpPr txBox="1"/>
          <p:nvPr/>
        </p:nvSpPr>
        <p:spPr>
          <a:xfrm>
            <a:off x="4323387" y="2618941"/>
            <a:ext cx="3545227" cy="1200329"/>
          </a:xfrm>
          <a:prstGeom prst="rect">
            <a:avLst/>
          </a:prstGeom>
          <a:noFill/>
        </p:spPr>
        <p:txBody>
          <a:bodyPr wrap="square" rtlCol="0">
            <a:spAutoFit/>
          </a:bodyPr>
          <a:lstStyle/>
          <a:p>
            <a:pPr algn="ctr"/>
            <a:r>
              <a:rPr lang="en-US" sz="7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Layout</a:t>
            </a:r>
            <a:endParaRPr lang="en-US" sz="7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4450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y overhead skies hovering over snowy mountain tops"/>
          <p:cNvPicPr>
            <a:picLocks noChangeAspect="1" noChangeArrowheads="1"/>
          </p:cNvPicPr>
          <p:nvPr/>
        </p:nvPicPr>
        <p:blipFill rotWithShape="1">
          <a:blip r:embed="rId2">
            <a:extLst>
              <a:ext uri="{28A0092B-C50C-407E-A947-70E740481C1C}">
                <a14:useLocalDpi xmlns:a14="http://schemas.microsoft.com/office/drawing/2010/main" val="0"/>
              </a:ext>
            </a:extLst>
          </a:blip>
          <a:srcRect b="15917"/>
          <a:stretch/>
        </p:blipFill>
        <p:spPr bwMode="auto">
          <a:xfrm>
            <a:off x="-1" y="0"/>
            <a:ext cx="122011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8" name="Rectangle 7"/>
          <p:cNvSpPr/>
          <p:nvPr/>
        </p:nvSpPr>
        <p:spPr>
          <a:xfrm>
            <a:off x="0" y="0"/>
            <a:ext cx="12192000" cy="6858000"/>
          </a:xfrm>
          <a:prstGeom prst="rect">
            <a:avLst/>
          </a:prstGeom>
          <a:solidFill>
            <a:srgbClr val="034B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 y="2644170"/>
            <a:ext cx="12192000" cy="1862048"/>
          </a:xfrm>
          <a:prstGeom prst="rect">
            <a:avLst/>
          </a:prstGeom>
          <a:noFill/>
        </p:spPr>
        <p:txBody>
          <a:bodyPr wrap="square" rtlCol="0">
            <a:spAutoFit/>
          </a:bodyPr>
          <a:lstStyle/>
          <a:p>
            <a:pPr algn="ctr"/>
            <a:r>
              <a:rPr lang="en-US" sz="115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 </a:t>
            </a:r>
            <a:r>
              <a:rPr lang="en-US" sz="115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O    W  </a:t>
            </a:r>
            <a:r>
              <a:rPr lang="en-US" sz="115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 </a:t>
            </a:r>
            <a:r>
              <a:rPr lang="en-US" sz="115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D  E</a:t>
            </a:r>
            <a:endParaRPr lang="en-US" sz="11500" spc="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71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strVal val="#ppt_w*0.70"/>
                                          </p:val>
                                        </p:tav>
                                        <p:tav tm="100000">
                                          <p:val>
                                            <p:strVal val="#ppt_w"/>
                                          </p:val>
                                        </p:tav>
                                      </p:tavLst>
                                    </p:anim>
                                    <p:anim calcmode="lin" valueType="num">
                                      <p:cBhvr>
                                        <p:cTn id="8" dur="2000" fill="hold"/>
                                        <p:tgtEl>
                                          <p:spTgt spid="11"/>
                                        </p:tgtEl>
                                        <p:attrNameLst>
                                          <p:attrName>ppt_h</p:attrName>
                                        </p:attrNameLst>
                                      </p:cBhvr>
                                      <p:tavLst>
                                        <p:tav tm="0">
                                          <p:val>
                                            <p:strVal val="#ppt_h"/>
                                          </p:val>
                                        </p:tav>
                                        <p:tav tm="100000">
                                          <p:val>
                                            <p:strVal val="#ppt_h"/>
                                          </p:val>
                                        </p:tav>
                                      </p:tavLst>
                                    </p:anim>
                                    <p:animEffect transition="in" filter="fade">
                                      <p:cBhvr>
                                        <p:cTn id="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unsplash.com/photo-1514913274516-4aa04f176f8c?ixlib=rb-0.3.5&amp;ixid=eyJhcHBfaWQiOjEyMDd9&amp;s=a6940b0c53d64fc564bed31bb6aa8d9b&amp;dpr=1&amp;auto=format&amp;fit=crop&amp;w=1000&amp;q=80&amp;cs=tinysrgb"/>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0" cy="69250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6" name="Rectangle 5"/>
          <p:cNvSpPr/>
          <p:nvPr/>
        </p:nvSpPr>
        <p:spPr>
          <a:xfrm>
            <a:off x="0" y="-4"/>
            <a:ext cx="12192000" cy="6925059"/>
          </a:xfrm>
          <a:prstGeom prst="rect">
            <a:avLst/>
          </a:prstGeom>
          <a:solidFill>
            <a:srgbClr val="034B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349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559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064" y="-4"/>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173273"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23303"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60746"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10776"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32874" y="2325951"/>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082904" y="4481715"/>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68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73273"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23303"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598681" y="1866751"/>
            <a:ext cx="5587183" cy="3124493"/>
            <a:chOff x="2840516" y="1133832"/>
            <a:chExt cx="8277286" cy="4628867"/>
          </a:xfrm>
        </p:grpSpPr>
        <p:sp>
          <p:nvSpPr>
            <p:cNvPr id="10" name="Oval 9"/>
            <p:cNvSpPr/>
            <p:nvPr/>
          </p:nvSpPr>
          <p:spPr>
            <a:xfrm>
              <a:off x="2840517" y="1133832"/>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40518" y="2997137"/>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840516" y="4736156"/>
              <a:ext cx="1026543" cy="10265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421079" y="1411551"/>
              <a:ext cx="6696723" cy="3447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421079" y="3255886"/>
              <a:ext cx="6696723" cy="3447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421079" y="5086194"/>
              <a:ext cx="6696723" cy="3447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083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576" y="2320517"/>
            <a:ext cx="3278848" cy="3278848"/>
          </a:xfrm>
          <a:prstGeom prst="rect">
            <a:avLst/>
          </a:prstGeom>
        </p:spPr>
      </p:pic>
    </p:spTree>
    <p:extLst>
      <p:ext uri="{BB962C8B-B14F-4D97-AF65-F5344CB8AC3E}">
        <p14:creationId xmlns:p14="http://schemas.microsoft.com/office/powerpoint/2010/main" val="8170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4059936"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73273"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23303"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228" y="1388251"/>
            <a:ext cx="4171891" cy="4171891"/>
          </a:xfrm>
          <a:prstGeom prst="rect">
            <a:avLst/>
          </a:prstGeom>
        </p:spPr>
      </p:pic>
    </p:spTree>
    <p:extLst>
      <p:ext uri="{BB962C8B-B14F-4D97-AF65-F5344CB8AC3E}">
        <p14:creationId xmlns:p14="http://schemas.microsoft.com/office/powerpoint/2010/main" val="326827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34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Rectangle 4"/>
          <p:cNvSpPr/>
          <p:nvPr/>
        </p:nvSpPr>
        <p:spPr>
          <a:xfrm>
            <a:off x="0" y="-3"/>
            <a:ext cx="8132064" cy="6858003"/>
          </a:xfrm>
          <a:prstGeom prst="rect">
            <a:avLst/>
          </a:prstGeom>
          <a:solidFill>
            <a:srgbClr val="057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173273"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23303"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60746" y="2352583"/>
            <a:ext cx="1713390" cy="17133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10776" y="4508347"/>
            <a:ext cx="2213330"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514224" y="1064935"/>
            <a:ext cx="3105036" cy="4728126"/>
            <a:chOff x="1633491" y="1020932"/>
            <a:chExt cx="8380521" cy="4728126"/>
          </a:xfrm>
          <a:solidFill>
            <a:schemeClr val="bg1"/>
          </a:solidFill>
        </p:grpSpPr>
        <p:sp>
          <p:nvSpPr>
            <p:cNvPr id="14" name="Rounded Rectangle 13"/>
            <p:cNvSpPr/>
            <p:nvPr/>
          </p:nvSpPr>
          <p:spPr>
            <a:xfrm>
              <a:off x="1633492" y="1020932"/>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30284" y="1020932"/>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33491" y="1894670"/>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633491" y="2800192"/>
              <a:ext cx="298289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718916" y="2800192"/>
              <a:ext cx="5295096"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420903" y="1894670"/>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633492"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930284"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33491" y="4497307"/>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33491" y="5402829"/>
              <a:ext cx="298289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718916" y="5402829"/>
              <a:ext cx="5295096"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420903" y="4497307"/>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6987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0" y="2921169"/>
            <a:ext cx="12192000" cy="1200329"/>
          </a:xfrm>
          <a:prstGeom prst="rect">
            <a:avLst/>
          </a:prstGeom>
          <a:noFill/>
        </p:spPr>
        <p:txBody>
          <a:bodyPr wrap="square" rtlCol="0">
            <a:spAutoFit/>
          </a:bodyPr>
          <a:lstStyle/>
          <a:p>
            <a:pPr algn="ctr"/>
            <a:r>
              <a:rPr lang="en-US" sz="7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94818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683580"/>
            <a:ext cx="11940465" cy="5632311"/>
          </a:xfrm>
          <a:prstGeom prst="rect">
            <a:avLst/>
          </a:prstGeom>
          <a:noFill/>
        </p:spPr>
        <p:txBody>
          <a:bodyPr wrap="square" rtlCol="0">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An apple is a sweet, edible fruit produced by an apple tree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pumila</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Apple trees are cultivated worldwide, and are the most widely grown species in the genus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The tree originated in Central Asia, where its wild ancestor,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sieversii</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still found today. Apples have been grown for thousands of years in Asia and Europe, and were brought to North America by European colonists. Apples have religious and mythological significance in many cultures, including Norse, Greek and European Christian traditions.</a:t>
            </a: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Apple trees are large if grown from seed. Generally apple cultivars are propagated by grafting onto rootstocks, which control the size of the resulting tree. There are more than 7,500 known cultivars of apples, resulting in a range of desired characteristics. Different cultivars are bred for various tastes and uses, including cooking, eating raw and cider production. Trees and fruit are prone to a number of fungal, bacterial and pest problems, which can be controlled by a number of organic and non-organic means. In 2010, the fruit's genome was sequenced as part of research on disease control and selective breeding in apple production.</a:t>
            </a:r>
          </a:p>
        </p:txBody>
      </p:sp>
    </p:spTree>
    <p:extLst>
      <p:ext uri="{BB962C8B-B14F-4D97-AF65-F5344CB8AC3E}">
        <p14:creationId xmlns:p14="http://schemas.microsoft.com/office/powerpoint/2010/main" val="2177473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683580"/>
            <a:ext cx="11940465" cy="5632311"/>
          </a:xfrm>
          <a:prstGeom prst="rect">
            <a:avLst/>
          </a:prstGeom>
          <a:noFill/>
        </p:spPr>
        <p:txBody>
          <a:bodyPr wrap="square" rtlCol="0">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An apple is a sweet, edible fruit produced by an apple tree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pumila</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Apple trees are cultivated worldwide, and are the most widely grown species in the genus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The tree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originated in Central Asia</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where its wild ancestor,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sieversii</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still found today. Apples have been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grown for thousands of years in Asia and Europe, and were brought to North America by European colonists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Apples have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religious and mythological significance </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in many cultures, including Norse, Greek and European Christian traditions.</a:t>
            </a: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Apple trees are large if grown from seed. Generally apple cultivars are propagated by grafting onto rootstocks, which control the size of the resulting tree. There are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more than 7,500 known cultivars of apples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resulting in a range of desired characteristics. Different cultivars are bred for various tastes and uses, including cooking, eating raw and cider production. Trees and fruit are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prone to a number of fungal, bacterial and pest problems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which can be controlled by a number of organic and non-organic means. In 2010, the fruit's genome was sequenced as </a:t>
            </a:r>
            <a:r>
              <a:rPr lang="en-US" sz="2400" dirty="0">
                <a:solidFill>
                  <a:srgbClr val="FFA500"/>
                </a:solidFill>
                <a:latin typeface="Open Sans" panose="020B0606030504020204" pitchFamily="34" charset="0"/>
                <a:ea typeface="Open Sans" panose="020B0606030504020204" pitchFamily="34" charset="0"/>
                <a:cs typeface="Open Sans" panose="020B0606030504020204" pitchFamily="34" charset="0"/>
              </a:rPr>
              <a:t>part of research on disease control </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and selective breeding in apple production.</a:t>
            </a:r>
          </a:p>
        </p:txBody>
      </p:sp>
    </p:spTree>
    <p:extLst>
      <p:ext uri="{BB962C8B-B14F-4D97-AF65-F5344CB8AC3E}">
        <p14:creationId xmlns:p14="http://schemas.microsoft.com/office/powerpoint/2010/main" val="3395935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889843"/>
            <a:ext cx="11940465"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originated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in Central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Asia</a:t>
            </a: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grown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for thousands of years in Asia and Europe, and were brought to North America by European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colonists</a:t>
            </a:r>
            <a:endParaRPr 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religious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and mythological significance </a:t>
            </a:r>
            <a:endPar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more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than 7,500 known cultivars of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apples</a:t>
            </a: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prone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to a number of fungal, bacterial and pest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problems</a:t>
            </a:r>
            <a:endParaRPr 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part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of research on disease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control</a:t>
            </a:r>
            <a:endPar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991942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889843"/>
            <a:ext cx="11940465"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originated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in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Central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Asia</a:t>
            </a: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grown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for thousands of years in Asia and Europe, and were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brought to North America by European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religious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and mythological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significance </a:t>
            </a:r>
            <a:endPar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more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than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7,500 known cultivars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of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apples</a:t>
            </a: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prone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a number of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fungal, bacterial and pest </a:t>
            </a: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problems</a:t>
            </a:r>
            <a:endParaRPr 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rgbClr val="FFA500"/>
                </a:solidFill>
                <a:latin typeface="Open Sans" panose="020B0606030504020204" pitchFamily="34" charset="0"/>
                <a:ea typeface="Open Sans" panose="020B0606030504020204" pitchFamily="34" charset="0"/>
                <a:cs typeface="Open Sans" panose="020B0606030504020204" pitchFamily="34" charset="0"/>
              </a:rPr>
              <a:t>part </a:t>
            </a:r>
            <a:r>
              <a:rPr lang="en-US" sz="3600" dirty="0">
                <a:solidFill>
                  <a:srgbClr val="FFA500"/>
                </a:solidFill>
                <a:latin typeface="Open Sans" panose="020B0606030504020204" pitchFamily="34" charset="0"/>
                <a:ea typeface="Open Sans" panose="020B0606030504020204" pitchFamily="34" charset="0"/>
                <a:cs typeface="Open Sans" panose="020B0606030504020204" pitchFamily="34" charset="0"/>
              </a:rPr>
              <a:t>of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on disease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endPar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7104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1546790"/>
            <a:ext cx="11940465" cy="3416320"/>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Central Asia</a:t>
            </a: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brought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 North America by European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religious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and mythological </a:t>
            </a:r>
            <a:endPar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7,500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known cultivars </a:t>
            </a:r>
            <a:endPar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prone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fungal</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bacterial and pest </a:t>
            </a:r>
            <a:endPar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research </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on disease </a:t>
            </a:r>
            <a:r>
              <a:rPr lang="en-US" sz="3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endPar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1649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108607"/>
            <a:ext cx="11940465" cy="3046988"/>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Central Asia</a:t>
            </a:r>
          </a:p>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brought </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to North America by European </a:t>
            </a: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religious </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and mythological </a:t>
            </a:r>
            <a:endPar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7,500 </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known cultivars </a:t>
            </a:r>
            <a:endPar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prone </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to </a:t>
            </a: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fungal</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 bacterial and pest </a:t>
            </a:r>
            <a:endPar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research </a:t>
            </a:r>
            <a:r>
              <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rPr>
              <a:t>on disease </a:t>
            </a:r>
            <a:r>
              <a:rPr lang="en-US" sz="3200" dirty="0" smtClean="0">
                <a:solidFill>
                  <a:srgbClr val="FF0000"/>
                </a:solidFill>
                <a:latin typeface="Comic Sans MS" panose="030F0702030302020204" pitchFamily="66" charset="0"/>
                <a:ea typeface="Open Sans" panose="020B0606030504020204" pitchFamily="34" charset="0"/>
                <a:cs typeface="Open Sans" panose="020B0606030504020204" pitchFamily="34" charset="0"/>
              </a:rPr>
              <a:t>control</a:t>
            </a:r>
            <a:endParaRPr lang="en-US" sz="3200" dirty="0">
              <a:solidFill>
                <a:srgbClr val="FF0000"/>
              </a:solidFill>
              <a:latin typeface="Comic Sans MS" panose="030F0702030302020204" pitchFamily="66" charset="0"/>
              <a:ea typeface="Open Sans" panose="020B0606030504020204" pitchFamily="34" charset="0"/>
              <a:cs typeface="Open Sans" panose="020B0606030504020204" pitchFamily="34" charset="0"/>
            </a:endParaRPr>
          </a:p>
        </p:txBody>
      </p:sp>
      <p:pic>
        <p:nvPicPr>
          <p:cNvPr id="4" name="Picture 3"/>
          <p:cNvPicPr>
            <a:picLocks noChangeAspect="1"/>
          </p:cNvPicPr>
          <p:nvPr/>
        </p:nvPicPr>
        <p:blipFill>
          <a:blip r:embed="rId3"/>
          <a:stretch>
            <a:fillRect/>
          </a:stretch>
        </p:blipFill>
        <p:spPr>
          <a:xfrm>
            <a:off x="7884160" y="4199296"/>
            <a:ext cx="4041251" cy="2582575"/>
          </a:xfrm>
          <a:prstGeom prst="rect">
            <a:avLst/>
          </a:prstGeom>
        </p:spPr>
      </p:pic>
    </p:spTree>
    <p:extLst>
      <p:ext uri="{BB962C8B-B14F-4D97-AF65-F5344CB8AC3E}">
        <p14:creationId xmlns:p14="http://schemas.microsoft.com/office/powerpoint/2010/main" val="40486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108607"/>
            <a:ext cx="11940465" cy="3046988"/>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Central Asia</a:t>
            </a:r>
          </a:p>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brought </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to North America by European </a:t>
            </a: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religious </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and mythological </a:t>
            </a:r>
            <a:endPar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7,500 </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known cultivars </a:t>
            </a:r>
            <a:endPar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prone </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to </a:t>
            </a: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fungal</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 bacterial and pest </a:t>
            </a:r>
            <a:endPar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research </a:t>
            </a:r>
            <a:r>
              <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on disease </a:t>
            </a:r>
            <a:r>
              <a:rPr lang="en-US" sz="3200" dirty="0" smtClean="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rPr>
              <a:t>control</a:t>
            </a:r>
            <a:endParaRPr lang="en-US" sz="3200" dirty="0">
              <a:solidFill>
                <a:schemeClr val="accent4">
                  <a:lumMod val="60000"/>
                  <a:lumOff val="40000"/>
                </a:schemeClr>
              </a:solidFill>
              <a:latin typeface="Comic Sans MS" panose="030F0702030302020204" pitchFamily="66" charset="0"/>
              <a:ea typeface="Open Sans" panose="020B0606030504020204" pitchFamily="34" charset="0"/>
              <a:cs typeface="Open Sans" panose="020B0606030504020204" pitchFamily="34" charset="0"/>
            </a:endParaRPr>
          </a:p>
        </p:txBody>
      </p:sp>
      <p:pic>
        <p:nvPicPr>
          <p:cNvPr id="4" name="Picture 3"/>
          <p:cNvPicPr>
            <a:picLocks noChangeAspect="1"/>
          </p:cNvPicPr>
          <p:nvPr/>
        </p:nvPicPr>
        <p:blipFill>
          <a:blip r:embed="rId3"/>
          <a:stretch>
            <a:fillRect/>
          </a:stretch>
        </p:blipFill>
        <p:spPr>
          <a:xfrm>
            <a:off x="7884160" y="4199296"/>
            <a:ext cx="4041251" cy="2582575"/>
          </a:xfrm>
          <a:prstGeom prst="rect">
            <a:avLst/>
          </a:prstGeom>
        </p:spPr>
      </p:pic>
    </p:spTree>
    <p:extLst>
      <p:ext uri="{BB962C8B-B14F-4D97-AF65-F5344CB8AC3E}">
        <p14:creationId xmlns:p14="http://schemas.microsoft.com/office/powerpoint/2010/main" val="223830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6106"/>
          <a:stretch/>
        </p:blipFill>
        <p:spPr bwMode="auto">
          <a:xfrm>
            <a:off x="0" y="-2"/>
            <a:ext cx="12192000" cy="68580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192000" cy="6858000"/>
          </a:xfrm>
          <a:prstGeom prst="rect">
            <a:avLst/>
          </a:prstGeom>
          <a:solidFill>
            <a:srgbClr val="FFA5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Tree>
    <p:extLst>
      <p:ext uri="{BB962C8B-B14F-4D97-AF65-F5344CB8AC3E}">
        <p14:creationId xmlns:p14="http://schemas.microsoft.com/office/powerpoint/2010/main" val="1529554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unsplash.com/photo-1528965433897-6e2a22a78215?ixlib=rb-0.3.5&amp;ixid=eyJhcHBfaWQiOjEyMDd9&amp;s=fa7a051e270db2831a879ef05dde546c&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b="1848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Rectangle 3"/>
          <p:cNvSpPr/>
          <p:nvPr/>
        </p:nvSpPr>
        <p:spPr>
          <a:xfrm>
            <a:off x="0" y="-3"/>
            <a:ext cx="8788400" cy="6858002"/>
          </a:xfrm>
          <a:prstGeom prst="rect">
            <a:avLst/>
          </a:prstGeom>
          <a:gradFill flip="none" rotWithShape="1">
            <a:gsLst>
              <a:gs pos="0">
                <a:schemeClr val="tx1"/>
              </a:gs>
              <a:gs pos="100000">
                <a:srgbClr val="38383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1847" y="1644749"/>
            <a:ext cx="84502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From Central Asia</a:t>
            </a:r>
          </a:p>
          <a:p>
            <a:pPr marL="571500" indent="-571500">
              <a:buFont typeface="Arial" panose="020B0604020202020204" pitchFamily="34" charset="0"/>
              <a:buChar char="•"/>
            </a:pP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rought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North America by European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eligious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and mythological </a:t>
            </a:r>
            <a:endPar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7,500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known cultivars </a:t>
            </a:r>
            <a:endPar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rone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fungal</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bacterial and pest </a:t>
            </a:r>
            <a:endPar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esearch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on disease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control</a:t>
            </a:r>
            <a:endPar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8440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unsplash.com/photo-1528965433897-6e2a22a78215?ixlib=rb-0.3.5&amp;ixid=eyJhcHBfaWQiOjEyMDd9&amp;s=fa7a051e270db2831a879ef05dde546c&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b="1848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Rectangle 3"/>
          <p:cNvSpPr/>
          <p:nvPr/>
        </p:nvSpPr>
        <p:spPr>
          <a:xfrm>
            <a:off x="0" y="-3"/>
            <a:ext cx="8788400" cy="6858002"/>
          </a:xfrm>
          <a:prstGeom prst="rect">
            <a:avLst/>
          </a:prstGeom>
          <a:gradFill flip="none" rotWithShape="1">
            <a:gsLst>
              <a:gs pos="0">
                <a:schemeClr val="tx1"/>
              </a:gs>
              <a:gs pos="100000">
                <a:srgbClr val="38383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1847" y="1644749"/>
            <a:ext cx="84502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From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Central Asia</a:t>
            </a:r>
          </a:p>
          <a:p>
            <a:pPr marL="571500" indent="-571500">
              <a:buFont typeface="Arial" panose="020B0604020202020204" pitchFamily="34" charset="0"/>
              <a:buChar char="•"/>
            </a:pP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rought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North America by European </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colonists</a:t>
            </a:r>
          </a:p>
          <a:p>
            <a:pPr marL="571500" indent="-571500">
              <a:buFont typeface="Arial" panose="020B0604020202020204" pitchFamily="34" charset="0"/>
              <a:buChar char="•"/>
            </a:pP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eligious</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and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mythological </a:t>
            </a:r>
            <a:endPar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7,500</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known cultivars </a:t>
            </a:r>
            <a:endPar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rone </a:t>
            </a: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fungal</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bacterial and pest </a:t>
            </a:r>
            <a:endPar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571500" indent="-571500">
              <a:buFont typeface="Arial" panose="020B0604020202020204" pitchFamily="34" charset="0"/>
              <a:buChar char="•"/>
            </a:pP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a:t>
            </a:r>
            <a:r>
              <a:rPr lang="en-US" sz="3600" dirty="0" smtClean="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esearch </a:t>
            </a:r>
            <a:r>
              <a:rPr lang="en-US" sz="3600" dirty="0">
                <a:solidFill>
                  <a:srgbClr val="B5C05A"/>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on </a:t>
            </a:r>
            <a:r>
              <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disease </a:t>
            </a:r>
            <a:r>
              <a:rPr lang="en-US" sz="3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control</a:t>
            </a:r>
            <a:endParaRPr lang="en-US" sz="3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47395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unsplash.com/photo-1528965433897-6e2a22a78215?ixlib=rb-0.3.5&amp;ixid=eyJhcHBfaWQiOjEyMDd9&amp;s=fa7a051e270db2831a879ef05dde546c&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b="1848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Rectangle 3"/>
          <p:cNvSpPr/>
          <p:nvPr/>
        </p:nvSpPr>
        <p:spPr>
          <a:xfrm>
            <a:off x="0" y="-3"/>
            <a:ext cx="12192000" cy="6858002"/>
          </a:xfrm>
          <a:prstGeom prst="rect">
            <a:avLst/>
          </a:prstGeom>
          <a:gradFill flip="none" rotWithShape="1">
            <a:gsLst>
              <a:gs pos="100000">
                <a:schemeClr val="tx1">
                  <a:alpha val="50000"/>
                </a:schemeClr>
              </a:gs>
              <a:gs pos="100000">
                <a:srgbClr val="38383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164" y="564498"/>
            <a:ext cx="1851527" cy="1851527"/>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1127" y="3833832"/>
            <a:ext cx="1371600" cy="1371600"/>
          </a:xfrm>
          <a:prstGeom prst="rect">
            <a:avLst/>
          </a:prstGeom>
          <a:effectLst>
            <a:outerShdw blurRad="50800" dist="38100" dir="5400000" algn="t" rotWithShape="0">
              <a:prstClr val="black">
                <a:alpha val="40000"/>
              </a:prst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7206" y="627851"/>
            <a:ext cx="1371600" cy="1371600"/>
          </a:xfrm>
          <a:prstGeom prst="rect">
            <a:avLst/>
          </a:prstGeom>
          <a:effectLst>
            <a:outerShdw blurRad="50800" dist="38100" dir="5400000" algn="t" rotWithShape="0">
              <a:prstClr val="black">
                <a:alpha val="40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7206" y="3752614"/>
            <a:ext cx="1371600" cy="1371600"/>
          </a:xfrm>
          <a:prstGeom prst="rect">
            <a:avLst/>
          </a:prstGeom>
          <a:effectLst>
            <a:outerShdw blurRad="50800" dist="38100" dir="5400000" algn="t" rotWithShape="0">
              <a:prstClr val="black">
                <a:alpha val="40000"/>
              </a:prstClr>
            </a:outerShdw>
          </a:effectLst>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462" y="564498"/>
            <a:ext cx="1696470" cy="1696470"/>
          </a:xfrm>
          <a:prstGeom prst="rect">
            <a:avLst/>
          </a:prstGeom>
          <a:effectLst>
            <a:outerShdw blurRad="50800" dist="38100" dir="5400000" algn="t" rotWithShape="0">
              <a:prstClr val="black">
                <a:alpha val="40000"/>
              </a:prstClr>
            </a:outerShdw>
          </a:effectLst>
        </p:spPr>
      </p:pic>
      <p:sp>
        <p:nvSpPr>
          <p:cNvPr id="14" name="TextBox 13"/>
          <p:cNvSpPr txBox="1"/>
          <p:nvPr/>
        </p:nvSpPr>
        <p:spPr>
          <a:xfrm>
            <a:off x="918110" y="4100785"/>
            <a:ext cx="1853174" cy="101566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7.5K</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747878" y="2058659"/>
            <a:ext cx="2193639" cy="144655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From</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Central Asia</a:t>
            </a:r>
          </a:p>
          <a:p>
            <a:pPr algn="ct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Tree Origin</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p>
          <a:p>
            <a:pPr algn="ctr"/>
            <a:r>
              <a:rPr lang="en-US" sz="16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Malus</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S</a:t>
            </a:r>
            <a:r>
              <a:rPr lang="en-US" sz="1600" dirty="0" err="1"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ieversii</a:t>
            </a:r>
            <a:endPar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4675559" y="2058659"/>
            <a:ext cx="2522736" cy="954107"/>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USA</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By European</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8771638" y="2058659"/>
            <a:ext cx="2522736" cy="144655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Religious</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Mythological</a:t>
            </a:r>
          </a:p>
          <a:p>
            <a:pPr algn="ct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Norse, </a:t>
            </a: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Greek, </a:t>
            </a:r>
          </a:p>
          <a:p>
            <a:pPr algn="ct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European </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Christian</a:t>
            </a:r>
          </a:p>
        </p:txBody>
      </p:sp>
      <p:sp>
        <p:nvSpPr>
          <p:cNvPr id="21" name="TextBox 20"/>
          <p:cNvSpPr txBox="1"/>
          <p:nvPr/>
        </p:nvSpPr>
        <p:spPr>
          <a:xfrm>
            <a:off x="583329" y="5204684"/>
            <a:ext cx="2522736" cy="52322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Variants</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4230069" y="5204684"/>
            <a:ext cx="3413717" cy="954107"/>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Prone to</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Bacteria &amp; Fungus</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8326148" y="5204684"/>
            <a:ext cx="3413717" cy="1200329"/>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Used in Diseases Control Research</a:t>
            </a:r>
          </a:p>
          <a:p>
            <a:pPr algn="ct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p:txBody>
      </p:sp>
      <p:cxnSp>
        <p:nvCxnSpPr>
          <p:cNvPr id="24" name="Straight Connector 23"/>
          <p:cNvCxnSpPr/>
          <p:nvPr/>
        </p:nvCxnSpPr>
        <p:spPr>
          <a:xfrm>
            <a:off x="3881120" y="768339"/>
            <a:ext cx="0" cy="5406951"/>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104600" y="768339"/>
            <a:ext cx="0" cy="5406951"/>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38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5" name="TextBox 4"/>
          <p:cNvSpPr txBox="1"/>
          <p:nvPr/>
        </p:nvSpPr>
        <p:spPr>
          <a:xfrm>
            <a:off x="251535" y="683580"/>
            <a:ext cx="11940465" cy="5632311"/>
          </a:xfrm>
          <a:prstGeom prst="rect">
            <a:avLst/>
          </a:prstGeom>
          <a:noFill/>
        </p:spPr>
        <p:txBody>
          <a:bodyPr wrap="square" rtlCol="0">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An apple is a sweet, edible fruit produced by an apple tree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pumila</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Apple trees are cultivated worldwide, and are the most widely grown species in the genus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The tree originated in Central Asia, where its wild ancestor,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Malus</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sieversii</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still found today. Apples have been grown for thousands of years in Asia and Europe, and were brought to North America by European colonists. Apples have religious and mythological significance in many cultures, including Norse, Greek and European Christian traditions.</a:t>
            </a: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Apple trees are large if grown from seed. Generally apple cultivars are propagated by grafting onto rootstocks, which control the size of the resulting tree. There are more than 7,500 known cultivars of apples, resulting in a range of desired characteristics. Different cultivars are bred for various tastes and uses, including cooking, eating raw and cider production. Trees and fruit are prone to a number of fungal, bacterial and pest problems, which can be controlled by a number of organic and non-organic means. In 2010, the fruit's genome was sequenced as part of research on disease control and selective breeding in apple production.</a:t>
            </a:r>
          </a:p>
        </p:txBody>
      </p:sp>
    </p:spTree>
    <p:extLst>
      <p:ext uri="{BB962C8B-B14F-4D97-AF65-F5344CB8AC3E}">
        <p14:creationId xmlns:p14="http://schemas.microsoft.com/office/powerpoint/2010/main" val="3624588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unsplash.com/photo-1528965433897-6e2a22a78215?ixlib=rb-0.3.5&amp;ixid=eyJhcHBfaWQiOjEyMDd9&amp;s=fa7a051e270db2831a879ef05dde546c&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b="1848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Rectangle 3"/>
          <p:cNvSpPr/>
          <p:nvPr/>
        </p:nvSpPr>
        <p:spPr>
          <a:xfrm>
            <a:off x="0" y="-3"/>
            <a:ext cx="12192000" cy="6858002"/>
          </a:xfrm>
          <a:prstGeom prst="rect">
            <a:avLst/>
          </a:prstGeom>
          <a:gradFill flip="none" rotWithShape="1">
            <a:gsLst>
              <a:gs pos="100000">
                <a:schemeClr val="tx1">
                  <a:alpha val="50000"/>
                </a:schemeClr>
              </a:gs>
              <a:gs pos="100000">
                <a:srgbClr val="38383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164" y="564498"/>
            <a:ext cx="1851527" cy="1851527"/>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1127" y="3833832"/>
            <a:ext cx="1371600" cy="1371600"/>
          </a:xfrm>
          <a:prstGeom prst="rect">
            <a:avLst/>
          </a:prstGeom>
          <a:effectLst>
            <a:outerShdw blurRad="50800" dist="38100" dir="5400000" algn="t" rotWithShape="0">
              <a:prstClr val="black">
                <a:alpha val="40000"/>
              </a:prst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7206" y="627851"/>
            <a:ext cx="1371600" cy="1371600"/>
          </a:xfrm>
          <a:prstGeom prst="rect">
            <a:avLst/>
          </a:prstGeom>
          <a:effectLst>
            <a:outerShdw blurRad="50800" dist="38100" dir="5400000" algn="t" rotWithShape="0">
              <a:prstClr val="black">
                <a:alpha val="40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7206" y="3752614"/>
            <a:ext cx="1371600" cy="1371600"/>
          </a:xfrm>
          <a:prstGeom prst="rect">
            <a:avLst/>
          </a:prstGeom>
          <a:effectLst>
            <a:outerShdw blurRad="50800" dist="38100" dir="5400000" algn="t" rotWithShape="0">
              <a:prstClr val="black">
                <a:alpha val="40000"/>
              </a:prstClr>
            </a:outerShdw>
          </a:effectLst>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462" y="564498"/>
            <a:ext cx="1696470" cy="1696470"/>
          </a:xfrm>
          <a:prstGeom prst="rect">
            <a:avLst/>
          </a:prstGeom>
          <a:effectLst>
            <a:outerShdw blurRad="50800" dist="38100" dir="5400000" algn="t" rotWithShape="0">
              <a:prstClr val="black">
                <a:alpha val="40000"/>
              </a:prstClr>
            </a:outerShdw>
          </a:effectLst>
        </p:spPr>
      </p:pic>
      <p:sp>
        <p:nvSpPr>
          <p:cNvPr id="14" name="TextBox 13"/>
          <p:cNvSpPr txBox="1"/>
          <p:nvPr/>
        </p:nvSpPr>
        <p:spPr>
          <a:xfrm>
            <a:off x="918110" y="4100785"/>
            <a:ext cx="1853174" cy="101566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7.5K</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747878" y="2058659"/>
            <a:ext cx="2193639" cy="144655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From</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Central Asia</a:t>
            </a:r>
          </a:p>
          <a:p>
            <a:pPr algn="ct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Tree Origin</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p>
          <a:p>
            <a:pPr algn="ctr"/>
            <a:r>
              <a:rPr lang="en-US" sz="16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Malus</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S</a:t>
            </a:r>
            <a:r>
              <a:rPr lang="en-US" sz="1600" dirty="0" err="1"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ieversii</a:t>
            </a:r>
            <a:endPar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4675559" y="2058659"/>
            <a:ext cx="2522736" cy="954107"/>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USA</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By European</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8771638" y="2058659"/>
            <a:ext cx="2522736" cy="144655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Religious</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Mythological</a:t>
            </a:r>
          </a:p>
          <a:p>
            <a:pPr algn="ct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Norse, </a:t>
            </a: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Greek, </a:t>
            </a:r>
          </a:p>
          <a:p>
            <a:pPr algn="ctr"/>
            <a:r>
              <a:rPr lang="en-US" sz="16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European </a:t>
            </a: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Christian</a:t>
            </a:r>
          </a:p>
        </p:txBody>
      </p:sp>
      <p:sp>
        <p:nvSpPr>
          <p:cNvPr id="21" name="TextBox 20"/>
          <p:cNvSpPr txBox="1"/>
          <p:nvPr/>
        </p:nvSpPr>
        <p:spPr>
          <a:xfrm>
            <a:off x="583329" y="5204684"/>
            <a:ext cx="2522736" cy="523220"/>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Variants</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4230069" y="5204684"/>
            <a:ext cx="3413717" cy="954107"/>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Prone to</a:t>
            </a:r>
          </a:p>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Bacteria &amp; Fungus</a:t>
            </a:r>
            <a:endParaRPr lang="en-US" sz="28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8326148" y="5204684"/>
            <a:ext cx="3413717" cy="1200329"/>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Used in Diseases Control Research</a:t>
            </a:r>
          </a:p>
          <a:p>
            <a:pPr algn="ctr"/>
            <a:r>
              <a:rPr lang="en-US" sz="16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p:txBody>
      </p:sp>
      <p:cxnSp>
        <p:nvCxnSpPr>
          <p:cNvPr id="24" name="Straight Connector 23"/>
          <p:cNvCxnSpPr/>
          <p:nvPr/>
        </p:nvCxnSpPr>
        <p:spPr>
          <a:xfrm>
            <a:off x="3881120" y="768339"/>
            <a:ext cx="0" cy="5406951"/>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104600" y="768339"/>
            <a:ext cx="0" cy="5406951"/>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147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unsplash.com/photo-1528965433897-6e2a22a78215?ixlib=rb-0.3.5&amp;ixid=eyJhcHBfaWQiOjEyMDd9&amp;s=fa7a051e270db2831a879ef05dde546c&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l="31417" b="18483"/>
          <a:stretch/>
        </p:blipFill>
        <p:spPr bwMode="auto">
          <a:xfrm>
            <a:off x="0" y="-3"/>
            <a:ext cx="83616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Rectangle 3"/>
          <p:cNvSpPr/>
          <p:nvPr/>
        </p:nvSpPr>
        <p:spPr>
          <a:xfrm>
            <a:off x="1" y="-3"/>
            <a:ext cx="8361680" cy="6858003"/>
          </a:xfrm>
          <a:prstGeom prst="rect">
            <a:avLst/>
          </a:prstGeom>
          <a:gradFill flip="none" rotWithShape="1">
            <a:gsLst>
              <a:gs pos="100000">
                <a:schemeClr val="tx1">
                  <a:alpha val="25000"/>
                </a:schemeClr>
              </a:gs>
              <a:gs pos="100000">
                <a:srgbClr val="383838">
                  <a:alpha val="0"/>
                </a:srgb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829" y="564499"/>
            <a:ext cx="1617336" cy="1617336"/>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791" y="3833832"/>
            <a:ext cx="1198113" cy="1198113"/>
          </a:xfrm>
          <a:prstGeom prst="rect">
            <a:avLst/>
          </a:prstGeom>
          <a:effectLst>
            <a:outerShdw blurRad="50800" dist="38100" dir="5400000" algn="t" rotWithShape="0">
              <a:prstClr val="black">
                <a:alpha val="40000"/>
              </a:prst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5463" y="627851"/>
            <a:ext cx="1198113" cy="1198113"/>
          </a:xfrm>
          <a:prstGeom prst="rect">
            <a:avLst/>
          </a:prstGeom>
          <a:effectLst>
            <a:outerShdw blurRad="50800" dist="38100" dir="5400000" algn="t" rotWithShape="0">
              <a:prstClr val="black">
                <a:alpha val="40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85463" y="3752614"/>
            <a:ext cx="1198113" cy="1198113"/>
          </a:xfrm>
          <a:prstGeom prst="rect">
            <a:avLst/>
          </a:prstGeom>
          <a:effectLst>
            <a:outerShdw blurRad="50800" dist="38100" dir="5400000" algn="t" rotWithShape="0">
              <a:prstClr val="black">
                <a:alpha val="40000"/>
              </a:prstClr>
            </a:outerShdw>
          </a:effectLst>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422" y="564498"/>
            <a:ext cx="1481891" cy="1481891"/>
          </a:xfrm>
          <a:prstGeom prst="rect">
            <a:avLst/>
          </a:prstGeom>
          <a:effectLst>
            <a:outerShdw blurRad="50800" dist="38100" dir="5400000" algn="t" rotWithShape="0">
              <a:prstClr val="black">
                <a:alpha val="40000"/>
              </a:prstClr>
            </a:outerShdw>
          </a:effectLst>
        </p:spPr>
      </p:pic>
      <p:sp>
        <p:nvSpPr>
          <p:cNvPr id="14" name="TextBox 13"/>
          <p:cNvSpPr txBox="1"/>
          <p:nvPr/>
        </p:nvSpPr>
        <p:spPr>
          <a:xfrm>
            <a:off x="501070" y="4100785"/>
            <a:ext cx="1618775" cy="92333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5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7.5K</a:t>
            </a:r>
            <a:endParaRPr lang="en-US" sz="5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330839" y="2058659"/>
            <a:ext cx="1916176" cy="1077218"/>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From</a:t>
            </a:r>
          </a:p>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Central Asia</a:t>
            </a:r>
          </a:p>
          <a:p>
            <a:pPr algn="ctr"/>
            <a:r>
              <a:rPr lang="en-US" sz="12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Tree Origin</a:t>
            </a:r>
            <a:r>
              <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p>
          <a:p>
            <a:pPr algn="ctr"/>
            <a:r>
              <a:rPr lang="en-US" sz="12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Malus</a:t>
            </a:r>
            <a:r>
              <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S</a:t>
            </a:r>
            <a:r>
              <a:rPr lang="en-US" sz="1200" dirty="0" err="1"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ieversii</a:t>
            </a:r>
            <a:endPar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3086223" y="2058660"/>
            <a:ext cx="2203647" cy="707886"/>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To USA</a:t>
            </a:r>
          </a:p>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By European</a:t>
            </a:r>
            <a:endParaRPr lang="en-US" sz="2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5909895" y="2058659"/>
            <a:ext cx="2203647" cy="1077218"/>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Religious</a:t>
            </a:r>
          </a:p>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Mythological</a:t>
            </a:r>
          </a:p>
          <a:p>
            <a:pPr algn="ctr"/>
            <a:r>
              <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Norse, </a:t>
            </a:r>
            <a:r>
              <a:rPr lang="en-US" sz="12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Greek, </a:t>
            </a:r>
          </a:p>
          <a:p>
            <a:pPr algn="ctr"/>
            <a:r>
              <a:rPr lang="en-US" sz="12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European </a:t>
            </a:r>
            <a:r>
              <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Christian</a:t>
            </a:r>
          </a:p>
        </p:txBody>
      </p:sp>
      <p:sp>
        <p:nvSpPr>
          <p:cNvPr id="21" name="TextBox 20"/>
          <p:cNvSpPr txBox="1"/>
          <p:nvPr/>
        </p:nvSpPr>
        <p:spPr>
          <a:xfrm>
            <a:off x="166289" y="5204684"/>
            <a:ext cx="2203647" cy="400110"/>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Variants</a:t>
            </a:r>
            <a:endParaRPr lang="en-US" sz="2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2640734" y="5204685"/>
            <a:ext cx="2981932" cy="707886"/>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Prone to</a:t>
            </a:r>
          </a:p>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Bacteria &amp; Fungus</a:t>
            </a:r>
            <a:endParaRPr lang="en-US" sz="2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5464406" y="5204684"/>
            <a:ext cx="2981932" cy="923330"/>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Used in Diseases Control Research</a:t>
            </a:r>
          </a:p>
          <a:p>
            <a:pPr algn="ctr"/>
            <a:r>
              <a:rPr lang="en-US" sz="1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p:txBody>
      </p:sp>
      <p:cxnSp>
        <p:nvCxnSpPr>
          <p:cNvPr id="24" name="Straight Connector 23"/>
          <p:cNvCxnSpPr/>
          <p:nvPr/>
        </p:nvCxnSpPr>
        <p:spPr>
          <a:xfrm>
            <a:off x="2695773" y="587052"/>
            <a:ext cx="0" cy="5925508"/>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46359" y="587052"/>
            <a:ext cx="0" cy="5925508"/>
          </a:xfrm>
          <a:prstGeom prst="line">
            <a:avLst/>
          </a:prstGeom>
          <a:ln>
            <a:solidFill>
              <a:srgbClr val="FFFFFF">
                <a:alpha val="25098"/>
              </a:srgb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632478" y="1119409"/>
            <a:ext cx="3288210" cy="4247317"/>
          </a:xfrm>
          <a:prstGeom prst="rect">
            <a:avLst/>
          </a:prstGeom>
          <a:noFill/>
        </p:spPr>
        <p:txBody>
          <a:bodyPr wrap="square" rtlCol="0">
            <a:spAutoFit/>
          </a:bodyPr>
          <a:lstStyle/>
          <a:p>
            <a:pPr algn="just"/>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An apple is a sweet, edible fruit produced by an apple tree (</a:t>
            </a:r>
            <a:r>
              <a:rPr lang="en-US" sz="1000"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Malus</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pumila</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Apple trees are cultivated worldwide, and are the most widely grown species in the genus </a:t>
            </a:r>
            <a:r>
              <a:rPr lang="en-US" sz="1000"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Malus</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The tree originated in Central Asia, where its wild ancestor, </a:t>
            </a:r>
            <a:r>
              <a:rPr lang="en-US" sz="1000" b="1"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Malus</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 </a:t>
            </a:r>
            <a:r>
              <a:rPr lang="en-US" sz="1000" b="1"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sieversii</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is still found today. Apples have been grown for thousands of years in Asia and Europe, and were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brought to North America by European colonists</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Apples have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religious and mythological significance </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in many cultures, including Norse, Greek and European Christian traditions</a:t>
            </a:r>
            <a:r>
              <a:rPr lang="en-US" sz="1000" dirty="0" smtClean="0">
                <a:solidFill>
                  <a:srgbClr val="383838"/>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Apple trees are large if grown from seed. Generally apple cultivars are propagated by grafting onto rootstocks, which control the size of the resulting tree.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There are more than 7,500 known cultivars of apples</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resulting in a range of desired characteristics. Different cultivars are bred for various tastes and uses, including cooking, eating raw and cider production. </a:t>
            </a:r>
            <a:endParaRPr lang="en-US" sz="1000" dirty="0" smtClean="0">
              <a:solidFill>
                <a:srgbClr val="383838"/>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b="1" dirty="0" smtClean="0">
                <a:solidFill>
                  <a:srgbClr val="383838"/>
                </a:solidFill>
                <a:latin typeface="Open Sans" panose="020B0606030504020204" pitchFamily="34" charset="0"/>
                <a:ea typeface="Open Sans" panose="020B0606030504020204" pitchFamily="34" charset="0"/>
                <a:cs typeface="Open Sans" panose="020B0606030504020204" pitchFamily="34" charset="0"/>
              </a:rPr>
              <a:t>Trees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and fruit are prone to a number of fungal, bacterial and pest problems</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 which can be controlled by a number of organic and non-organic means. In 2010, the </a:t>
            </a:r>
            <a:r>
              <a:rPr lang="en-US" sz="1000" b="1" dirty="0">
                <a:solidFill>
                  <a:srgbClr val="383838"/>
                </a:solidFill>
                <a:latin typeface="Open Sans" panose="020B0606030504020204" pitchFamily="34" charset="0"/>
                <a:ea typeface="Open Sans" panose="020B0606030504020204" pitchFamily="34" charset="0"/>
                <a:cs typeface="Open Sans" panose="020B0606030504020204" pitchFamily="34" charset="0"/>
              </a:rPr>
              <a:t>fruit's genome was sequenced as part of research on disease control </a:t>
            </a:r>
            <a:r>
              <a:rPr lang="en-US" sz="1000" dirty="0">
                <a:solidFill>
                  <a:srgbClr val="383838"/>
                </a:solidFill>
                <a:latin typeface="Open Sans" panose="020B0606030504020204" pitchFamily="34" charset="0"/>
                <a:ea typeface="Open Sans" panose="020B0606030504020204" pitchFamily="34" charset="0"/>
                <a:cs typeface="Open Sans" panose="020B0606030504020204" pitchFamily="34" charset="0"/>
              </a:rPr>
              <a:t>and selective breeding in apple production.</a:t>
            </a:r>
          </a:p>
        </p:txBody>
      </p:sp>
      <p:sp>
        <p:nvSpPr>
          <p:cNvPr id="28" name="TextBox 27"/>
          <p:cNvSpPr txBox="1"/>
          <p:nvPr/>
        </p:nvSpPr>
        <p:spPr>
          <a:xfrm>
            <a:off x="8632478" y="175674"/>
            <a:ext cx="3595055" cy="584775"/>
          </a:xfrm>
          <a:prstGeom prst="rect">
            <a:avLst/>
          </a:prstGeom>
          <a:noFill/>
        </p:spPr>
        <p:txBody>
          <a:bodyPr wrap="square" rtlCol="0">
            <a:spAutoFit/>
          </a:bodyPr>
          <a:lstStyle/>
          <a:p>
            <a:r>
              <a:rPr lang="en-US" sz="32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Details</a:t>
            </a:r>
            <a:endParaRPr lang="en-US" sz="3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3" name="Straight Connector 12"/>
          <p:cNvCxnSpPr/>
          <p:nvPr/>
        </p:nvCxnSpPr>
        <p:spPr>
          <a:xfrm>
            <a:off x="8632478" y="837217"/>
            <a:ext cx="3352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9"/>
          <a:stretch>
            <a:fillRect/>
          </a:stretch>
        </p:blipFill>
        <p:spPr>
          <a:xfrm>
            <a:off x="8758442" y="5558628"/>
            <a:ext cx="3006952" cy="1054945"/>
          </a:xfrm>
          <a:prstGeom prst="rect">
            <a:avLst/>
          </a:prstGeom>
        </p:spPr>
      </p:pic>
    </p:spTree>
    <p:extLst>
      <p:ext uri="{BB962C8B-B14F-4D97-AF65-F5344CB8AC3E}">
        <p14:creationId xmlns:p14="http://schemas.microsoft.com/office/powerpoint/2010/main" val="3078394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7170" name="Picture 2" descr="https://images.unsplash.com/photo-1517837016564-bfc3ffd67455?ixlib=rb-0.3.5&amp;ixid=eyJhcHBfaWQiOjEyMDd9&amp;s=9536c0119eefe3a55b2690fd4bac6ae3&amp;dpr=1&amp;auto=format&amp;fit=crop&amp;w=1000&amp;q=80&amp;cs=tinysrgb"/>
          <p:cNvPicPr>
            <a:picLocks noChangeAspect="1" noChangeArrowheads="1"/>
          </p:cNvPicPr>
          <p:nvPr/>
        </p:nvPicPr>
        <p:blipFill rotWithShape="1">
          <a:blip r:embed="rId3">
            <a:extLst>
              <a:ext uri="{28A0092B-C50C-407E-A947-70E740481C1C}">
                <a14:useLocalDpi xmlns:a14="http://schemas.microsoft.com/office/drawing/2010/main" val="0"/>
              </a:ext>
            </a:extLst>
          </a:blip>
          <a:srcRect t="22410"/>
          <a:stretch/>
        </p:blipFill>
        <p:spPr bwMode="auto">
          <a:xfrm>
            <a:off x="1" y="-2"/>
            <a:ext cx="12192000" cy="68580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4"/>
            <a:ext cx="12192000" cy="6858004"/>
          </a:xfrm>
          <a:prstGeom prst="rect">
            <a:avLst/>
          </a:prstGeom>
          <a:solidFill>
            <a:srgbClr val="457E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11879" y="2497974"/>
            <a:ext cx="5323383" cy="1862048"/>
          </a:xfrm>
          <a:prstGeom prst="rect">
            <a:avLst/>
          </a:prstGeom>
          <a:noFill/>
        </p:spPr>
        <p:txBody>
          <a:bodyPr wrap="square" rtlCol="0">
            <a:spAutoFit/>
          </a:bodyPr>
          <a:lstStyle/>
          <a:p>
            <a:r>
              <a:rPr lang="en-US" sz="115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Font</a:t>
            </a:r>
            <a:endParaRPr lang="en-US" sz="11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8369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57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11" name="TextBox 10"/>
          <p:cNvSpPr txBox="1"/>
          <p:nvPr/>
        </p:nvSpPr>
        <p:spPr>
          <a:xfrm>
            <a:off x="514710" y="3290501"/>
            <a:ext cx="11162581" cy="246221"/>
          </a:xfrm>
          <a:prstGeom prst="rect">
            <a:avLst/>
          </a:prstGeom>
          <a:noFill/>
        </p:spPr>
        <p:txBody>
          <a:bodyPr wrap="square" rtlCol="0">
            <a:spAutoFit/>
          </a:bodyPr>
          <a:lstStyle/>
          <a:p>
            <a:pPr algn="ctr"/>
            <a:r>
              <a:rPr lang="en-US" sz="1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The Bigger The Better</a:t>
            </a:r>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29828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mages.unsplash.com/photo-1525948785857-82adc2501b88?ixlib=rb-0.3.5&amp;ixid=eyJhcHBfaWQiOjEyMDd9&amp;s=42d80ff17144739ba30d22296de13c0a&amp;dpr=1&amp;auto=format&amp;fit=crop&amp;w=1000&amp;q=80&amp;cs=tinysrgb"/>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b="15517"/>
          <a:stretch/>
        </p:blipFill>
        <p:spPr bwMode="auto">
          <a:xfrm>
            <a:off x="0" y="-2"/>
            <a:ext cx="12192002" cy="6858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6" name="Rectangle 5"/>
          <p:cNvSpPr/>
          <p:nvPr/>
        </p:nvSpPr>
        <p:spPr>
          <a:xfrm>
            <a:off x="1" y="-4"/>
            <a:ext cx="12192000" cy="6858004"/>
          </a:xfrm>
          <a:prstGeom prst="rect">
            <a:avLst/>
          </a:prstGeom>
          <a:solidFill>
            <a:srgbClr val="457E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747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9218" name="Picture 2" descr="Aerial view of a crowd in a stadium during a match cheering"/>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12192000" cy="6858004"/>
          </a:xfrm>
          <a:prstGeom prst="rect">
            <a:avLst/>
          </a:prstGeom>
          <a:solidFill>
            <a:srgbClr val="457E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006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5" name="Picture 4"/>
          <p:cNvPicPr>
            <a:picLocks noChangeAspect="1"/>
          </p:cNvPicPr>
          <p:nvPr/>
        </p:nvPicPr>
        <p:blipFill>
          <a:blip r:embed="rId3"/>
          <a:stretch>
            <a:fillRect/>
          </a:stretch>
        </p:blipFill>
        <p:spPr>
          <a:xfrm>
            <a:off x="-2463005" y="3044028"/>
            <a:ext cx="1607828" cy="2046316"/>
          </a:xfrm>
          <a:prstGeom prst="rect">
            <a:avLst/>
          </a:prstGeom>
        </p:spPr>
      </p:pic>
      <p:sp>
        <p:nvSpPr>
          <p:cNvPr id="20" name="TextBox 19"/>
          <p:cNvSpPr txBox="1"/>
          <p:nvPr/>
        </p:nvSpPr>
        <p:spPr>
          <a:xfrm>
            <a:off x="699690" y="2367171"/>
            <a:ext cx="10792621" cy="2123658"/>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Know the </a:t>
            </a:r>
            <a:r>
              <a:rPr lang="en-US"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Purpose</a:t>
            </a:r>
          </a:p>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Create the </a:t>
            </a:r>
            <a:r>
              <a:rPr lang="en-US"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Right Content</a:t>
            </a:r>
            <a:endParaRPr lang="en-US" sz="6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9888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57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grpSp>
        <p:nvGrpSpPr>
          <p:cNvPr id="15" name="Group 14"/>
          <p:cNvGrpSpPr/>
          <p:nvPr/>
        </p:nvGrpSpPr>
        <p:grpSpPr>
          <a:xfrm>
            <a:off x="514711" y="2828836"/>
            <a:ext cx="10991474" cy="1200329"/>
            <a:chOff x="514711" y="3141780"/>
            <a:chExt cx="10991474" cy="1200329"/>
          </a:xfrm>
        </p:grpSpPr>
        <p:sp>
          <p:nvSpPr>
            <p:cNvPr id="11" name="TextBox 10"/>
            <p:cNvSpPr txBox="1"/>
            <p:nvPr/>
          </p:nvSpPr>
          <p:spPr>
            <a:xfrm>
              <a:off x="514711" y="3873996"/>
              <a:ext cx="665907" cy="246221"/>
            </a:xfrm>
            <a:prstGeom prst="rect">
              <a:avLst/>
            </a:prstGeom>
            <a:noFill/>
          </p:spPr>
          <p:txBody>
            <a:bodyPr wrap="square" rtlCol="0" anchor="b">
              <a:spAutoFit/>
            </a:bodyPr>
            <a:lstStyle/>
            <a:p>
              <a:pPr algn="ctr"/>
              <a:r>
                <a:rPr lang="en-US" sz="10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10</a:t>
              </a:r>
              <a:endParaRPr lang="en-US" sz="10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p:cNvSpPr txBox="1"/>
            <p:nvPr/>
          </p:nvSpPr>
          <p:spPr>
            <a:xfrm>
              <a:off x="1545920" y="3840850"/>
              <a:ext cx="665907" cy="276999"/>
            </a:xfrm>
            <a:prstGeom prst="rect">
              <a:avLst/>
            </a:prstGeom>
            <a:noFill/>
          </p:spPr>
          <p:txBody>
            <a:bodyPr wrap="square" rtlCol="0" anchor="b">
              <a:spAutoFit/>
            </a:bodyPr>
            <a:lstStyle/>
            <a:p>
              <a:pPr algn="ctr"/>
              <a:r>
                <a:rPr lang="en-US" sz="12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12</a:t>
              </a:r>
              <a:endParaRPr lang="en-US" sz="12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2577129" y="3799369"/>
              <a:ext cx="665907" cy="338554"/>
            </a:xfrm>
            <a:prstGeom prst="rect">
              <a:avLst/>
            </a:prstGeom>
            <a:noFill/>
          </p:spPr>
          <p:txBody>
            <a:bodyPr wrap="square" rtlCol="0" anchor="b">
              <a:spAutoFit/>
            </a:bodyPr>
            <a:lstStyle/>
            <a:p>
              <a:pPr algn="ctr"/>
              <a:r>
                <a:rPr lang="en-US" sz="16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16</a:t>
              </a:r>
              <a:endParaRPr lang="en-US" sz="16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3608338" y="3749699"/>
              <a:ext cx="665907" cy="400110"/>
            </a:xfrm>
            <a:prstGeom prst="rect">
              <a:avLst/>
            </a:prstGeom>
            <a:noFill/>
          </p:spPr>
          <p:txBody>
            <a:bodyPr wrap="square" rtlCol="0" anchor="b">
              <a:spAutoFit/>
            </a:bodyPr>
            <a:lstStyle/>
            <a:p>
              <a:pPr algn="ctr"/>
              <a:r>
                <a:rPr lang="en-US" sz="20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20</a:t>
              </a:r>
              <a:endParaRPr lang="en-US" sz="20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p:cNvSpPr txBox="1"/>
            <p:nvPr/>
          </p:nvSpPr>
          <p:spPr>
            <a:xfrm>
              <a:off x="4639547" y="3653223"/>
              <a:ext cx="665907" cy="523220"/>
            </a:xfrm>
            <a:prstGeom prst="rect">
              <a:avLst/>
            </a:prstGeom>
            <a:noFill/>
          </p:spPr>
          <p:txBody>
            <a:bodyPr wrap="square" rtlCol="0" anchor="b">
              <a:spAutoFit/>
            </a:bodyPr>
            <a:lstStyle/>
            <a:p>
              <a:pPr algn="ctr"/>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28</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670756" y="3559604"/>
              <a:ext cx="878111" cy="646331"/>
            </a:xfrm>
            <a:prstGeom prst="rect">
              <a:avLst/>
            </a:prstGeom>
            <a:noFill/>
          </p:spPr>
          <p:txBody>
            <a:bodyPr wrap="square" rtlCol="0" anchor="b">
              <a:spAutoFit/>
            </a:bodyPr>
            <a:lstStyle/>
            <a:p>
              <a:pPr algn="ctr"/>
              <a:r>
                <a:rPr 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36</a:t>
              </a:r>
              <a:endPar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6914169" y="3419329"/>
              <a:ext cx="1287138" cy="830997"/>
            </a:xfrm>
            <a:prstGeom prst="rect">
              <a:avLst/>
            </a:prstGeom>
            <a:noFill/>
          </p:spPr>
          <p:txBody>
            <a:bodyPr wrap="square" rtlCol="0" anchor="b">
              <a:spAutoFit/>
            </a:bodyPr>
            <a:lstStyle/>
            <a:p>
              <a:pPr algn="ctr"/>
              <a:r>
                <a:rPr lang="en-US" sz="4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48</a:t>
              </a:r>
              <a:endParaRPr lang="en-US" sz="4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8566609" y="3258434"/>
              <a:ext cx="1287138" cy="1015663"/>
            </a:xfrm>
            <a:prstGeom prst="rect">
              <a:avLst/>
            </a:prstGeom>
            <a:noFill/>
          </p:spPr>
          <p:txBody>
            <a:bodyPr wrap="square" rtlCol="0" anchor="b">
              <a:spAutoFit/>
            </a:bodyPr>
            <a:lstStyle/>
            <a:p>
              <a:pPr algn="ctr"/>
              <a:r>
                <a:rPr lang="en-US" sz="60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60</a:t>
              </a:r>
              <a:endParaRPr lang="en-US" sz="60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10219047" y="3141780"/>
              <a:ext cx="1287138" cy="1200329"/>
            </a:xfrm>
            <a:prstGeom prst="rect">
              <a:avLst/>
            </a:prstGeom>
            <a:noFill/>
          </p:spPr>
          <p:txBody>
            <a:bodyPr wrap="square" rtlCol="0" anchor="b">
              <a:spAutoFit/>
            </a:bodyPr>
            <a:lstStyle/>
            <a:p>
              <a:pPr algn="ctr"/>
              <a:r>
                <a:rPr lang="en-US" sz="7200" dirty="0" smtClean="0">
                  <a:solidFill>
                    <a:srgbClr val="90C1C2"/>
                  </a:solidFill>
                  <a:latin typeface="Open Sans" panose="020B0606030504020204" pitchFamily="34" charset="0"/>
                  <a:ea typeface="Open Sans" panose="020B0606030504020204" pitchFamily="34" charset="0"/>
                  <a:cs typeface="Open Sans" panose="020B0606030504020204" pitchFamily="34" charset="0"/>
                </a:rPr>
                <a:t>72</a:t>
              </a:r>
              <a:endParaRPr lang="en-US" sz="7200" dirty="0">
                <a:solidFill>
                  <a:srgbClr val="90C1C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8452836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57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4" name="TextBox 3"/>
          <p:cNvSpPr txBox="1"/>
          <p:nvPr/>
        </p:nvSpPr>
        <p:spPr>
          <a:xfrm>
            <a:off x="973393" y="2274838"/>
            <a:ext cx="3229897" cy="2308324"/>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Lorem ipsum dolor sit </a:t>
            </a:r>
            <a:r>
              <a:rPr lang="en-US" sz="3600" dirty="0" err="1">
                <a:solidFill>
                  <a:schemeClr val="bg1"/>
                </a:solidFill>
                <a:latin typeface="Times New Roman" panose="02020603050405020304" pitchFamily="18" charset="0"/>
                <a:cs typeface="Times New Roman" panose="02020603050405020304" pitchFamily="18" charset="0"/>
              </a:rPr>
              <a:t>amet</a:t>
            </a:r>
            <a:r>
              <a:rPr lang="en-US" sz="3600" dirty="0">
                <a:solidFill>
                  <a:schemeClr val="bg1"/>
                </a:solidFill>
                <a:latin typeface="Times New Roman" panose="02020603050405020304" pitchFamily="18" charset="0"/>
                <a:cs typeface="Times New Roman" panose="02020603050405020304" pitchFamily="18" charset="0"/>
              </a:rPr>
              <a:t>, consectetur </a:t>
            </a:r>
            <a:r>
              <a:rPr lang="en-US" sz="3600" dirty="0" err="1">
                <a:solidFill>
                  <a:schemeClr val="bg1"/>
                </a:solidFill>
                <a:latin typeface="Times New Roman" panose="02020603050405020304" pitchFamily="18" charset="0"/>
                <a:cs typeface="Times New Roman" panose="02020603050405020304" pitchFamily="18" charset="0"/>
              </a:rPr>
              <a:t>adipiscing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elit</a:t>
            </a:r>
            <a:r>
              <a:rPr lang="en-US" sz="3600" dirty="0">
                <a:solidFill>
                  <a:schemeClr val="bg1"/>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4621160" y="2274838"/>
            <a:ext cx="3229897" cy="2862322"/>
          </a:xfrm>
          <a:prstGeom prst="rect">
            <a:avLst/>
          </a:prstGeom>
          <a:noFill/>
        </p:spPr>
        <p:txBody>
          <a:bodyPr wrap="square" rtlCol="0">
            <a:spAutoFit/>
          </a:bodyPr>
          <a:lstStyle/>
          <a:p>
            <a:r>
              <a:rPr lang="en-US" sz="3600" dirty="0">
                <a:solidFill>
                  <a:schemeClr val="bg1"/>
                </a:solidFill>
                <a:latin typeface="Comic Sans MS" panose="030F0702030302020204" pitchFamily="66" charset="0"/>
              </a:rPr>
              <a:t>Lorem ipsum dolor sit </a:t>
            </a:r>
            <a:r>
              <a:rPr lang="en-US" sz="3600" dirty="0" err="1">
                <a:solidFill>
                  <a:schemeClr val="bg1"/>
                </a:solidFill>
                <a:latin typeface="Comic Sans MS" panose="030F0702030302020204" pitchFamily="66" charset="0"/>
              </a:rPr>
              <a:t>amet</a:t>
            </a:r>
            <a:r>
              <a:rPr lang="en-US" sz="3600" dirty="0">
                <a:solidFill>
                  <a:schemeClr val="bg1"/>
                </a:solidFill>
                <a:latin typeface="Comic Sans MS" panose="030F0702030302020204" pitchFamily="66" charset="0"/>
              </a:rPr>
              <a:t>, consectetur </a:t>
            </a:r>
            <a:r>
              <a:rPr lang="en-US" sz="3600" dirty="0" err="1">
                <a:solidFill>
                  <a:schemeClr val="bg1"/>
                </a:solidFill>
                <a:latin typeface="Comic Sans MS" panose="030F0702030302020204" pitchFamily="66" charset="0"/>
              </a:rPr>
              <a:t>adipiscing</a:t>
            </a:r>
            <a:r>
              <a:rPr lang="en-US" sz="3600" dirty="0">
                <a:solidFill>
                  <a:schemeClr val="bg1"/>
                </a:solidFill>
                <a:latin typeface="Comic Sans MS" panose="030F0702030302020204" pitchFamily="66" charset="0"/>
              </a:rPr>
              <a:t> </a:t>
            </a:r>
            <a:r>
              <a:rPr lang="en-US" sz="3600" dirty="0" err="1">
                <a:solidFill>
                  <a:schemeClr val="bg1"/>
                </a:solidFill>
                <a:latin typeface="Comic Sans MS" panose="030F0702030302020204" pitchFamily="66" charset="0"/>
              </a:rPr>
              <a:t>elit</a:t>
            </a:r>
            <a:r>
              <a:rPr lang="en-US" sz="3600" dirty="0">
                <a:solidFill>
                  <a:schemeClr val="bg1"/>
                </a:solidFill>
                <a:latin typeface="Comic Sans MS" panose="030F0702030302020204" pitchFamily="66" charset="0"/>
              </a:rPr>
              <a:t>.</a:t>
            </a:r>
          </a:p>
        </p:txBody>
      </p:sp>
      <p:sp>
        <p:nvSpPr>
          <p:cNvPr id="17" name="TextBox 16"/>
          <p:cNvSpPr txBox="1"/>
          <p:nvPr/>
        </p:nvSpPr>
        <p:spPr>
          <a:xfrm>
            <a:off x="8268927" y="2274838"/>
            <a:ext cx="3229897" cy="1754326"/>
          </a:xfrm>
          <a:prstGeom prst="rect">
            <a:avLst/>
          </a:prstGeom>
          <a:noFill/>
        </p:spPr>
        <p:txBody>
          <a:bodyPr wrap="square" rtlCol="0">
            <a:spAutoFit/>
          </a:bodyPr>
          <a:lstStyle/>
          <a:p>
            <a:r>
              <a:rPr lang="en-US" sz="3600" dirty="0">
                <a:solidFill>
                  <a:schemeClr val="bg1"/>
                </a:solidFill>
                <a:latin typeface="Mistral" panose="03090702030407020403" pitchFamily="66" charset="0"/>
                <a:ea typeface="Open Sans" panose="020B0606030504020204" pitchFamily="34" charset="0"/>
                <a:cs typeface="Open Sans" panose="020B0606030504020204" pitchFamily="34" charset="0"/>
              </a:rPr>
              <a:t>Lorem ipsum dolor sit </a:t>
            </a:r>
            <a:r>
              <a:rPr lang="en-US" sz="3600" dirty="0" err="1">
                <a:solidFill>
                  <a:schemeClr val="bg1"/>
                </a:solidFill>
                <a:latin typeface="Mistral" panose="03090702030407020403" pitchFamily="66" charset="0"/>
                <a:ea typeface="Open Sans" panose="020B0606030504020204" pitchFamily="34" charset="0"/>
                <a:cs typeface="Open Sans" panose="020B0606030504020204" pitchFamily="34" charset="0"/>
              </a:rPr>
              <a:t>amet</a:t>
            </a:r>
            <a:r>
              <a:rPr lang="en-US" sz="3600" dirty="0">
                <a:solidFill>
                  <a:schemeClr val="bg1"/>
                </a:solidFill>
                <a:latin typeface="Mistral" panose="03090702030407020403" pitchFamily="66" charset="0"/>
                <a:ea typeface="Open Sans" panose="020B0606030504020204" pitchFamily="34" charset="0"/>
                <a:cs typeface="Open Sans" panose="020B0606030504020204" pitchFamily="34" charset="0"/>
              </a:rPr>
              <a:t>, consectetur </a:t>
            </a:r>
            <a:r>
              <a:rPr lang="en-US" sz="3600" dirty="0" err="1">
                <a:solidFill>
                  <a:schemeClr val="bg1"/>
                </a:solidFill>
                <a:latin typeface="Mistral" panose="03090702030407020403" pitchFamily="66" charset="0"/>
                <a:ea typeface="Open Sans" panose="020B0606030504020204" pitchFamily="34" charset="0"/>
                <a:cs typeface="Open Sans" panose="020B0606030504020204" pitchFamily="34" charset="0"/>
              </a:rPr>
              <a:t>adipiscing</a:t>
            </a:r>
            <a:r>
              <a:rPr lang="en-US" sz="3600" dirty="0">
                <a:solidFill>
                  <a:schemeClr val="bg1"/>
                </a:solidFill>
                <a:latin typeface="Mistral" panose="03090702030407020403" pitchFamily="66" charset="0"/>
                <a:ea typeface="Open Sans" panose="020B0606030504020204" pitchFamily="34" charset="0"/>
                <a:cs typeface="Open Sans" panose="020B0606030504020204" pitchFamily="34" charset="0"/>
              </a:rPr>
              <a:t> </a:t>
            </a:r>
            <a:r>
              <a:rPr lang="en-US" sz="3600" dirty="0" err="1">
                <a:solidFill>
                  <a:schemeClr val="bg1"/>
                </a:solidFill>
                <a:latin typeface="Mistral" panose="03090702030407020403" pitchFamily="66" charset="0"/>
                <a:ea typeface="Open Sans" panose="020B0606030504020204" pitchFamily="34" charset="0"/>
                <a:cs typeface="Open Sans" panose="020B0606030504020204" pitchFamily="34" charset="0"/>
              </a:rPr>
              <a:t>elit</a:t>
            </a:r>
            <a:r>
              <a:rPr lang="en-US" sz="3600" dirty="0">
                <a:solidFill>
                  <a:schemeClr val="bg1"/>
                </a:solidFill>
                <a:latin typeface="Mistral" panose="03090702030407020403" pitchFamily="66"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743485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57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4" name="TextBox 3"/>
          <p:cNvSpPr txBox="1"/>
          <p:nvPr/>
        </p:nvSpPr>
        <p:spPr>
          <a:xfrm>
            <a:off x="973393" y="2274838"/>
            <a:ext cx="3229897" cy="2308324"/>
          </a:xfrm>
          <a:prstGeom prst="rect">
            <a:avLst/>
          </a:prstGeom>
          <a:noFill/>
        </p:spPr>
        <p:txBody>
          <a:bodyPr wrap="square" rtlCol="0">
            <a:spAutoFit/>
          </a:bodyPr>
          <a:lstStyle/>
          <a:p>
            <a:r>
              <a:rPr lang="en-US" sz="3600" dirty="0">
                <a:solidFill>
                  <a:schemeClr val="bg1"/>
                </a:solidFill>
                <a:cs typeface="Times New Roman" panose="02020603050405020304" pitchFamily="18" charset="0"/>
              </a:rPr>
              <a:t>Lorem ipsum dolor sit </a:t>
            </a:r>
            <a:r>
              <a:rPr lang="en-US" sz="3600" dirty="0" err="1">
                <a:solidFill>
                  <a:schemeClr val="bg1"/>
                </a:solidFill>
                <a:cs typeface="Times New Roman" panose="02020603050405020304" pitchFamily="18" charset="0"/>
              </a:rPr>
              <a:t>amet</a:t>
            </a:r>
            <a:r>
              <a:rPr lang="en-US" sz="3600" dirty="0">
                <a:solidFill>
                  <a:schemeClr val="bg1"/>
                </a:solidFill>
                <a:cs typeface="Times New Roman" panose="02020603050405020304" pitchFamily="18" charset="0"/>
              </a:rPr>
              <a:t>, consectetur </a:t>
            </a:r>
            <a:r>
              <a:rPr lang="en-US" sz="3600" dirty="0" err="1">
                <a:solidFill>
                  <a:schemeClr val="bg1"/>
                </a:solidFill>
                <a:cs typeface="Times New Roman" panose="02020603050405020304" pitchFamily="18" charset="0"/>
              </a:rPr>
              <a:t>adipiscing</a:t>
            </a:r>
            <a:r>
              <a:rPr lang="en-US" sz="3600" dirty="0">
                <a:solidFill>
                  <a:schemeClr val="bg1"/>
                </a:solidFill>
                <a:cs typeface="Times New Roman" panose="02020603050405020304" pitchFamily="18" charset="0"/>
              </a:rPr>
              <a:t> </a:t>
            </a:r>
            <a:r>
              <a:rPr lang="en-US" sz="3600" dirty="0" err="1">
                <a:solidFill>
                  <a:schemeClr val="bg1"/>
                </a:solidFill>
                <a:cs typeface="Times New Roman" panose="02020603050405020304" pitchFamily="18" charset="0"/>
              </a:rPr>
              <a:t>elit</a:t>
            </a:r>
            <a:r>
              <a:rPr lang="en-US" sz="3600" dirty="0">
                <a:solidFill>
                  <a:schemeClr val="bg1"/>
                </a:solidFill>
                <a:cs typeface="Times New Roman" panose="02020603050405020304" pitchFamily="18" charset="0"/>
              </a:rPr>
              <a:t>.</a:t>
            </a:r>
          </a:p>
        </p:txBody>
      </p:sp>
      <p:sp>
        <p:nvSpPr>
          <p:cNvPr id="16" name="TextBox 15"/>
          <p:cNvSpPr txBox="1"/>
          <p:nvPr/>
        </p:nvSpPr>
        <p:spPr>
          <a:xfrm>
            <a:off x="4621160" y="2274838"/>
            <a:ext cx="3229897" cy="2308324"/>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Lorem ipsum dolor sit </a:t>
            </a:r>
            <a:r>
              <a:rPr lang="en-US" sz="3600" dirty="0" err="1">
                <a:solidFill>
                  <a:schemeClr val="bg1"/>
                </a:solidFill>
                <a:latin typeface="Arial" panose="020B0604020202020204" pitchFamily="34" charset="0"/>
                <a:cs typeface="Arial" panose="020B0604020202020204" pitchFamily="34" charset="0"/>
              </a:rPr>
              <a:t>amet</a:t>
            </a:r>
            <a:r>
              <a:rPr lang="en-US" sz="3600" dirty="0">
                <a:solidFill>
                  <a:schemeClr val="bg1"/>
                </a:solidFill>
                <a:latin typeface="Arial" panose="020B0604020202020204" pitchFamily="34" charset="0"/>
                <a:cs typeface="Arial" panose="020B0604020202020204" pitchFamily="34" charset="0"/>
              </a:rPr>
              <a:t>, consectetur </a:t>
            </a:r>
            <a:r>
              <a:rPr lang="en-US" sz="3600" dirty="0" err="1">
                <a:solidFill>
                  <a:schemeClr val="bg1"/>
                </a:solidFill>
                <a:latin typeface="Arial" panose="020B0604020202020204" pitchFamily="34" charset="0"/>
                <a:cs typeface="Arial" panose="020B0604020202020204" pitchFamily="34" charset="0"/>
              </a:rPr>
              <a:t>adipiscing</a:t>
            </a:r>
            <a:r>
              <a:rPr lang="en-US" sz="3600" dirty="0">
                <a:solidFill>
                  <a:schemeClr val="bg1"/>
                </a:solidFill>
                <a:latin typeface="Arial" panose="020B0604020202020204" pitchFamily="34" charset="0"/>
                <a:cs typeface="Arial" panose="020B0604020202020204" pitchFamily="34" charset="0"/>
              </a:rPr>
              <a:t> </a:t>
            </a:r>
            <a:r>
              <a:rPr lang="en-US" sz="3600" dirty="0" err="1">
                <a:solidFill>
                  <a:schemeClr val="bg1"/>
                </a:solidFill>
                <a:latin typeface="Arial" panose="020B0604020202020204" pitchFamily="34" charset="0"/>
                <a:cs typeface="Arial" panose="020B0604020202020204" pitchFamily="34" charset="0"/>
              </a:rPr>
              <a:t>elit</a:t>
            </a:r>
            <a:r>
              <a:rPr lang="en-US" sz="3600" dirty="0">
                <a:solidFill>
                  <a:schemeClr val="bg1"/>
                </a:solidFill>
                <a:latin typeface="Arial" panose="020B0604020202020204" pitchFamily="34" charset="0"/>
                <a:cs typeface="Arial" panose="020B0604020202020204" pitchFamily="34" charset="0"/>
              </a:rPr>
              <a:t>.</a:t>
            </a:r>
          </a:p>
        </p:txBody>
      </p:sp>
      <p:sp>
        <p:nvSpPr>
          <p:cNvPr id="17" name="TextBox 16"/>
          <p:cNvSpPr txBox="1"/>
          <p:nvPr/>
        </p:nvSpPr>
        <p:spPr>
          <a:xfrm>
            <a:off x="8268927" y="2274838"/>
            <a:ext cx="3229897" cy="2862322"/>
          </a:xfrm>
          <a:prstGeom prst="rect">
            <a:avLst/>
          </a:prstGeom>
          <a:noFill/>
        </p:spPr>
        <p:txBody>
          <a:bodyPr wrap="square" rtlCol="0">
            <a:spAutoFit/>
          </a:bodyPr>
          <a:lstStyle/>
          <a:p>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8876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mages.unsplash.com/photo-1464820453369-31d2c0b651af?ixlib=rb-0.3.5&amp;ixid=eyJhcHBfaWQiOjEyMDd9&amp;s=bee2aae224bc536d92722ebfedf016b4&amp;dpr=1&amp;auto=format&amp;fit=crop&amp;w=1000&amp;q=80&amp;cs=tinys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281" y="672281"/>
            <a:ext cx="5513439" cy="551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02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mages.unsplash.com/photo-1464820453369-31d2c0b651af?ixlib=rb-0.3.5&amp;ixid=eyJhcHBfaWQiOjEyMDd9&amp;s=bee2aae224bc536d92722ebfedf016b4&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r="47414" b="46389"/>
          <a:stretch/>
        </p:blipFill>
        <p:spPr bwMode="auto">
          <a:xfrm>
            <a:off x="9747196" y="4365522"/>
            <a:ext cx="2444804" cy="24924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1096" y="2241753"/>
            <a:ext cx="9984658" cy="2985433"/>
          </a:xfrm>
          <a:prstGeom prst="rect">
            <a:avLst/>
          </a:prstGeom>
          <a:noFill/>
        </p:spPr>
        <p:txBody>
          <a:bodyPr wrap="square" rtlCol="0">
            <a:spAutoFit/>
          </a:bodyPr>
          <a:lstStyle/>
          <a:p>
            <a:r>
              <a:rPr lang="en-US" sz="4400" dirty="0">
                <a:latin typeface="Open Sans" panose="020B0606030504020204" pitchFamily="34" charset="0"/>
                <a:ea typeface="Open Sans" panose="020B0606030504020204" pitchFamily="34" charset="0"/>
                <a:cs typeface="Open Sans" panose="020B0606030504020204" pitchFamily="34" charset="0"/>
              </a:rPr>
              <a:t>How can color tell a story?</a:t>
            </a:r>
          </a:p>
          <a:p>
            <a:r>
              <a:rPr lang="en-US" sz="3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Color can affect us emotionally, psychologically and even physically, often without us becoming aware</a:t>
            </a:r>
            <a:r>
              <a:rPr lang="en-US" sz="20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n-US" sz="20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https://www.studiobinder.com/blog/how-to-use-color-in-film-50-examples-of-movie-color-palettes/</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https://images.unsplash.com/photo-1464820453369-31d2c0b651af?ixlib=rb-0.3.5&amp;ixid=eyJhcHBfaWQiOjEyMDd9&amp;s=bee2aae224bc536d92722ebfedf016b4&amp;dpr=1&amp;auto=format&amp;fit=crop&amp;w=1000&amp;q=80&amp;cs=tinysrgb"/>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039" t="41795"/>
          <a:stretch/>
        </p:blipFill>
        <p:spPr bwMode="auto">
          <a:xfrm>
            <a:off x="0" y="0"/>
            <a:ext cx="2300749" cy="227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833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C0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81052" y="3105835"/>
            <a:ext cx="3229897" cy="646331"/>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Well Done!</a:t>
            </a:r>
            <a:endParaRPr lang="en-US" sz="36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rot="5400000">
            <a:off x="-1875458" y="846010"/>
            <a:ext cx="2618943" cy="926918"/>
          </a:xfrm>
          <a:prstGeom prst="rect">
            <a:avLst/>
          </a:prstGeom>
        </p:spPr>
      </p:pic>
    </p:spTree>
    <p:extLst>
      <p:ext uri="{BB962C8B-B14F-4D97-AF65-F5344CB8AC3E}">
        <p14:creationId xmlns:p14="http://schemas.microsoft.com/office/powerpoint/2010/main" val="19680052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81052" y="3105835"/>
            <a:ext cx="3229897" cy="646331"/>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Poor Work</a:t>
            </a:r>
            <a:endParaRPr lang="en-US" sz="36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rot="5400000">
            <a:off x="-1875458" y="846010"/>
            <a:ext cx="2618943" cy="926918"/>
          </a:xfrm>
          <a:prstGeom prst="rect">
            <a:avLst/>
          </a:prstGeom>
        </p:spPr>
      </p:pic>
    </p:spTree>
    <p:extLst>
      <p:ext uri="{BB962C8B-B14F-4D97-AF65-F5344CB8AC3E}">
        <p14:creationId xmlns:p14="http://schemas.microsoft.com/office/powerpoint/2010/main" val="3454067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49299" y="2216923"/>
            <a:ext cx="5293402" cy="2424155"/>
          </a:xfrm>
          <a:prstGeom prst="rect">
            <a:avLst/>
          </a:prstGeom>
        </p:spPr>
      </p:pic>
    </p:spTree>
    <p:extLst>
      <p:ext uri="{BB962C8B-B14F-4D97-AF65-F5344CB8AC3E}">
        <p14:creationId xmlns:p14="http://schemas.microsoft.com/office/powerpoint/2010/main" val="13232463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4" name="TextBox 3"/>
          <p:cNvSpPr txBox="1"/>
          <p:nvPr/>
        </p:nvSpPr>
        <p:spPr>
          <a:xfrm>
            <a:off x="973393" y="2274838"/>
            <a:ext cx="3229897" cy="2862322"/>
          </a:xfrm>
          <a:prstGeom prst="rect">
            <a:avLst/>
          </a:prstGeom>
          <a:noFill/>
        </p:spPr>
        <p:txBody>
          <a:bodyPr wrap="square" rtlCol="0">
            <a:spAutoFit/>
          </a:bodyPr>
          <a:lstStyle/>
          <a:p>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TextBox 15"/>
          <p:cNvSpPr txBox="1"/>
          <p:nvPr/>
        </p:nvSpPr>
        <p:spPr>
          <a:xfrm>
            <a:off x="4621160" y="2274838"/>
            <a:ext cx="3229897" cy="2862322"/>
          </a:xfrm>
          <a:prstGeom prst="rect">
            <a:avLst/>
          </a:prstGeom>
          <a:noFill/>
        </p:spPr>
        <p:txBody>
          <a:bodyPr wrap="square" rtlCol="0">
            <a:spAutoFit/>
          </a:bodyPr>
          <a:lstStyle/>
          <a:p>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7" name="TextBox 16"/>
          <p:cNvSpPr txBox="1"/>
          <p:nvPr/>
        </p:nvSpPr>
        <p:spPr>
          <a:xfrm>
            <a:off x="8268927" y="2274838"/>
            <a:ext cx="3229897" cy="2862322"/>
          </a:xfrm>
          <a:prstGeom prst="rect">
            <a:avLst/>
          </a:prstGeom>
          <a:noFill/>
        </p:spPr>
        <p:txBody>
          <a:bodyPr wrap="square" rtlCol="0">
            <a:spAutoFit/>
          </a:bodyPr>
          <a:lstStyle/>
          <a:p>
            <a:r>
              <a:rPr lang="en-US" sz="3600" dirty="0">
                <a:solidFill>
                  <a:srgbClr val="272F38"/>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rgbClr val="272F38"/>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rgbClr val="272F38"/>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rgbClr val="272F38"/>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rgbClr val="272F38"/>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272F38"/>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rgbClr val="272F38"/>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7" name="Picture 6"/>
          <p:cNvPicPr>
            <a:picLocks noChangeAspect="1"/>
          </p:cNvPicPr>
          <p:nvPr/>
        </p:nvPicPr>
        <p:blipFill>
          <a:blip r:embed="rId3"/>
          <a:stretch>
            <a:fillRect/>
          </a:stretch>
        </p:blipFill>
        <p:spPr>
          <a:xfrm>
            <a:off x="-4972030" y="-2237090"/>
            <a:ext cx="5293402" cy="2424155"/>
          </a:xfrm>
          <a:prstGeom prst="rect">
            <a:avLst/>
          </a:prstGeom>
        </p:spPr>
      </p:pic>
    </p:spTree>
    <p:extLst>
      <p:ext uri="{BB962C8B-B14F-4D97-AF65-F5344CB8AC3E}">
        <p14:creationId xmlns:p14="http://schemas.microsoft.com/office/powerpoint/2010/main" val="3478339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272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sp>
        <p:nvSpPr>
          <p:cNvPr id="4" name="TextBox 3"/>
          <p:cNvSpPr txBox="1"/>
          <p:nvPr/>
        </p:nvSpPr>
        <p:spPr>
          <a:xfrm>
            <a:off x="973393" y="2274838"/>
            <a:ext cx="3229897" cy="2862322"/>
          </a:xfrm>
          <a:prstGeom prst="rect">
            <a:avLst/>
          </a:prstGeom>
          <a:noFill/>
        </p:spPr>
        <p:txBody>
          <a:bodyPr wrap="square" rtlCol="0">
            <a:spAutoFit/>
          </a:bodyPr>
          <a:lstStyle/>
          <a:p>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TextBox 15"/>
          <p:cNvSpPr txBox="1"/>
          <p:nvPr/>
        </p:nvSpPr>
        <p:spPr>
          <a:xfrm>
            <a:off x="4621160" y="2274838"/>
            <a:ext cx="3229897" cy="2862322"/>
          </a:xfrm>
          <a:prstGeom prst="rect">
            <a:avLst/>
          </a:prstGeom>
          <a:noFill/>
        </p:spPr>
        <p:txBody>
          <a:bodyPr wrap="square" rtlCol="0">
            <a:spAutoFit/>
          </a:bodyPr>
          <a:lstStyle/>
          <a:p>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FACF00"/>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rgbClr val="FACF00"/>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7" name="TextBox 16"/>
          <p:cNvSpPr txBox="1"/>
          <p:nvPr/>
        </p:nvSpPr>
        <p:spPr>
          <a:xfrm>
            <a:off x="8268927" y="2274838"/>
            <a:ext cx="3229897" cy="2862322"/>
          </a:xfrm>
          <a:prstGeom prst="rect">
            <a:avLst/>
          </a:prstGeom>
          <a:noFill/>
        </p:spPr>
        <p:txBody>
          <a:bodyPr wrap="square" rtlCol="0">
            <a:spAutoFit/>
          </a:bodyPr>
          <a:lstStyle/>
          <a:p>
            <a:r>
              <a:rPr lang="en-US" sz="3600" dirty="0">
                <a:solidFill>
                  <a:srgbClr val="2E3842"/>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3600" dirty="0" err="1">
                <a:solidFill>
                  <a:srgbClr val="2E3842"/>
                </a:solidFill>
                <a:latin typeface="Open Sans" panose="020B0606030504020204" pitchFamily="34" charset="0"/>
                <a:ea typeface="Open Sans" panose="020B0606030504020204" pitchFamily="34" charset="0"/>
                <a:cs typeface="Open Sans" panose="020B0606030504020204" pitchFamily="34" charset="0"/>
              </a:rPr>
              <a:t>amet</a:t>
            </a:r>
            <a:r>
              <a:rPr lang="en-US" sz="3600" dirty="0">
                <a:solidFill>
                  <a:srgbClr val="2E3842"/>
                </a:solidFill>
                <a:latin typeface="Open Sans" panose="020B0606030504020204" pitchFamily="34" charset="0"/>
                <a:ea typeface="Open Sans" panose="020B0606030504020204" pitchFamily="34" charset="0"/>
                <a:cs typeface="Open Sans" panose="020B0606030504020204" pitchFamily="34" charset="0"/>
              </a:rPr>
              <a:t>, consectetur </a:t>
            </a:r>
            <a:r>
              <a:rPr lang="en-US" sz="3600" dirty="0" err="1">
                <a:solidFill>
                  <a:srgbClr val="2E3842"/>
                </a:solidFill>
                <a:latin typeface="Open Sans" panose="020B0606030504020204" pitchFamily="34" charset="0"/>
                <a:ea typeface="Open Sans" panose="020B0606030504020204" pitchFamily="34" charset="0"/>
                <a:cs typeface="Open Sans" panose="020B0606030504020204" pitchFamily="34" charset="0"/>
              </a:rPr>
              <a:t>adipiscing</a:t>
            </a:r>
            <a:r>
              <a:rPr lang="en-US" sz="3600" dirty="0">
                <a:solidFill>
                  <a:srgbClr val="2E3842"/>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2E3842"/>
                </a:solidFill>
                <a:latin typeface="Open Sans" panose="020B0606030504020204" pitchFamily="34" charset="0"/>
                <a:ea typeface="Open Sans" panose="020B0606030504020204" pitchFamily="34" charset="0"/>
                <a:cs typeface="Open Sans" panose="020B0606030504020204" pitchFamily="34" charset="0"/>
              </a:rPr>
              <a:t>elit</a:t>
            </a:r>
            <a:r>
              <a:rPr lang="en-US" sz="3600" dirty="0">
                <a:solidFill>
                  <a:srgbClr val="2E3842"/>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7" name="Picture 6"/>
          <p:cNvPicPr>
            <a:picLocks noChangeAspect="1"/>
          </p:cNvPicPr>
          <p:nvPr/>
        </p:nvPicPr>
        <p:blipFill>
          <a:blip r:embed="rId3"/>
          <a:stretch>
            <a:fillRect/>
          </a:stretch>
        </p:blipFill>
        <p:spPr>
          <a:xfrm>
            <a:off x="12490060" y="0"/>
            <a:ext cx="5293402" cy="2424155"/>
          </a:xfrm>
          <a:prstGeom prst="rect">
            <a:avLst/>
          </a:prstGeom>
        </p:spPr>
      </p:pic>
    </p:spTree>
    <p:extLst>
      <p:ext uri="{BB962C8B-B14F-4D97-AF65-F5344CB8AC3E}">
        <p14:creationId xmlns:p14="http://schemas.microsoft.com/office/powerpoint/2010/main" val="361680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5" name="Picture 4"/>
          <p:cNvPicPr>
            <a:picLocks noChangeAspect="1"/>
          </p:cNvPicPr>
          <p:nvPr/>
        </p:nvPicPr>
        <p:blipFill>
          <a:blip r:embed="rId3"/>
          <a:stretch>
            <a:fillRect/>
          </a:stretch>
        </p:blipFill>
        <p:spPr>
          <a:xfrm>
            <a:off x="-2463005" y="3044028"/>
            <a:ext cx="1607828" cy="2046316"/>
          </a:xfrm>
          <a:prstGeom prst="rect">
            <a:avLst/>
          </a:prstGeom>
        </p:spPr>
      </p:pic>
      <p:sp>
        <p:nvSpPr>
          <p:cNvPr id="20" name="TextBox 19"/>
          <p:cNvSpPr txBox="1"/>
          <p:nvPr/>
        </p:nvSpPr>
        <p:spPr>
          <a:xfrm>
            <a:off x="1003139" y="2367171"/>
            <a:ext cx="10185722" cy="2123658"/>
          </a:xfrm>
          <a:prstGeom prst="rect">
            <a:avLst/>
          </a:prstGeom>
          <a:noFill/>
        </p:spPr>
        <p:txBody>
          <a:bodyPr wrap="square" rtlCol="0">
            <a:spAutoFit/>
          </a:bodyPr>
          <a:lstStyle/>
          <a:p>
            <a:pPr algn="ctr"/>
            <a:r>
              <a:rPr lang="en-US" sz="6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Presentation</a:t>
            </a:r>
          </a:p>
          <a:p>
            <a:pPr algn="ctr"/>
            <a:r>
              <a:rPr lang="en-US"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NOT Report</a:t>
            </a:r>
            <a:endParaRPr lang="en-US" sz="6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16418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AF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Image result for character quiz by color"/>
          <p:cNvPicPr>
            <a:picLocks noChangeAspect="1" noChangeArrowheads="1"/>
          </p:cNvPicPr>
          <p:nvPr/>
        </p:nvPicPr>
        <p:blipFill rotWithShape="1">
          <a:blip r:embed="rId2">
            <a:extLst>
              <a:ext uri="{28A0092B-C50C-407E-A947-70E740481C1C}">
                <a14:useLocalDpi xmlns:a14="http://schemas.microsoft.com/office/drawing/2010/main" val="0"/>
              </a:ext>
            </a:extLst>
          </a:blip>
          <a:srcRect t="8137"/>
          <a:stretch/>
        </p:blipFill>
        <p:spPr bwMode="auto">
          <a:xfrm>
            <a:off x="3829229" y="467753"/>
            <a:ext cx="4533541" cy="624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991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s://images.unsplash.com/photo-1518782999472-72f2ca3cb18f?ixlib=rb-0.3.5&amp;ixid=eyJhcHBfaWQiOjEyMDd9&amp;s=c886d325b02b3e512183cff781fe435d&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t="7236" b="6305"/>
          <a:stretch/>
        </p:blipFill>
        <p:spPr bwMode="auto">
          <a:xfrm>
            <a:off x="0" y="-14748"/>
            <a:ext cx="12192000" cy="687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5423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s://images.unsplash.com/photo-1518782999472-72f2ca3cb18f?ixlib=rb-0.3.5&amp;ixid=eyJhcHBfaWQiOjEyMDd9&amp;s=c886d325b02b3e512183cff781fe435d&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t="7236" b="6305"/>
          <a:stretch/>
        </p:blipFill>
        <p:spPr bwMode="auto">
          <a:xfrm>
            <a:off x="0" y="-14748"/>
            <a:ext cx="12192000" cy="6872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962103" y="2883017"/>
            <a:ext cx="3229897" cy="1077218"/>
          </a:xfrm>
          <a:prstGeom prst="rect">
            <a:avLst/>
          </a:prstGeom>
          <a:noFill/>
        </p:spPr>
        <p:txBody>
          <a:bodyPr wrap="square" rtlCol="0">
            <a:spAutoFit/>
          </a:bodyPr>
          <a:lstStyle/>
          <a:p>
            <a:r>
              <a:rPr lang="en-US" sz="3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Classic</a:t>
            </a:r>
          </a:p>
          <a:p>
            <a:r>
              <a:rPr lang="en-US" sz="3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Phone Booth</a:t>
            </a:r>
            <a:endParaRPr lang="en-US" sz="32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772380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s://images.unsplash.com/photo-1518782999472-72f2ca3cb18f?ixlib=rb-0.3.5&amp;ixid=eyJhcHBfaWQiOjEyMDd9&amp;s=c886d325b02b3e512183cff781fe435d&amp;dpr=1&amp;auto=format&amp;fit=crop&amp;w=1000&amp;q=80&amp;cs=tinysrgb"/>
          <p:cNvPicPr>
            <a:picLocks noChangeAspect="1" noChangeArrowheads="1"/>
          </p:cNvPicPr>
          <p:nvPr/>
        </p:nvPicPr>
        <p:blipFill rotWithShape="1">
          <a:blip r:embed="rId2">
            <a:extLst>
              <a:ext uri="{28A0092B-C50C-407E-A947-70E740481C1C}">
                <a14:useLocalDpi xmlns:a14="http://schemas.microsoft.com/office/drawing/2010/main" val="0"/>
              </a:ext>
            </a:extLst>
          </a:blip>
          <a:srcRect t="7236" b="6305"/>
          <a:stretch/>
        </p:blipFill>
        <p:spPr bwMode="auto">
          <a:xfrm>
            <a:off x="0" y="-14748"/>
            <a:ext cx="12192000" cy="6872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962103" y="2883017"/>
            <a:ext cx="3229897" cy="1077218"/>
          </a:xfrm>
          <a:prstGeom prst="rect">
            <a:avLst/>
          </a:prstGeom>
          <a:noFill/>
        </p:spPr>
        <p:txBody>
          <a:bodyPr wrap="square" rtlCol="0">
            <a:spAutoFit/>
          </a:bodyPr>
          <a:lstStyle/>
          <a:p>
            <a:r>
              <a:rPr lang="en-US" sz="3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Stylish</a:t>
            </a:r>
          </a:p>
          <a:p>
            <a:r>
              <a:rPr lang="en-US" sz="3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Briefcase</a:t>
            </a:r>
            <a:endParaRPr lang="en-US" sz="32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62878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272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490060" y="0"/>
            <a:ext cx="5293402" cy="2424155"/>
          </a:xfrm>
          <a:prstGeom prst="rect">
            <a:avLst/>
          </a:prstGeom>
        </p:spPr>
      </p:pic>
      <p:graphicFrame>
        <p:nvGraphicFramePr>
          <p:cNvPr id="9" name="Chart 8"/>
          <p:cNvGraphicFramePr>
            <a:graphicFrameLocks/>
          </p:cNvGraphicFramePr>
          <p:nvPr>
            <p:extLst>
              <p:ext uri="{D42A27DB-BD31-4B8C-83A1-F6EECF244321}">
                <p14:modId xmlns:p14="http://schemas.microsoft.com/office/powerpoint/2010/main" val="3683559827"/>
              </p:ext>
            </p:extLst>
          </p:nvPr>
        </p:nvGraphicFramePr>
        <p:xfrm>
          <a:off x="1199535"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2546216026"/>
              </p:ext>
            </p:extLst>
          </p:nvPr>
        </p:nvGraphicFramePr>
        <p:xfrm>
          <a:off x="6069595"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p:cNvPicPr>
            <a:picLocks noChangeAspect="1"/>
          </p:cNvPicPr>
          <p:nvPr/>
        </p:nvPicPr>
        <p:blipFill>
          <a:blip r:embed="rId5"/>
          <a:stretch>
            <a:fillRect/>
          </a:stretch>
        </p:blipFill>
        <p:spPr>
          <a:xfrm rot="5400000">
            <a:off x="12415731" y="4120153"/>
            <a:ext cx="2618943" cy="926918"/>
          </a:xfrm>
          <a:prstGeom prst="rect">
            <a:avLst/>
          </a:prstGeom>
        </p:spPr>
      </p:pic>
    </p:spTree>
    <p:extLst>
      <p:ext uri="{BB962C8B-B14F-4D97-AF65-F5344CB8AC3E}">
        <p14:creationId xmlns:p14="http://schemas.microsoft.com/office/powerpoint/2010/main" val="325136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542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01454" y="2551837"/>
            <a:ext cx="7389091" cy="923330"/>
          </a:xfrm>
          <a:prstGeom prst="rect">
            <a:avLst/>
          </a:prstGeom>
          <a:noFill/>
        </p:spPr>
        <p:txBody>
          <a:bodyPr wrap="square" rtlCol="0">
            <a:spAutoFit/>
          </a:bodyPr>
          <a:lstStyle/>
          <a:p>
            <a:pPr algn="ctr"/>
            <a:r>
              <a:rPr lang="en-US" sz="5400" dirty="0" smtClean="0">
                <a:solidFill>
                  <a:schemeClr val="bg1"/>
                </a:solidFill>
              </a:rPr>
              <a:t>ANIMATION</a:t>
            </a:r>
            <a:endParaRPr lang="en-US" sz="5400" dirty="0" smtClean="0">
              <a:solidFill>
                <a:schemeClr val="bg1"/>
              </a:solidFill>
            </a:endParaRPr>
          </a:p>
        </p:txBody>
      </p:sp>
    </p:spTree>
    <p:extLst>
      <p:ext uri="{BB962C8B-B14F-4D97-AF65-F5344CB8AC3E}">
        <p14:creationId xmlns:p14="http://schemas.microsoft.com/office/powerpoint/2010/main" val="34324852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542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828800"/>
            <a:ext cx="1524000" cy="1309688"/>
          </a:xfrm>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3429001"/>
            <a:ext cx="21050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429000"/>
            <a:ext cx="138906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1" y="3429001"/>
            <a:ext cx="20923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1" name="Picture 15" descr="The image “http://www.crews.org/curriculum/ex/compsci/webresources/animation/eyescan.gif” cannot be displayed, because it contains errors."/>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429000"/>
            <a:ext cx="12954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33" name="Picture 17" descr="welcome"/>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524000"/>
            <a:ext cx="565785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9235" name="Picture 19" descr="wow2ani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33400"/>
            <a:ext cx="1206500" cy="774700"/>
          </a:xfrm>
          <a:prstGeom prst="rect">
            <a:avLst/>
          </a:prstGeom>
          <a:noFill/>
          <a:extLst>
            <a:ext uri="{909E8E84-426E-40DD-AFC4-6F175D3DCCD1}">
              <a14:hiddenFill xmlns:a14="http://schemas.microsoft.com/office/drawing/2010/main">
                <a:solidFill>
                  <a:srgbClr val="FFFFFF"/>
                </a:solidFill>
              </a14:hiddenFill>
            </a:ext>
          </a:extLst>
        </p:spPr>
      </p:pic>
      <p:sp>
        <p:nvSpPr>
          <p:cNvPr id="9236" name="WordArt 20"/>
          <p:cNvSpPr>
            <a:spLocks noChangeArrowheads="1" noChangeShapeType="1" noTextEdit="1"/>
          </p:cNvSpPr>
          <p:nvPr/>
        </p:nvSpPr>
        <p:spPr bwMode="auto">
          <a:xfrm>
            <a:off x="3814764" y="228600"/>
            <a:ext cx="4562475" cy="12954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contourClr>
                <a:srgbClr val="DCEBF5"/>
              </a:contourClr>
            </a:sp3d>
          </a:bodyPr>
          <a:lstStyle/>
          <a:p>
            <a:pPr algn="ctr"/>
            <a:r>
              <a:rPr lang="en-US" sz="3600" kern="1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Buying a New Suit</a:t>
            </a:r>
          </a:p>
        </p:txBody>
      </p:sp>
      <p:pic>
        <p:nvPicPr>
          <p:cNvPr id="9237" name="Picture 21" descr="wow2ani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0" y="457200"/>
            <a:ext cx="1206500" cy="774700"/>
          </a:xfrm>
          <a:prstGeom prst="rect">
            <a:avLst/>
          </a:prstGeom>
          <a:noFill/>
          <a:extLst>
            <a:ext uri="{909E8E84-426E-40DD-AFC4-6F175D3DCCD1}">
              <a14:hiddenFill xmlns:a14="http://schemas.microsoft.com/office/drawing/2010/main">
                <a:solidFill>
                  <a:srgbClr val="FFFFFF"/>
                </a:solidFill>
              </a14:hiddenFill>
            </a:ext>
          </a:extLst>
        </p:spPr>
      </p:pic>
      <p:pic>
        <p:nvPicPr>
          <p:cNvPr id="9239"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96400" y="1676401"/>
            <a:ext cx="1009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43" name="Picture 27" descr="The image “http://www.crews.org/curriculum/ex/compsci/webresources/animation/eyescan.gif” cannot be displayed, because it contains errors."/>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410200"/>
            <a:ext cx="12954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44" name="Picture 28" descr="flames"/>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6705601" y="4495800"/>
            <a:ext cx="9048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9245" name="Picture 29" descr="flames"/>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648200"/>
            <a:ext cx="8001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11"/>
          <a:stretch>
            <a:fillRect/>
          </a:stretch>
        </p:blipFill>
        <p:spPr>
          <a:xfrm rot="5400000">
            <a:off x="-1875458" y="846010"/>
            <a:ext cx="2618943" cy="926918"/>
          </a:xfrm>
          <a:prstGeom prst="rect">
            <a:avLst/>
          </a:prstGeom>
        </p:spPr>
      </p:pic>
    </p:spTree>
    <p:extLst>
      <p:ext uri="{BB962C8B-B14F-4D97-AF65-F5344CB8AC3E}">
        <p14:creationId xmlns:p14="http://schemas.microsoft.com/office/powerpoint/2010/main" val="19501075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5062" b="9625"/>
          <a:stretch/>
        </p:blipFill>
        <p:spPr bwMode="auto">
          <a:xfrm>
            <a:off x="0" y="0"/>
            <a:ext cx="12192000" cy="693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01455" y="2789991"/>
            <a:ext cx="7389091" cy="1415772"/>
          </a:xfrm>
          <a:prstGeom prst="rect">
            <a:avLst/>
          </a:prstGeom>
          <a:noFill/>
        </p:spPr>
        <p:txBody>
          <a:bodyPr wrap="square" rtlCol="0">
            <a:spAutoFit/>
          </a:bodyPr>
          <a:lstStyle/>
          <a:p>
            <a:pPr algn="ctr"/>
            <a:r>
              <a:rPr lang="en-US" sz="32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GUIDE TO</a:t>
            </a:r>
          </a:p>
          <a:p>
            <a:pPr algn="ctr"/>
            <a:r>
              <a:rPr lang="en-US" sz="5400" dirty="0" smtClean="0">
                <a:solidFill>
                  <a:schemeClr val="bg1"/>
                </a:solidFill>
                <a:effectLst>
                  <a:outerShdw blurRad="38100" dist="38100" dir="2700000" algn="tl">
                    <a:srgbClr val="000000">
                      <a:alpha val="43137"/>
                    </a:srgbClr>
                  </a:outerShdw>
                </a:effectLst>
                <a:latin typeface="Bookman Old Style" panose="02050604050505020204" pitchFamily="18" charset="0"/>
              </a:rPr>
              <a:t>BUYING A NEW SUIT</a:t>
            </a:r>
            <a:endParaRPr lang="en-US" sz="5400" dirty="0" smtClean="0">
              <a:solidFill>
                <a:schemeClr val="bg1"/>
              </a:solidFill>
              <a:effectLst>
                <a:outerShdw blurRad="38100" dist="38100" dir="2700000" algn="tl">
                  <a:srgbClr val="000000">
                    <a:alpha val="43137"/>
                  </a:srgbClr>
                </a:outerShdw>
              </a:effectLst>
              <a:latin typeface="Bookman Old Style" panose="0205060405050502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3308" y="4205763"/>
            <a:ext cx="585384" cy="58538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5624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42" presetClass="entr" presetSubtype="0" fill="hold"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542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4800" y="213360"/>
            <a:ext cx="3642360" cy="6446520"/>
          </a:xfrm>
          <a:prstGeom prst="rect">
            <a:avLst/>
          </a:prstGeom>
          <a:solidFill>
            <a:srgbClr val="9D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82440" y="205740"/>
            <a:ext cx="3642360" cy="6446520"/>
          </a:xfrm>
          <a:prstGeom prst="rect">
            <a:avLst/>
          </a:prstGeom>
          <a:solidFill>
            <a:srgbClr val="9D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260080" y="205740"/>
            <a:ext cx="3642360" cy="6446520"/>
          </a:xfrm>
          <a:prstGeom prst="rect">
            <a:avLst/>
          </a:prstGeom>
          <a:solidFill>
            <a:srgbClr val="9D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16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0000" fill="hold"/>
                                        <p:tgtEl>
                                          <p:spTgt spid="13"/>
                                        </p:tgtEl>
                                        <p:attrNameLst>
                                          <p:attrName>ppt_x</p:attrName>
                                        </p:attrNameLst>
                                      </p:cBhvr>
                                      <p:tavLst>
                                        <p:tav tm="0">
                                          <p:val>
                                            <p:strVal val="#ppt_x"/>
                                          </p:val>
                                        </p:tav>
                                        <p:tav tm="100000">
                                          <p:val>
                                            <p:strVal val="#ppt_x"/>
                                          </p:val>
                                        </p:tav>
                                      </p:tavLst>
                                    </p:anim>
                                    <p:anim calcmode="lin" valueType="num">
                                      <p:cBhvr additive="base">
                                        <p:cTn id="22" dur="10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ages.unsplash.com/photo-1519658422992-0c8495f08389?ixlib=rb-0.3.5&amp;ixid=eyJhcHBfaWQiOjEyMDd9&amp;s=f6353e8cd3cfc4e334f35696d0968645&amp;dpr=1&amp;auto=format&amp;fit=crop&amp;w=1000&amp;q=80&amp;cs=tinysrgb"/>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8123" b="8827"/>
          <a:stretch/>
        </p:blipFill>
        <p:spPr bwMode="auto">
          <a:xfrm>
            <a:off x="-15885" y="-46892"/>
            <a:ext cx="12223770" cy="69048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rot="5400000">
            <a:off x="-1875458" y="846010"/>
            <a:ext cx="2618943" cy="926918"/>
          </a:xfrm>
          <a:prstGeom prst="rect">
            <a:avLst/>
          </a:prstGeom>
        </p:spPr>
      </p:pic>
      <p:sp>
        <p:nvSpPr>
          <p:cNvPr id="4" name="TextBox 3"/>
          <p:cNvSpPr txBox="1"/>
          <p:nvPr/>
        </p:nvSpPr>
        <p:spPr>
          <a:xfrm>
            <a:off x="327142" y="2732436"/>
            <a:ext cx="11162581" cy="1446550"/>
          </a:xfrm>
          <a:prstGeom prst="rect">
            <a:avLst/>
          </a:prstGeom>
          <a:noFill/>
        </p:spPr>
        <p:txBody>
          <a:bodyPr wrap="square" rtlCol="0">
            <a:spAutoFit/>
          </a:bodyPr>
          <a:lstStyle/>
          <a:p>
            <a:pPr algn="ctr"/>
            <a:r>
              <a:rPr lang="en-US" sz="8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POWER        POINT</a:t>
            </a:r>
            <a:endParaRPr lang="en-US" sz="8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482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26" y="1833535"/>
            <a:ext cx="2896368" cy="28963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305" y="1833535"/>
            <a:ext cx="2897109" cy="2897109"/>
          </a:xfrm>
          <a:prstGeom prst="rect">
            <a:avLst/>
          </a:prstGeom>
        </p:spPr>
      </p:pic>
      <p:sp>
        <p:nvSpPr>
          <p:cNvPr id="9" name="TextBox 8"/>
          <p:cNvSpPr txBox="1"/>
          <p:nvPr/>
        </p:nvSpPr>
        <p:spPr>
          <a:xfrm rot="5400000">
            <a:off x="4869179" y="2781402"/>
            <a:ext cx="2453640" cy="2646878"/>
          </a:xfrm>
          <a:prstGeom prst="rect">
            <a:avLst/>
          </a:prstGeom>
          <a:noFill/>
        </p:spPr>
        <p:txBody>
          <a:bodyPr wrap="square" rtlCol="0">
            <a:spAutoFit/>
          </a:bodyPr>
          <a:lstStyle/>
          <a:p>
            <a:r>
              <a:rPr lang="en-US" sz="16600" dirty="0" smtClean="0">
                <a:solidFill>
                  <a:schemeClr val="bg1"/>
                </a:solidFill>
                <a:latin typeface="Arial Rounded MT Bold" panose="020F0704030504030204" pitchFamily="34" charset="0"/>
              </a:rPr>
              <a:t>V</a:t>
            </a:r>
            <a:endParaRPr lang="en-US" sz="16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9875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272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490060" y="0"/>
            <a:ext cx="5293402" cy="2424155"/>
          </a:xfrm>
          <a:prstGeom prst="rect">
            <a:avLst/>
          </a:prstGeom>
        </p:spPr>
      </p:pic>
      <p:pic>
        <p:nvPicPr>
          <p:cNvPr id="11" name="Picture 10"/>
          <p:cNvPicPr>
            <a:picLocks noChangeAspect="1"/>
          </p:cNvPicPr>
          <p:nvPr/>
        </p:nvPicPr>
        <p:blipFill>
          <a:blip r:embed="rId3"/>
          <a:stretch>
            <a:fillRect/>
          </a:stretch>
        </p:blipFill>
        <p:spPr>
          <a:xfrm rot="5400000">
            <a:off x="12415731" y="4120153"/>
            <a:ext cx="2618943" cy="926918"/>
          </a:xfrm>
          <a:prstGeom prst="rect">
            <a:avLst/>
          </a:prstGeom>
        </p:spPr>
      </p:pic>
      <p:sp>
        <p:nvSpPr>
          <p:cNvPr id="2" name="TextBox 1"/>
          <p:cNvSpPr txBox="1"/>
          <p:nvPr/>
        </p:nvSpPr>
        <p:spPr>
          <a:xfrm>
            <a:off x="2401454" y="2551837"/>
            <a:ext cx="7389091" cy="1754326"/>
          </a:xfrm>
          <a:prstGeom prst="rect">
            <a:avLst/>
          </a:prstGeom>
          <a:noFill/>
        </p:spPr>
        <p:txBody>
          <a:bodyPr wrap="square" rtlCol="0">
            <a:spAutoFit/>
          </a:bodyPr>
          <a:lstStyle/>
          <a:p>
            <a:pPr algn="ctr"/>
            <a:r>
              <a:rPr lang="en-US" sz="5400" dirty="0">
                <a:solidFill>
                  <a:schemeClr val="bg1"/>
                </a:solidFill>
              </a:rPr>
              <a:t>https://</a:t>
            </a:r>
            <a:r>
              <a:rPr lang="en-US" sz="5400" dirty="0" smtClean="0">
                <a:solidFill>
                  <a:schemeClr val="bg1"/>
                </a:solidFill>
              </a:rPr>
              <a:t>unsplash.com</a:t>
            </a:r>
          </a:p>
          <a:p>
            <a:pPr algn="ctr"/>
            <a:r>
              <a:rPr lang="en-US" sz="5400" dirty="0">
                <a:solidFill>
                  <a:schemeClr val="bg1"/>
                </a:solidFill>
              </a:rPr>
              <a:t>https://</a:t>
            </a:r>
            <a:r>
              <a:rPr lang="en-US" sz="5400" dirty="0" smtClean="0">
                <a:solidFill>
                  <a:schemeClr val="bg1"/>
                </a:solidFill>
              </a:rPr>
              <a:t>www.flaticon.com</a:t>
            </a:r>
          </a:p>
        </p:txBody>
      </p:sp>
    </p:spTree>
    <p:extLst>
      <p:ext uri="{BB962C8B-B14F-4D97-AF65-F5344CB8AC3E}">
        <p14:creationId xmlns:p14="http://schemas.microsoft.com/office/powerpoint/2010/main" val="10517126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37680718"/>
              </p:ext>
            </p:extLst>
          </p:nvPr>
        </p:nvGraphicFramePr>
        <p:xfrm>
          <a:off x="0" y="0"/>
          <a:ext cx="12192003" cy="6858000"/>
        </p:xfrm>
        <a:graphic>
          <a:graphicData uri="http://schemas.openxmlformats.org/drawingml/2006/table">
            <a:tbl>
              <a:tblPr firstRow="1" bandRow="1">
                <a:tableStyleId>{2D5ABB26-0587-4C30-8999-92F81FD0307C}</a:tableStyleId>
              </a:tblPr>
              <a:tblGrid>
                <a:gridCol w="1354667"/>
                <a:gridCol w="1354667"/>
                <a:gridCol w="1354667"/>
                <a:gridCol w="1354667"/>
                <a:gridCol w="1354667"/>
                <a:gridCol w="1354667"/>
                <a:gridCol w="1354667"/>
                <a:gridCol w="1354667"/>
                <a:gridCol w="1354667"/>
              </a:tblGrid>
              <a:tr h="342900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4B65"/>
                    </a:solidFill>
                  </a:tcPr>
                </a:tc>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A539"/>
                    </a:solidFill>
                  </a:tcPr>
                </a:tc>
                <a:tc>
                  <a:txBody>
                    <a:bodyPr/>
                    <a:lstStyle/>
                    <a:p>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57E7F"/>
                    </a:solidFill>
                  </a:tcPr>
                </a:tc>
                <a:tc>
                  <a:txBody>
                    <a:bodyPr/>
                    <a:lstStyle/>
                    <a:p>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2841"/>
                    </a:solidFill>
                  </a:tcPr>
                </a:tc>
                <a:tc>
                  <a:txBody>
                    <a:bodyPr/>
                    <a:lstStyle/>
                    <a:p>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83838"/>
                    </a:solidFill>
                  </a:tcPr>
                </a:tc>
                <a:tc>
                  <a:txBody>
                    <a:bodyPr/>
                    <a:lstStyle/>
                    <a:p>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C5B7B"/>
                    </a:solidFill>
                  </a:tcPr>
                </a:tc>
                <a:tc>
                  <a:txBody>
                    <a:bodyPr/>
                    <a:lstStyle/>
                    <a:p>
                      <a:r>
                        <a:rPr lang="en-US" dirty="0" smtClean="0"/>
                        <a:t>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74F38"/>
                    </a:solidFill>
                  </a:tcPr>
                </a:tc>
                <a:tc>
                  <a:txBody>
                    <a:bodyPr/>
                    <a:lstStyle/>
                    <a:p>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8E78"/>
                    </a:solidFill>
                  </a:tcPr>
                </a:tc>
                <a:tc>
                  <a:txBody>
                    <a:bodyPr/>
                    <a:lstStyle/>
                    <a:p>
                      <a:r>
                        <a:rPr lang="en-US" dirty="0" smtClean="0"/>
                        <a:t>9</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2337"/>
                    </a:solidFill>
                  </a:tcPr>
                </a:tc>
              </a:tr>
              <a:tr h="3429000">
                <a:tc>
                  <a:txBody>
                    <a:bodyPr/>
                    <a:lstStyle/>
                    <a:p>
                      <a:r>
                        <a:rPr lang="en-US" dirty="0" smtClean="0"/>
                        <a:t>10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5779F"/>
                    </a:solidFill>
                  </a:tcPr>
                </a:tc>
                <a:tc>
                  <a:txBody>
                    <a:bodyPr/>
                    <a:lstStyle/>
                    <a:p>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D097"/>
                    </a:solidFill>
                  </a:tcPr>
                </a:tc>
                <a:tc>
                  <a:txBody>
                    <a:bodyPr/>
                    <a:lstStyle/>
                    <a:p>
                      <a:r>
                        <a:rPr lang="en-US" dirty="0" smtClean="0"/>
                        <a:t>12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0C1C2"/>
                    </a:solidFill>
                  </a:tcPr>
                </a:tc>
                <a:tc>
                  <a:txBody>
                    <a:bodyPr/>
                    <a:lstStyle/>
                    <a:p>
                      <a:r>
                        <a:rPr lang="en-US" dirty="0" smtClean="0"/>
                        <a:t>13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798B"/>
                    </a:solidFill>
                  </a:tcPr>
                </a:tc>
                <a:tc>
                  <a:txBody>
                    <a:bodyPr/>
                    <a:lstStyle/>
                    <a:p>
                      <a:r>
                        <a:rPr lang="en-US" dirty="0" smtClean="0"/>
                        <a:t>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8484"/>
                    </a:solidFill>
                  </a:tcPr>
                </a:tc>
                <a:tc>
                  <a:txBody>
                    <a:bodyPr/>
                    <a:lstStyle/>
                    <a:p>
                      <a:r>
                        <a:rPr lang="en-US" dirty="0" smtClean="0"/>
                        <a:t>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A9BF"/>
                    </a:solidFill>
                  </a:tcPr>
                </a:tc>
                <a:tc>
                  <a:txBody>
                    <a:bodyPr/>
                    <a:lstStyle/>
                    <a:p>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937A"/>
                    </a:solidFill>
                  </a:tcPr>
                </a:tc>
                <a:tc>
                  <a:txBody>
                    <a:bodyPr/>
                    <a:lstStyle/>
                    <a:p>
                      <a:r>
                        <a:rPr lang="en-US" dirty="0" smtClean="0"/>
                        <a:t>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0C9BE"/>
                    </a:solidFill>
                  </a:tcPr>
                </a:tc>
                <a:tc>
                  <a:txBody>
                    <a:bodyPr/>
                    <a:lstStyle/>
                    <a:p>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D4166"/>
                    </a:solidFill>
                  </a:tcPr>
                </a:tc>
              </a:tr>
            </a:tbl>
          </a:graphicData>
        </a:graphic>
      </p:graphicFrame>
    </p:spTree>
    <p:extLst>
      <p:ext uri="{BB962C8B-B14F-4D97-AF65-F5344CB8AC3E}">
        <p14:creationId xmlns:p14="http://schemas.microsoft.com/office/powerpoint/2010/main" val="662846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grpSp>
        <p:nvGrpSpPr>
          <p:cNvPr id="4" name="Group 3"/>
          <p:cNvGrpSpPr/>
          <p:nvPr/>
        </p:nvGrpSpPr>
        <p:grpSpPr>
          <a:xfrm>
            <a:off x="1905740" y="1064937"/>
            <a:ext cx="8380521" cy="4728126"/>
            <a:chOff x="1633491" y="1020932"/>
            <a:chExt cx="8380521" cy="4728126"/>
          </a:xfrm>
          <a:solidFill>
            <a:schemeClr val="accent4">
              <a:lumMod val="60000"/>
              <a:lumOff val="40000"/>
            </a:schemeClr>
          </a:solidFill>
        </p:grpSpPr>
        <p:sp>
          <p:nvSpPr>
            <p:cNvPr id="8" name="Rounded Rectangle 7"/>
            <p:cNvSpPr/>
            <p:nvPr/>
          </p:nvSpPr>
          <p:spPr>
            <a:xfrm>
              <a:off x="1633492" y="1020932"/>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930284" y="1020932"/>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633491" y="1894670"/>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33491" y="2800192"/>
              <a:ext cx="298289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18916" y="2800192"/>
              <a:ext cx="5295096"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420903" y="1894670"/>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33492"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30284"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33491" y="4497307"/>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633491" y="5402829"/>
              <a:ext cx="298289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718916" y="5402829"/>
              <a:ext cx="5295096"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420903" y="4497307"/>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3"/>
          <a:stretch>
            <a:fillRect/>
          </a:stretch>
        </p:blipFill>
        <p:spPr>
          <a:xfrm>
            <a:off x="-2463005" y="3044028"/>
            <a:ext cx="1607828" cy="2046316"/>
          </a:xfrm>
          <a:prstGeom prst="rect">
            <a:avLst/>
          </a:prstGeom>
        </p:spPr>
      </p:pic>
    </p:spTree>
    <p:extLst>
      <p:ext uri="{BB962C8B-B14F-4D97-AF65-F5344CB8AC3E}">
        <p14:creationId xmlns:p14="http://schemas.microsoft.com/office/powerpoint/2010/main" val="269299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rot="5400000">
            <a:off x="-1875458" y="846010"/>
            <a:ext cx="2618943" cy="926918"/>
          </a:xfrm>
          <a:prstGeom prst="rect">
            <a:avLst/>
          </a:prstGeom>
        </p:spPr>
      </p:pic>
      <p:grpSp>
        <p:nvGrpSpPr>
          <p:cNvPr id="4" name="Group 3"/>
          <p:cNvGrpSpPr/>
          <p:nvPr/>
        </p:nvGrpSpPr>
        <p:grpSpPr>
          <a:xfrm>
            <a:off x="1905740" y="1064937"/>
            <a:ext cx="8380521" cy="4728126"/>
            <a:chOff x="1633491" y="1020932"/>
            <a:chExt cx="8380521" cy="4728126"/>
          </a:xfrm>
          <a:solidFill>
            <a:schemeClr val="accent4">
              <a:lumMod val="60000"/>
              <a:lumOff val="40000"/>
            </a:schemeClr>
          </a:solidFill>
        </p:grpSpPr>
        <p:sp>
          <p:nvSpPr>
            <p:cNvPr id="8" name="Rounded Rectangle 7"/>
            <p:cNvSpPr/>
            <p:nvPr/>
          </p:nvSpPr>
          <p:spPr>
            <a:xfrm>
              <a:off x="1633492" y="1020932"/>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930284" y="1020932"/>
              <a:ext cx="4083728"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633491" y="1894670"/>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33491" y="2800192"/>
              <a:ext cx="2982898"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18916" y="2800192"/>
              <a:ext cx="5295096"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420903" y="1894670"/>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33492"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30284" y="3623569"/>
              <a:ext cx="408372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33491" y="4497307"/>
              <a:ext cx="6684885"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633491" y="5402829"/>
              <a:ext cx="2982898"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718916" y="5402829"/>
              <a:ext cx="5295096" cy="34622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420903" y="4497307"/>
              <a:ext cx="1593109" cy="3462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9953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1497</Words>
  <Application>Microsoft Office PowerPoint</Application>
  <PresentationFormat>Widescreen</PresentationFormat>
  <Paragraphs>208</Paragraphs>
  <Slides>71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Arial Black</vt:lpstr>
      <vt:lpstr>Arial Rounded MT Bold</vt:lpstr>
      <vt:lpstr>Bookman Old Style</vt:lpstr>
      <vt:lpstr>Calibri</vt:lpstr>
      <vt:lpstr>Calibri Light</vt:lpstr>
      <vt:lpstr>Comic Sans MS</vt:lpstr>
      <vt:lpstr>Mistral</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Cathay Pacific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Liko Sutanto</dc:creator>
  <cp:lastModifiedBy>Liko Sutanto</cp:lastModifiedBy>
  <cp:revision>57</cp:revision>
  <dcterms:created xsi:type="dcterms:W3CDTF">2018-07-09T09:45:11Z</dcterms:created>
  <dcterms:modified xsi:type="dcterms:W3CDTF">2018-07-27T03:43:04Z</dcterms:modified>
</cp:coreProperties>
</file>