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8" r:id="rId2"/>
    <p:sldId id="260" r:id="rId3"/>
    <p:sldId id="261" r:id="rId4"/>
  </p:sldIdLst>
  <p:sldSz cx="13970000" cy="10795000"/>
  <p:notesSz cx="7315200" cy="96012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C35"/>
    <a:srgbClr val="00D241"/>
    <a:srgbClr val="0000FF"/>
    <a:srgbClr val="000000"/>
    <a:srgbClr val="008A2B"/>
    <a:srgbClr val="FA8072"/>
    <a:srgbClr val="B4FFCC"/>
    <a:srgbClr val="F5DEB3"/>
    <a:srgbClr val="7FFFD4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2"/>
    <p:restoredTop sz="94626"/>
  </p:normalViewPr>
  <p:slideViewPr>
    <p:cSldViewPr snapToGrid="0" snapToObjects="1">
      <p:cViewPr varScale="1">
        <p:scale>
          <a:sx n="58" d="100"/>
          <a:sy n="58" d="100"/>
        </p:scale>
        <p:origin x="1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327150" y="720725"/>
            <a:ext cx="4660900" cy="3600450"/>
          </a:xfrm>
          <a:prstGeom prst="rect">
            <a:avLst/>
          </a:prstGeom>
        </p:spPr>
        <p:txBody>
          <a:bodyPr lIns="96661" tIns="48331" rIns="96661" bIns="48331"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75360" y="4560570"/>
            <a:ext cx="5364480" cy="4320540"/>
          </a:xfrm>
          <a:prstGeom prst="rect">
            <a:avLst/>
          </a:prstGeom>
        </p:spPr>
        <p:txBody>
          <a:bodyPr lIns="96661" tIns="48331" rIns="96661" bIns="48331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cran.r-project.org/web/packages/tcltk2/tcltk2.pdf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reativecommons.org/licenses/by-sa/4.0/" TargetMode="External"/><Relationship Id="rId5" Type="http://schemas.openxmlformats.org/officeDocument/2006/relationships/hyperlink" Target="https://www.cheat-sheets.org/saved-copy/TclTk_quickref.pdf" TargetMode="External"/><Relationship Id="rId10" Type="http://schemas.openxmlformats.org/officeDocument/2006/relationships/image" Target="../media/image6.svg"/><Relationship Id="rId4" Type="http://schemas.openxmlformats.org/officeDocument/2006/relationships/hyperlink" Target="https://journal.r-project.org/articles/RN-2001-026/RN-2001-026.pdf" TargetMode="Externa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reativecommons.org/licenses/by-sa/4.0/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creativecommons.org/licenses/by-sa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308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293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4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5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6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7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8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9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0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1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2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3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4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5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6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7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09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310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213256" y="1523999"/>
            <a:ext cx="6585082" cy="2286000"/>
          </a:xfrm>
          <a:prstGeom prst="rect">
            <a:avLst/>
          </a:prstGeom>
          <a:solidFill>
            <a:schemeClr val="accent6">
              <a:lumMod val="60000"/>
              <a:lumOff val="40000"/>
              <a:alpha val="23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9" name="Basics"/>
          <p:cNvSpPr txBox="1"/>
          <p:nvPr/>
        </p:nvSpPr>
        <p:spPr>
          <a:xfrm>
            <a:off x="306210" y="1562649"/>
            <a:ext cx="170078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Introduction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0" name="Each cheatsheet should be licensed under the creative commons license.…"/>
          <p:cNvSpPr txBox="1"/>
          <p:nvPr/>
        </p:nvSpPr>
        <p:spPr>
          <a:xfrm>
            <a:off x="7171662" y="9645878"/>
            <a:ext cx="6472625" cy="676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71450" indent="-1714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tcltk2 package documentation </a:t>
            </a:r>
            <a:endParaRPr lang="en-US" dirty="0">
              <a:solidFill>
                <a:srgbClr val="0000FF"/>
              </a:solidFill>
            </a:endParaRPr>
          </a:p>
          <a:p>
            <a:pPr marL="171450" indent="-1714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</a:defRPr>
            </a:pPr>
            <a:r>
              <a:rPr lang="en-US" b="0" i="1" dirty="0">
                <a:solidFill>
                  <a:srgbClr val="0000FF"/>
                </a:solidFill>
                <a:hlinkClick r:id="rId4"/>
              </a:rPr>
              <a:t>A Primer on the R-</a:t>
            </a:r>
            <a:r>
              <a:rPr lang="en-US" b="0" i="1" dirty="0" err="1">
                <a:solidFill>
                  <a:srgbClr val="0000FF"/>
                </a:solidFill>
                <a:hlinkClick r:id="rId4"/>
              </a:rPr>
              <a:t>Tcl</a:t>
            </a:r>
            <a:r>
              <a:rPr lang="en-US" b="0" i="1" dirty="0">
                <a:solidFill>
                  <a:srgbClr val="0000FF"/>
                </a:solidFill>
                <a:hlinkClick r:id="rId4"/>
              </a:rPr>
              <a:t>/Tk Package by Peter </a:t>
            </a:r>
            <a:r>
              <a:rPr lang="en-US" b="0" i="1" dirty="0" err="1">
                <a:solidFill>
                  <a:srgbClr val="0000FF"/>
                </a:solidFill>
                <a:hlinkClick r:id="rId4"/>
              </a:rPr>
              <a:t>Dalgaard</a:t>
            </a:r>
            <a:endParaRPr lang="en-US" b="0" dirty="0">
              <a:solidFill>
                <a:srgbClr val="0000FF"/>
              </a:solidFill>
            </a:endParaRPr>
          </a:p>
          <a:p>
            <a:pPr marL="171450" indent="-1714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</a:defRPr>
            </a:pPr>
            <a:r>
              <a:rPr lang="en-US" b="0" dirty="0" err="1">
                <a:solidFill>
                  <a:srgbClr val="0000FF"/>
                </a:solidFill>
                <a:hlinkClick r:id="rId5"/>
              </a:rPr>
              <a:t>Tcl</a:t>
            </a:r>
            <a:r>
              <a:rPr lang="en-US" b="0" dirty="0">
                <a:solidFill>
                  <a:srgbClr val="0000FF"/>
                </a:solidFill>
                <a:hlinkClick r:id="rId5"/>
              </a:rPr>
              <a:t>/Tk Reference Guide, not specific to the R package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>
                <a:hlinkClick r:id="rId6"/>
              </a:rPr>
              <a:t>CC BY SA</a:t>
            </a:r>
            <a:r>
              <a:rPr dirty="0"/>
              <a:t> </a:t>
            </a:r>
            <a:r>
              <a:rPr lang="en-US" dirty="0"/>
              <a:t>Dan Sui </a:t>
            </a:r>
            <a:r>
              <a:rPr dirty="0"/>
              <a:t>•  </a:t>
            </a:r>
            <a:r>
              <a:rPr lang="en-US" dirty="0"/>
              <a:t>dansui000 [at] </a:t>
            </a:r>
            <a:r>
              <a:rPr lang="en-US" dirty="0" err="1"/>
              <a:t>gmail</a:t>
            </a:r>
            <a:r>
              <a:rPr lang="en-US" dirty="0"/>
              <a:t> [dot] com </a:t>
            </a:r>
            <a:r>
              <a:rPr dirty="0"/>
              <a:t>•  </a:t>
            </a:r>
            <a:r>
              <a:rPr lang="en-US" dirty="0"/>
              <a:t>tcltk2 </a:t>
            </a:r>
            <a:r>
              <a:rPr dirty="0"/>
              <a:t>package version</a:t>
            </a:r>
            <a:r>
              <a:rPr lang="en-US" dirty="0"/>
              <a:t> 1.2-11</a:t>
            </a:r>
            <a:r>
              <a:rPr dirty="0"/>
              <a:t> •  </a:t>
            </a:r>
            <a:r>
              <a:rPr lang="en-US" dirty="0"/>
              <a:t>Cheat sheet u</a:t>
            </a:r>
            <a:r>
              <a:rPr dirty="0"/>
              <a:t>pdated: 20</a:t>
            </a:r>
            <a:r>
              <a:rPr lang="en-US" dirty="0"/>
              <a:t>23</a:t>
            </a:r>
            <a:r>
              <a:rPr dirty="0"/>
              <a:t>-</a:t>
            </a:r>
            <a:r>
              <a:rPr lang="en-US" dirty="0"/>
              <a:t>12</a:t>
            </a:r>
            <a:endParaRPr dirty="0"/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323328" y="2070100"/>
            <a:ext cx="6475010" cy="1777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 err="1"/>
              <a:t>Tcltk</a:t>
            </a:r>
            <a:r>
              <a:rPr lang="en-US" dirty="0"/>
              <a:t> is the R implementation of the </a:t>
            </a:r>
            <a:r>
              <a:rPr lang="en-US" dirty="0" err="1"/>
              <a:t>Tcl</a:t>
            </a:r>
            <a:r>
              <a:rPr lang="en-US" dirty="0"/>
              <a:t>/Tk toolkit for creating GUIs. The GUIs have customizable widgets to gather inputs from the user and return them for use later by R script.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(Tk is a package for creating GUI widgets, and it runs on the programming language </a:t>
            </a:r>
            <a:r>
              <a:rPr lang="en-US" dirty="0" err="1"/>
              <a:t>Tcl</a:t>
            </a:r>
            <a:r>
              <a:rPr lang="en-US" dirty="0"/>
              <a:t>, or Tool Command Language.) </a:t>
            </a:r>
            <a:r>
              <a:rPr lang="en-US" dirty="0" err="1"/>
              <a:t>Tcl</a:t>
            </a:r>
            <a:r>
              <a:rPr lang="en-US" dirty="0"/>
              <a:t>/Tk is cross-platform and has implementations in other programming languages like </a:t>
            </a:r>
            <a:r>
              <a:rPr lang="en-US" dirty="0" err="1">
                <a:latin typeface="Consolas" panose="020B0609020204030204" pitchFamily="49" charset="0"/>
              </a:rPr>
              <a:t>tkinter</a:t>
            </a:r>
            <a:r>
              <a:rPr lang="en-US" dirty="0"/>
              <a:t> (“Tk interface”) in Python. </a:t>
            </a:r>
            <a:r>
              <a:rPr lang="en-US" dirty="0" err="1"/>
              <a:t>Tcl</a:t>
            </a:r>
            <a:r>
              <a:rPr lang="en-US" dirty="0"/>
              <a:t>/Tk is quite old, and for R, people have largely moved on to alternatives like Shiny. This cheat sheet is for people who have found a reason to still use </a:t>
            </a:r>
            <a:r>
              <a:rPr lang="en-US" dirty="0" err="1"/>
              <a:t>Tcl</a:t>
            </a:r>
            <a:r>
              <a:rPr lang="en-US" dirty="0"/>
              <a:t>/Tk in R.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>
                <a:latin typeface="Consolas" panose="020B0609020204030204" pitchFamily="49" charset="0"/>
              </a:rPr>
              <a:t>library(tcltk2) </a:t>
            </a:r>
            <a:r>
              <a:rPr lang="en-US" sz="1300" b="0" i="1" dirty="0">
                <a:solidFill>
                  <a:srgbClr val="000000"/>
                </a:solidFill>
              </a:rPr>
              <a:t># </a:t>
            </a:r>
            <a:r>
              <a:rPr lang="en-US" sz="1300" b="0" i="1" dirty="0" err="1">
                <a:solidFill>
                  <a:srgbClr val="000000"/>
                </a:solidFill>
              </a:rPr>
              <a:t>tcltk</a:t>
            </a:r>
            <a:r>
              <a:rPr lang="en-US" sz="1300" b="0" i="1" dirty="0">
                <a:solidFill>
                  <a:srgbClr val="000000"/>
                </a:solidFill>
              </a:rPr>
              <a:t> is a base package in R but tcltk2 is not.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>
                <a:latin typeface="Consolas" panose="020B0609020204030204" pitchFamily="49" charset="0"/>
              </a:rPr>
              <a:t>library(</a:t>
            </a:r>
            <a:r>
              <a:rPr lang="en-US" dirty="0" err="1">
                <a:latin typeface="Consolas" panose="020B0609020204030204" pitchFamily="49" charset="0"/>
              </a:rPr>
              <a:t>dplyr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>
                <a:latin typeface="Consolas" panose="020B0609020204030204" pitchFamily="49" charset="0"/>
              </a:rPr>
              <a:t>library(</a:t>
            </a:r>
            <a:r>
              <a:rPr lang="en-US" dirty="0" err="1">
                <a:latin typeface="Consolas" panose="020B0609020204030204" pitchFamily="49" charset="0"/>
              </a:rPr>
              <a:t>stringr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30" name="Line"/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5" name="Line"/>
          <p:cNvSpPr/>
          <p:nvPr/>
        </p:nvSpPr>
        <p:spPr>
          <a:xfrm>
            <a:off x="7132253" y="9340091"/>
            <a:ext cx="431119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6" name="COPYRIGHT"/>
          <p:cNvSpPr txBox="1"/>
          <p:nvPr/>
        </p:nvSpPr>
        <p:spPr>
          <a:xfrm>
            <a:off x="7131802" y="9345890"/>
            <a:ext cx="227786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Additional resources on </a:t>
            </a:r>
            <a:r>
              <a:rPr lang="en-US" dirty="0" err="1"/>
              <a:t>Tcl</a:t>
            </a:r>
            <a:r>
              <a:rPr lang="en-US" dirty="0"/>
              <a:t>/Tk</a:t>
            </a:r>
            <a:endParaRPr dirty="0"/>
          </a:p>
        </p:txBody>
      </p:sp>
      <p:pic>
        <p:nvPicPr>
          <p:cNvPr id="448" name="rstudio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94644" y="196010"/>
            <a:ext cx="1386697" cy="160621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Group">
            <a:extLst>
              <a:ext uri="{FF2B5EF4-FFF2-40B4-BE49-F238E27FC236}">
                <a16:creationId xmlns:a16="http://schemas.microsoft.com/office/drawing/2014/main" id="{3A925374-BD13-24E4-0E3F-BABBF42D624D}"/>
              </a:ext>
            </a:extLst>
          </p:cNvPr>
          <p:cNvSpPr/>
          <p:nvPr/>
        </p:nvSpPr>
        <p:spPr>
          <a:xfrm>
            <a:off x="213255" y="3895289"/>
            <a:ext cx="6585083" cy="2286000"/>
          </a:xfrm>
          <a:prstGeom prst="rect">
            <a:avLst/>
          </a:prstGeom>
          <a:solidFill>
            <a:schemeClr val="accent6">
              <a:lumMod val="60000"/>
              <a:lumOff val="40000"/>
              <a:alpha val="23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" name="Basics">
            <a:extLst>
              <a:ext uri="{FF2B5EF4-FFF2-40B4-BE49-F238E27FC236}">
                <a16:creationId xmlns:a16="http://schemas.microsoft.com/office/drawing/2014/main" id="{9A4A07A4-3613-C8C8-22C9-2C1766329738}"/>
              </a:ext>
            </a:extLst>
          </p:cNvPr>
          <p:cNvSpPr txBox="1"/>
          <p:nvPr/>
        </p:nvSpPr>
        <p:spPr>
          <a:xfrm>
            <a:off x="306210" y="3933939"/>
            <a:ext cx="357309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500" b="0" dirty="0">
                <a:solidFill>
                  <a:schemeClr val="accent6">
                    <a:lumMod val="75000"/>
                  </a:schemeClr>
                </a:solidFill>
              </a:rPr>
              <a:t>Base, canvas and frame </a:t>
            </a:r>
            <a:endParaRPr sz="2500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2D31F62D-73FD-0688-3CAC-E48B400F5DB7}"/>
              </a:ext>
            </a:extLst>
          </p:cNvPr>
          <p:cNvSpPr txBox="1"/>
          <p:nvPr/>
        </p:nvSpPr>
        <p:spPr>
          <a:xfrm>
            <a:off x="323328" y="4441391"/>
            <a:ext cx="6475010" cy="1648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>
                <a:latin typeface="Consolas" panose="020B0609020204030204" pitchFamily="49" charset="0"/>
              </a:rPr>
              <a:t>base &lt;- </a:t>
            </a:r>
            <a:r>
              <a:rPr lang="en-US" dirty="0" err="1">
                <a:latin typeface="Consolas" panose="020B0609020204030204" pitchFamily="49" charset="0"/>
              </a:rPr>
              <a:t>tktoplevel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i="1" dirty="0"/>
              <a:t># This makes a new window appear on your screen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tkwm.title</a:t>
            </a:r>
            <a:r>
              <a:rPr lang="en-US" dirty="0">
                <a:latin typeface="Consolas" panose="020B0609020204030204" pitchFamily="49" charset="0"/>
              </a:rPr>
              <a:t>(base, "Burger builder")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tkwm.geometry</a:t>
            </a:r>
            <a:r>
              <a:rPr lang="en-US" dirty="0">
                <a:latin typeface="Consolas" panose="020B0609020204030204" pitchFamily="49" charset="0"/>
              </a:rPr>
              <a:t>(base, "+50+50" ) </a:t>
            </a:r>
            <a:r>
              <a:rPr lang="en-US" i="1" dirty="0"/>
              <a:t># Specify the position within your screen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Canvases and frames are areas that can hold widgets inside of them. This canvas </a:t>
            </a:r>
            <a:r>
              <a:rPr lang="en-US" dirty="0" err="1">
                <a:latin typeface="Consolas" panose="020B0609020204030204" pitchFamily="49" charset="0"/>
              </a:rPr>
              <a:t>cnv</a:t>
            </a:r>
            <a:r>
              <a:rPr lang="en-US" dirty="0"/>
              <a:t> has 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base</a:t>
            </a:r>
            <a:r>
              <a:rPr lang="en-US" dirty="0"/>
              <a:t> as its parent, so it will go inside of 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base. </a:t>
            </a:r>
            <a:r>
              <a:rPr lang="en-US" dirty="0"/>
              <a:t>The frame </a:t>
            </a: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fme</a:t>
            </a:r>
            <a:r>
              <a:rPr lang="en-US" dirty="0"/>
              <a:t> has </a:t>
            </a: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cnv</a:t>
            </a:r>
            <a:r>
              <a:rPr lang="en-US" dirty="0"/>
              <a:t> as its parent, and </a:t>
            </a: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fme</a:t>
            </a:r>
            <a:r>
              <a:rPr lang="en-US" dirty="0"/>
              <a:t> will be parent to other widgets later.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cnv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tkcanvas</a:t>
            </a:r>
            <a:r>
              <a:rPr lang="en-US" dirty="0">
                <a:latin typeface="Consolas" panose="020B0609020204030204" pitchFamily="49" charset="0"/>
              </a:rPr>
              <a:t>(base) </a:t>
            </a:r>
            <a:endParaRPr lang="en-US" i="1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fme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tkframe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cnv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dirty="0">
              <a:latin typeface="Consolas" panose="020B0609020204030204" pitchFamily="49" charset="0"/>
            </a:endParaRP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5A790B40-7D81-FA7C-2DC1-652D2BE03F9A}"/>
              </a:ext>
            </a:extLst>
          </p:cNvPr>
          <p:cNvSpPr/>
          <p:nvPr/>
        </p:nvSpPr>
        <p:spPr>
          <a:xfrm>
            <a:off x="323328" y="390542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" name="Group">
            <a:extLst>
              <a:ext uri="{FF2B5EF4-FFF2-40B4-BE49-F238E27FC236}">
                <a16:creationId xmlns:a16="http://schemas.microsoft.com/office/drawing/2014/main" id="{E887E639-D449-BF7B-E0AA-F5BF32DF3757}"/>
              </a:ext>
            </a:extLst>
          </p:cNvPr>
          <p:cNvSpPr/>
          <p:nvPr/>
        </p:nvSpPr>
        <p:spPr>
          <a:xfrm>
            <a:off x="7061590" y="1527048"/>
            <a:ext cx="6585082" cy="2743200"/>
          </a:xfrm>
          <a:prstGeom prst="rect">
            <a:avLst/>
          </a:prstGeom>
          <a:solidFill>
            <a:schemeClr val="accent6">
              <a:lumMod val="60000"/>
              <a:lumOff val="40000"/>
              <a:alpha val="23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" name="Basics">
            <a:extLst>
              <a:ext uri="{FF2B5EF4-FFF2-40B4-BE49-F238E27FC236}">
                <a16:creationId xmlns:a16="http://schemas.microsoft.com/office/drawing/2014/main" id="{7B80E1AD-5C14-2F83-965F-FA4B7B67A8B1}"/>
              </a:ext>
            </a:extLst>
          </p:cNvPr>
          <p:cNvSpPr txBox="1"/>
          <p:nvPr/>
        </p:nvSpPr>
        <p:spPr>
          <a:xfrm>
            <a:off x="7154544" y="1576250"/>
            <a:ext cx="2949525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500" b="0" dirty="0">
                <a:solidFill>
                  <a:schemeClr val="accent6">
                    <a:lumMod val="75000"/>
                  </a:schemeClr>
                </a:solidFill>
              </a:rPr>
              <a:t>Geometry managers</a:t>
            </a:r>
            <a:endParaRPr sz="2500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8C82608A-3990-7823-BF28-6CEC647DF036}"/>
              </a:ext>
            </a:extLst>
          </p:cNvPr>
          <p:cNvSpPr txBox="1"/>
          <p:nvPr/>
        </p:nvSpPr>
        <p:spPr>
          <a:xfrm>
            <a:off x="7171661" y="2083701"/>
            <a:ext cx="6472625" cy="2269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You must apply a geometry manager like </a:t>
            </a:r>
            <a:r>
              <a:rPr lang="en-US" dirty="0" err="1">
                <a:latin typeface="Consolas" panose="020B0609020204030204" pitchFamily="49" charset="0"/>
              </a:rPr>
              <a:t>Tkpack</a:t>
            </a:r>
            <a:r>
              <a:rPr lang="en-US" dirty="0"/>
              <a:t> to a widget in order for it to appear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With </a:t>
            </a: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Tkpack</a:t>
            </a:r>
            <a:r>
              <a:rPr lang="en-US" dirty="0"/>
              <a:t>, you specify 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side</a:t>
            </a:r>
            <a:r>
              <a:rPr lang="en-US" dirty="0"/>
              <a:t> (top/bottom/left/right), 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anchor </a:t>
            </a:r>
            <a:r>
              <a:rPr lang="en-US" dirty="0"/>
              <a:t>(n, e, </a:t>
            </a:r>
            <a:r>
              <a:rPr lang="en-US" dirty="0" err="1"/>
              <a:t>sw</a:t>
            </a:r>
            <a:r>
              <a:rPr lang="en-US" dirty="0"/>
              <a:t>, etc.), 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fill</a:t>
            </a:r>
            <a:r>
              <a:rPr lang="en-US" dirty="0"/>
              <a:t> (x/y/both), and 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expand</a:t>
            </a:r>
            <a:r>
              <a:rPr lang="en-US" dirty="0"/>
              <a:t> (T/F). Packing is easiest for quickly arranging a few widgets. More complex geometries can be achieved by packing widgets into frames and frames into other frames.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The other geometry managers are </a:t>
            </a:r>
            <a:r>
              <a:rPr lang="en-US" dirty="0" err="1">
                <a:latin typeface="Consolas" panose="020B0609020204030204" pitchFamily="49" charset="0"/>
              </a:rPr>
              <a:t>tkgrid</a:t>
            </a:r>
            <a:r>
              <a:rPr lang="en-US" dirty="0"/>
              <a:t> (to be used later) and </a:t>
            </a: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tkplace</a:t>
            </a:r>
            <a:r>
              <a:rPr lang="en-US" dirty="0"/>
              <a:t> (rarely used)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You can only have one geometry manager per parent (E.g., you cannot mix widgets with </a:t>
            </a:r>
            <a:r>
              <a:rPr lang="en-US" dirty="0" err="1">
                <a:latin typeface="Consolas" panose="020B0609020204030204" pitchFamily="49" charset="0"/>
              </a:rPr>
              <a:t>tkpack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tkgrid</a:t>
            </a:r>
            <a:r>
              <a:rPr lang="en-US" dirty="0"/>
              <a:t> inside of the same frame)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tkpack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scr</a:t>
            </a:r>
            <a:r>
              <a:rPr lang="en-US" dirty="0">
                <a:latin typeface="Consolas" panose="020B0609020204030204" pitchFamily="49" charset="0"/>
              </a:rPr>
              <a:t>, side = "right", fill = "y", expand = F)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tkpack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xscr</a:t>
            </a:r>
            <a:r>
              <a:rPr lang="en-US" dirty="0">
                <a:latin typeface="Consolas" panose="020B0609020204030204" pitchFamily="49" charset="0"/>
              </a:rPr>
              <a:t>, side = "bottom", fill = "x", expand = F)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tkpack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cnv</a:t>
            </a:r>
            <a:r>
              <a:rPr lang="en-US" dirty="0">
                <a:latin typeface="Consolas" panose="020B0609020204030204" pitchFamily="49" charset="0"/>
              </a:rPr>
              <a:t>, side = "bottom", fill = "both", expand = T)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C775E929-09B0-828D-3AF2-E120BCCB723E}"/>
              </a:ext>
            </a:extLst>
          </p:cNvPr>
          <p:cNvSpPr/>
          <p:nvPr/>
        </p:nvSpPr>
        <p:spPr>
          <a:xfrm>
            <a:off x="7171662" y="1547740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" name="Group">
            <a:extLst>
              <a:ext uri="{FF2B5EF4-FFF2-40B4-BE49-F238E27FC236}">
                <a16:creationId xmlns:a16="http://schemas.microsoft.com/office/drawing/2014/main" id="{06234728-C40D-2306-5FB9-D375EB1929BC}"/>
              </a:ext>
            </a:extLst>
          </p:cNvPr>
          <p:cNvSpPr/>
          <p:nvPr/>
        </p:nvSpPr>
        <p:spPr>
          <a:xfrm>
            <a:off x="213255" y="6261389"/>
            <a:ext cx="6585083" cy="3657600"/>
          </a:xfrm>
          <a:prstGeom prst="rect">
            <a:avLst/>
          </a:prstGeom>
          <a:solidFill>
            <a:schemeClr val="accent6">
              <a:lumMod val="60000"/>
              <a:lumOff val="40000"/>
              <a:alpha val="23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" name="Basics">
            <a:extLst>
              <a:ext uri="{FF2B5EF4-FFF2-40B4-BE49-F238E27FC236}">
                <a16:creationId xmlns:a16="http://schemas.microsoft.com/office/drawing/2014/main" id="{6AAFF52E-C06C-D0E5-7E6D-B3B8BE51EF4F}"/>
              </a:ext>
            </a:extLst>
          </p:cNvPr>
          <p:cNvSpPr txBox="1"/>
          <p:nvPr/>
        </p:nvSpPr>
        <p:spPr>
          <a:xfrm>
            <a:off x="306210" y="6300040"/>
            <a:ext cx="387125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500" b="0" dirty="0">
                <a:solidFill>
                  <a:schemeClr val="accent6">
                    <a:lumMod val="75000"/>
                  </a:schemeClr>
                </a:solidFill>
              </a:rPr>
              <a:t>Making a canvas scrollable</a:t>
            </a:r>
            <a:endParaRPr sz="2500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FB9E4DD4-FD07-B0BB-442D-25CCB911AD6A}"/>
              </a:ext>
            </a:extLst>
          </p:cNvPr>
          <p:cNvSpPr txBox="1"/>
          <p:nvPr/>
        </p:nvSpPr>
        <p:spPr>
          <a:xfrm>
            <a:off x="323328" y="6807491"/>
            <a:ext cx="6475010" cy="3167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b="0" dirty="0">
                <a:solidFill>
                  <a:srgbClr val="000000"/>
                </a:solidFill>
              </a:rPr>
              <a:t>Canvases have a few more features than frames, including being scrollable. If just for holding widgets, we usually use frames. The code below is complicated; just know that it makes the canvas scrollable.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b="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scr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tkscrollbar</a:t>
            </a:r>
            <a:r>
              <a:rPr lang="en-US" dirty="0">
                <a:latin typeface="Consolas" panose="020B0609020204030204" pitchFamily="49" charset="0"/>
              </a:rPr>
              <a:t>(base, </a:t>
            </a:r>
            <a:r>
              <a:rPr lang="en-US" dirty="0" err="1">
                <a:latin typeface="Consolas" panose="020B0609020204030204" pitchFamily="49" charset="0"/>
              </a:rPr>
              <a:t>repeatinterval</a:t>
            </a:r>
            <a:r>
              <a:rPr lang="en-US" dirty="0">
                <a:latin typeface="Consolas" panose="020B0609020204030204" pitchFamily="49" charset="0"/>
              </a:rPr>
              <a:t> = 5,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>
                <a:latin typeface="Consolas" panose="020B0609020204030204" pitchFamily="49" charset="0"/>
              </a:rPr>
              <a:t>    orient = "vertical", command  =  function(...) </a:t>
            </a:r>
            <a:r>
              <a:rPr lang="en-US" dirty="0" err="1">
                <a:latin typeface="Consolas" panose="020B0609020204030204" pitchFamily="49" charset="0"/>
              </a:rPr>
              <a:t>tkyview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cnv</a:t>
            </a:r>
            <a:r>
              <a:rPr lang="en-US" dirty="0">
                <a:latin typeface="Consolas" panose="020B0609020204030204" pitchFamily="49" charset="0"/>
              </a:rPr>
              <a:t>,...))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xscr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tkscrollbar</a:t>
            </a:r>
            <a:r>
              <a:rPr lang="en-US" dirty="0">
                <a:latin typeface="Consolas" panose="020B0609020204030204" pitchFamily="49" charset="0"/>
              </a:rPr>
              <a:t>(base, </a:t>
            </a:r>
            <a:r>
              <a:rPr lang="en-US" dirty="0" err="1">
                <a:latin typeface="Consolas" panose="020B0609020204030204" pitchFamily="49" charset="0"/>
              </a:rPr>
              <a:t>repeatinterval</a:t>
            </a:r>
            <a:r>
              <a:rPr lang="en-US" dirty="0">
                <a:latin typeface="Consolas" panose="020B0609020204030204" pitchFamily="49" charset="0"/>
              </a:rPr>
              <a:t> = 5,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>
                <a:latin typeface="Consolas" panose="020B0609020204030204" pitchFamily="49" charset="0"/>
              </a:rPr>
              <a:t>    orient = "horizontal", command = function(...) </a:t>
            </a:r>
            <a:r>
              <a:rPr lang="en-US" dirty="0" err="1">
                <a:latin typeface="Consolas" panose="020B0609020204030204" pitchFamily="49" charset="0"/>
              </a:rPr>
              <a:t>tkxview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cnv</a:t>
            </a:r>
            <a:r>
              <a:rPr lang="en-US" dirty="0">
                <a:latin typeface="Consolas" panose="020B0609020204030204" pitchFamily="49" charset="0"/>
              </a:rPr>
              <a:t>,...))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tkconfigure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cnv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yscrollcommand</a:t>
            </a:r>
            <a:r>
              <a:rPr lang="en-US" dirty="0">
                <a:latin typeface="Consolas" panose="020B0609020204030204" pitchFamily="49" charset="0"/>
              </a:rPr>
              <a:t> = function(...) </a:t>
            </a:r>
            <a:r>
              <a:rPr lang="en-US" dirty="0" err="1">
                <a:latin typeface="Consolas" panose="020B0609020204030204" pitchFamily="49" charset="0"/>
              </a:rPr>
              <a:t>tkset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scr</a:t>
            </a:r>
            <a:r>
              <a:rPr lang="en-US" dirty="0">
                <a:latin typeface="Consolas" panose="020B0609020204030204" pitchFamily="49" charset="0"/>
              </a:rPr>
              <a:t>,...),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xscrollcommand</a:t>
            </a:r>
            <a:r>
              <a:rPr lang="en-US" dirty="0">
                <a:latin typeface="Consolas" panose="020B0609020204030204" pitchFamily="49" charset="0"/>
              </a:rPr>
              <a:t> = function(...) </a:t>
            </a:r>
            <a:r>
              <a:rPr lang="en-US" dirty="0" err="1">
                <a:latin typeface="Consolas" panose="020B0609020204030204" pitchFamily="49" charset="0"/>
              </a:rPr>
              <a:t>tkset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xscr</a:t>
            </a:r>
            <a:r>
              <a:rPr lang="en-US" dirty="0">
                <a:latin typeface="Consolas" panose="020B0609020204030204" pitchFamily="49" charset="0"/>
              </a:rPr>
              <a:t>, ...))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tkbind</a:t>
            </a:r>
            <a:r>
              <a:rPr lang="en-US" dirty="0">
                <a:latin typeface="Consolas" panose="020B0609020204030204" pitchFamily="49" charset="0"/>
              </a:rPr>
              <a:t>(base, "&lt;</a:t>
            </a:r>
            <a:r>
              <a:rPr lang="en-US" dirty="0" err="1">
                <a:latin typeface="Consolas" panose="020B0609020204030204" pitchFamily="49" charset="0"/>
              </a:rPr>
              <a:t>MouseWheel</a:t>
            </a:r>
            <a:r>
              <a:rPr lang="en-US" dirty="0">
                <a:latin typeface="Consolas" panose="020B0609020204030204" pitchFamily="49" charset="0"/>
              </a:rPr>
              <a:t>&gt;",  function(...) </a:t>
            </a:r>
            <a:r>
              <a:rPr lang="en-US" dirty="0" err="1">
                <a:latin typeface="Consolas" panose="020B0609020204030204" pitchFamily="49" charset="0"/>
              </a:rPr>
              <a:t>tkyview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cnv</a:t>
            </a:r>
            <a:r>
              <a:rPr lang="en-US" dirty="0">
                <a:latin typeface="Consolas" panose="020B0609020204030204" pitchFamily="49" charset="0"/>
              </a:rPr>
              <a:t>,...)) </a:t>
            </a:r>
            <a:r>
              <a:rPr lang="en-US" i="1" dirty="0"/>
              <a:t># Bind the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i="1" dirty="0"/>
              <a:t>    mouse wheel to the scroll function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scrollform_resize</a:t>
            </a:r>
            <a:r>
              <a:rPr lang="en-US" dirty="0">
                <a:latin typeface="Consolas" panose="020B0609020204030204" pitchFamily="49" charset="0"/>
              </a:rPr>
              <a:t> &lt;- function(</a:t>
            </a:r>
            <a:r>
              <a:rPr lang="en-US" dirty="0" err="1">
                <a:latin typeface="Consolas" panose="020B0609020204030204" pitchFamily="49" charset="0"/>
              </a:rPr>
              <a:t>frm</a:t>
            </a:r>
            <a:r>
              <a:rPr lang="en-US" dirty="0">
                <a:latin typeface="Consolas" panose="020B0609020204030204" pitchFamily="49" charset="0"/>
              </a:rPr>
              <a:t>) { 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canvport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tkwinfo</a:t>
            </a:r>
            <a:r>
              <a:rPr lang="en-US" dirty="0">
                <a:latin typeface="Consolas" panose="020B0609020204030204" pitchFamily="49" charset="0"/>
              </a:rPr>
              <a:t>("parent", </a:t>
            </a:r>
            <a:r>
              <a:rPr lang="en-US" dirty="0" err="1">
                <a:latin typeface="Consolas" panose="020B0609020204030204" pitchFamily="49" charset="0"/>
              </a:rPr>
              <a:t>frm</a:t>
            </a:r>
            <a:r>
              <a:rPr lang="en-US" dirty="0">
                <a:latin typeface="Consolas" panose="020B0609020204030204" pitchFamily="49" charset="0"/>
              </a:rPr>
              <a:t>) 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bbox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tkbbox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canvport</a:t>
            </a:r>
            <a:r>
              <a:rPr lang="en-US" dirty="0">
                <a:latin typeface="Consolas" panose="020B0609020204030204" pitchFamily="49" charset="0"/>
              </a:rPr>
              <a:t>, "all") 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>
                <a:latin typeface="Consolas" panose="020B0609020204030204" pitchFamily="49" charset="0"/>
              </a:rPr>
              <a:t>	w &lt;- </a:t>
            </a:r>
            <a:r>
              <a:rPr lang="en-US" dirty="0" err="1">
                <a:latin typeface="Consolas" panose="020B0609020204030204" pitchFamily="49" charset="0"/>
              </a:rPr>
              <a:t>tkwinfo</a:t>
            </a:r>
            <a:r>
              <a:rPr lang="en-US" dirty="0">
                <a:latin typeface="Consolas" panose="020B0609020204030204" pitchFamily="49" charset="0"/>
              </a:rPr>
              <a:t>("width", </a:t>
            </a:r>
            <a:r>
              <a:rPr lang="en-US" dirty="0" err="1">
                <a:latin typeface="Consolas" panose="020B0609020204030204" pitchFamily="49" charset="0"/>
              </a:rPr>
              <a:t>frm</a:t>
            </a:r>
            <a:r>
              <a:rPr lang="en-US" dirty="0">
                <a:latin typeface="Consolas" panose="020B0609020204030204" pitchFamily="49" charset="0"/>
              </a:rPr>
              <a:t>) 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tkconfigure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canvport</a:t>
            </a:r>
            <a:r>
              <a:rPr lang="en-US" dirty="0">
                <a:latin typeface="Consolas" panose="020B0609020204030204" pitchFamily="49" charset="0"/>
              </a:rPr>
              <a:t>, width = w, </a:t>
            </a:r>
            <a:r>
              <a:rPr lang="en-US" dirty="0" err="1">
                <a:latin typeface="Consolas" panose="020B0609020204030204" pitchFamily="49" charset="0"/>
              </a:rPr>
              <a:t>scrollregion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bbox</a:t>
            </a:r>
            <a:r>
              <a:rPr lang="en-US" dirty="0"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>
                <a:latin typeface="Consolas" panose="020B0609020204030204" pitchFamily="49" charset="0"/>
              </a:rPr>
              <a:t>	    </a:t>
            </a:r>
            <a:r>
              <a:rPr lang="en-US" dirty="0" err="1">
                <a:latin typeface="Consolas" panose="020B0609020204030204" pitchFamily="49" charset="0"/>
              </a:rPr>
              <a:t>yscrollincrement</a:t>
            </a:r>
            <a:r>
              <a:rPr lang="en-US" dirty="0">
                <a:latin typeface="Consolas" panose="020B0609020204030204" pitchFamily="49" charset="0"/>
              </a:rPr>
              <a:t> = "0.1i")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tkbind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fme</a:t>
            </a:r>
            <a:r>
              <a:rPr lang="en-US" dirty="0">
                <a:latin typeface="Consolas" panose="020B0609020204030204" pitchFamily="49" charset="0"/>
              </a:rPr>
              <a:t>, "&lt;Configure&gt;", function () </a:t>
            </a:r>
            <a:r>
              <a:rPr lang="en-US" dirty="0" err="1">
                <a:latin typeface="Consolas" panose="020B0609020204030204" pitchFamily="49" charset="0"/>
              </a:rPr>
              <a:t>scrollform_resize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fme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tkcreate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cnv</a:t>
            </a:r>
            <a:r>
              <a:rPr lang="en-US" dirty="0">
                <a:latin typeface="Consolas" panose="020B0609020204030204" pitchFamily="49" charset="0"/>
              </a:rPr>
              <a:t>, "window", 0, 0, anchor = "</a:t>
            </a:r>
            <a:r>
              <a:rPr lang="en-US" dirty="0" err="1">
                <a:latin typeface="Consolas" panose="020B0609020204030204" pitchFamily="49" charset="0"/>
              </a:rPr>
              <a:t>nw</a:t>
            </a:r>
            <a:r>
              <a:rPr lang="en-US" dirty="0">
                <a:latin typeface="Consolas" panose="020B0609020204030204" pitchFamily="49" charset="0"/>
              </a:rPr>
              <a:t>", window = </a:t>
            </a:r>
            <a:r>
              <a:rPr lang="en-US" dirty="0" err="1">
                <a:latin typeface="Consolas" panose="020B0609020204030204" pitchFamily="49" charset="0"/>
              </a:rPr>
              <a:t>fme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dirty="0">
              <a:latin typeface="Consolas" panose="020B0609020204030204" pitchFamily="49" charset="0"/>
            </a:endParaRPr>
          </a:p>
        </p:txBody>
      </p:sp>
      <p:sp>
        <p:nvSpPr>
          <p:cNvPr id="22" name="Line">
            <a:extLst>
              <a:ext uri="{FF2B5EF4-FFF2-40B4-BE49-F238E27FC236}">
                <a16:creationId xmlns:a16="http://schemas.microsoft.com/office/drawing/2014/main" id="{DBCCBDA0-92F2-13D9-32C6-3D8447525FFA}"/>
              </a:ext>
            </a:extLst>
          </p:cNvPr>
          <p:cNvSpPr/>
          <p:nvPr/>
        </p:nvSpPr>
        <p:spPr>
          <a:xfrm>
            <a:off x="323328" y="6271530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" name="Group">
            <a:extLst>
              <a:ext uri="{FF2B5EF4-FFF2-40B4-BE49-F238E27FC236}">
                <a16:creationId xmlns:a16="http://schemas.microsoft.com/office/drawing/2014/main" id="{554E08CA-B73D-98CA-2ED8-7AAF4A2F23A8}"/>
              </a:ext>
            </a:extLst>
          </p:cNvPr>
          <p:cNvSpPr/>
          <p:nvPr/>
        </p:nvSpPr>
        <p:spPr>
          <a:xfrm>
            <a:off x="7061590" y="4356390"/>
            <a:ext cx="6585082" cy="1828800"/>
          </a:xfrm>
          <a:prstGeom prst="rect">
            <a:avLst/>
          </a:prstGeom>
          <a:solidFill>
            <a:schemeClr val="accent2">
              <a:lumMod val="20000"/>
              <a:lumOff val="80000"/>
              <a:alpha val="23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4" name="Basics">
            <a:extLst>
              <a:ext uri="{FF2B5EF4-FFF2-40B4-BE49-F238E27FC236}">
                <a16:creationId xmlns:a16="http://schemas.microsoft.com/office/drawing/2014/main" id="{DEA7CB6B-BDA9-E007-7F89-3643501BEBB3}"/>
              </a:ext>
            </a:extLst>
          </p:cNvPr>
          <p:cNvSpPr txBox="1"/>
          <p:nvPr/>
        </p:nvSpPr>
        <p:spPr>
          <a:xfrm>
            <a:off x="7154544" y="4392284"/>
            <a:ext cx="1965282" cy="33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err="1">
                <a:solidFill>
                  <a:srgbClr val="008A2B"/>
                </a:solidFill>
                <a:latin typeface="Consolas" panose="020B0609020204030204" pitchFamily="49" charset="0"/>
              </a:rPr>
              <a:t>tkconfigure</a:t>
            </a:r>
            <a:endParaRPr dirty="0">
              <a:solidFill>
                <a:srgbClr val="008A2B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E443CD-62D6-54BB-026E-B112D628A4E9}"/>
              </a:ext>
            </a:extLst>
          </p:cNvPr>
          <p:cNvSpPr txBox="1"/>
          <p:nvPr/>
        </p:nvSpPr>
        <p:spPr>
          <a:xfrm>
            <a:off x="9670543" y="5394719"/>
            <a:ext cx="1097280" cy="182880"/>
          </a:xfrm>
          <a:prstGeom prst="rect">
            <a:avLst/>
          </a:prstGeom>
          <a:solidFill>
            <a:srgbClr val="7FFFD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2EED98-4D09-FDB1-0A96-A956B28F85F8}"/>
              </a:ext>
            </a:extLst>
          </p:cNvPr>
          <p:cNvSpPr txBox="1"/>
          <p:nvPr/>
        </p:nvSpPr>
        <p:spPr>
          <a:xfrm>
            <a:off x="9670543" y="5208312"/>
            <a:ext cx="1097280" cy="182880"/>
          </a:xfrm>
          <a:prstGeom prst="rect">
            <a:avLst/>
          </a:prstGeom>
          <a:solidFill>
            <a:srgbClr val="F5DEB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" name="Line">
            <a:extLst>
              <a:ext uri="{FF2B5EF4-FFF2-40B4-BE49-F238E27FC236}">
                <a16:creationId xmlns:a16="http://schemas.microsoft.com/office/drawing/2014/main" id="{9496D3A0-564A-DF5C-0996-C2D4D3A2B013}"/>
              </a:ext>
            </a:extLst>
          </p:cNvPr>
          <p:cNvSpPr/>
          <p:nvPr/>
        </p:nvSpPr>
        <p:spPr>
          <a:xfrm>
            <a:off x="7171662" y="4366530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5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0F6DFDE0-A179-2B97-A9BE-6331FE07E4AA}"/>
              </a:ext>
            </a:extLst>
          </p:cNvPr>
          <p:cNvSpPr txBox="1"/>
          <p:nvPr/>
        </p:nvSpPr>
        <p:spPr>
          <a:xfrm>
            <a:off x="7171661" y="4902492"/>
            <a:ext cx="6472625" cy="964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</a:rPr>
              <a:t>tkconfigure</a:t>
            </a:r>
            <a:r>
              <a:rPr lang="en-US" dirty="0"/>
              <a:t> to change the options for a widget after it's already been created.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tkconfigure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fme</a:t>
            </a:r>
            <a:r>
              <a:rPr lang="en-US" dirty="0">
                <a:latin typeface="Consolas" panose="020B0609020204030204" pitchFamily="49" charset="0"/>
              </a:rPr>
              <a:t>, background = "wheat")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tkconfigure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cnv</a:t>
            </a:r>
            <a:r>
              <a:rPr lang="en-US" dirty="0">
                <a:latin typeface="Consolas" panose="020B0609020204030204" pitchFamily="49" charset="0"/>
              </a:rPr>
              <a:t>, background = "aquamarine")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A1F5FFD-1224-67EC-F80E-4ED606651C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06618" y="6003151"/>
            <a:ext cx="3802710" cy="3005367"/>
          </a:xfrm>
          <a:prstGeom prst="rect">
            <a:avLst/>
          </a:prstGeom>
        </p:spPr>
      </p:pic>
      <p:sp>
        <p:nvSpPr>
          <p:cNvPr id="5" name="Word balloons">
            <a:extLst>
              <a:ext uri="{FF2B5EF4-FFF2-40B4-BE49-F238E27FC236}">
                <a16:creationId xmlns:a16="http://schemas.microsoft.com/office/drawing/2014/main" id="{1C3F0781-2C9C-E4E5-EC41-307A74A19F0E}"/>
              </a:ext>
            </a:extLst>
          </p:cNvPr>
          <p:cNvSpPr/>
          <p:nvPr/>
        </p:nvSpPr>
        <p:spPr>
          <a:xfrm>
            <a:off x="11093480" y="5101039"/>
            <a:ext cx="2002760" cy="645631"/>
          </a:xfrm>
          <a:prstGeom prst="wedgeRoundRectCallout">
            <a:avLst>
              <a:gd name="adj1" fmla="val -64968"/>
              <a:gd name="adj2" fmla="val -17756"/>
              <a:gd name="adj3" fmla="val 16667"/>
            </a:avLst>
          </a:prstGeom>
          <a:solidFill>
            <a:srgbClr val="00AC3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en-US" b="0" dirty="0" err="1">
                <a:solidFill>
                  <a:schemeClr val="bg1"/>
                </a:solidFill>
                <a:latin typeface="Consolas" panose="020B0609020204030204" pitchFamily="49" charset="0"/>
              </a:rPr>
              <a:t>fme</a:t>
            </a:r>
            <a:r>
              <a:rPr lang="en-US" b="0" dirty="0">
                <a:solidFill>
                  <a:schemeClr val="bg1"/>
                </a:solidFill>
              </a:rPr>
              <a:t> is not visible below because no widgets have been added into it yet.</a:t>
            </a:r>
            <a:endParaRPr b="0" dirty="0">
              <a:solidFill>
                <a:schemeClr val="bg1"/>
              </a:solidFill>
            </a:endParaRPr>
          </a:p>
        </p:txBody>
      </p:sp>
      <p:sp>
        <p:nvSpPr>
          <p:cNvPr id="14" name="Word balloons">
            <a:extLst>
              <a:ext uri="{FF2B5EF4-FFF2-40B4-BE49-F238E27FC236}">
                <a16:creationId xmlns:a16="http://schemas.microsoft.com/office/drawing/2014/main" id="{A4A4CA20-482E-EBF9-BC0A-8E62BEE674DF}"/>
              </a:ext>
            </a:extLst>
          </p:cNvPr>
          <p:cNvSpPr/>
          <p:nvPr/>
        </p:nvSpPr>
        <p:spPr>
          <a:xfrm>
            <a:off x="4318886" y="3742944"/>
            <a:ext cx="2370391" cy="688058"/>
          </a:xfrm>
          <a:prstGeom prst="wedgeRoundRectCallout">
            <a:avLst>
              <a:gd name="adj1" fmla="val -32307"/>
              <a:gd name="adj2" fmla="val -83869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en-US" sz="1100" b="0" dirty="0">
                <a:solidFill>
                  <a:schemeClr val="bg1"/>
                </a:solidFill>
              </a:rPr>
              <a:t>Remember to run </a:t>
            </a:r>
            <a:r>
              <a:rPr lang="en-US" sz="1100" b="0" dirty="0" err="1">
                <a:solidFill>
                  <a:schemeClr val="bg1"/>
                </a:solidFill>
                <a:latin typeface="Consolas" panose="020B0609020204030204" pitchFamily="49" charset="0"/>
              </a:rPr>
              <a:t>install.packages</a:t>
            </a:r>
            <a:r>
              <a:rPr lang="en-US" sz="1100" b="0" dirty="0">
                <a:solidFill>
                  <a:schemeClr val="bg1"/>
                </a:solidFill>
                <a:latin typeface="Consolas" panose="020B0609020204030204" pitchFamily="49" charset="0"/>
              </a:rPr>
              <a:t>("tcltk2")</a:t>
            </a:r>
            <a:r>
              <a:rPr lang="en-US" sz="1100" b="0" dirty="0">
                <a:solidFill>
                  <a:schemeClr val="bg1"/>
                </a:solidFill>
              </a:rPr>
              <a:t>. </a:t>
            </a:r>
          </a:p>
          <a:p>
            <a:pPr algn="l"/>
            <a:r>
              <a:rPr lang="en-US" sz="1100" b="0" dirty="0">
                <a:solidFill>
                  <a:schemeClr val="bg1"/>
                </a:solidFill>
              </a:rPr>
              <a:t>A few of its features are used in this example.</a:t>
            </a:r>
            <a:endParaRPr sz="1100" b="0" dirty="0">
              <a:solidFill>
                <a:schemeClr val="bg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01769B1-DA6F-A848-5F65-0BB0196FEF07}"/>
              </a:ext>
            </a:extLst>
          </p:cNvPr>
          <p:cNvGrpSpPr/>
          <p:nvPr/>
        </p:nvGrpSpPr>
        <p:grpSpPr>
          <a:xfrm>
            <a:off x="6574420" y="8415995"/>
            <a:ext cx="5541614" cy="448683"/>
            <a:chOff x="6574420" y="8415995"/>
            <a:chExt cx="5541614" cy="44868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Arrow: Left-Up 14">
              <a:extLst>
                <a:ext uri="{FF2B5EF4-FFF2-40B4-BE49-F238E27FC236}">
                  <a16:creationId xmlns:a16="http://schemas.microsoft.com/office/drawing/2014/main" id="{12FE3232-9D5C-405B-12DC-A47FE2C1C0DE}"/>
                </a:ext>
              </a:extLst>
            </p:cNvPr>
            <p:cNvSpPr/>
            <p:nvPr/>
          </p:nvSpPr>
          <p:spPr>
            <a:xfrm flipH="1" flipV="1">
              <a:off x="10475863" y="8415995"/>
              <a:ext cx="1640171" cy="448683"/>
            </a:xfrm>
            <a:prstGeom prst="leftUpArrow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901FAAB-0D31-9AE5-797E-A1A453F88051}"/>
                </a:ext>
              </a:extLst>
            </p:cNvPr>
            <p:cNvSpPr/>
            <p:nvPr/>
          </p:nvSpPr>
          <p:spPr>
            <a:xfrm>
              <a:off x="6574420" y="8471363"/>
              <a:ext cx="4209785" cy="11256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pic>
        <p:nvPicPr>
          <p:cNvPr id="33" name="Graphic 32">
            <a:extLst>
              <a:ext uri="{FF2B5EF4-FFF2-40B4-BE49-F238E27FC236}">
                <a16:creationId xmlns:a16="http://schemas.microsoft.com/office/drawing/2014/main" id="{62E6A7AC-CE2B-B355-E091-0E2DF726DB6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22656" y="991793"/>
            <a:ext cx="914400" cy="914400"/>
          </a:xfrm>
          <a:prstGeom prst="rect">
            <a:avLst/>
          </a:prstGeom>
        </p:spPr>
      </p:pic>
      <p:sp>
        <p:nvSpPr>
          <p:cNvPr id="41" name="Three Column Layout: : CHEAT SHEET">
            <a:extLst>
              <a:ext uri="{FF2B5EF4-FFF2-40B4-BE49-F238E27FC236}">
                <a16:creationId xmlns:a16="http://schemas.microsoft.com/office/drawing/2014/main" id="{AF43786F-4B4C-73EF-9650-1BD25250E7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1679372" cy="803346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 dirty="0" err="1"/>
              <a:t>Tcltk</a:t>
            </a:r>
            <a:r>
              <a:rPr lang="en-US" dirty="0"/>
              <a:t> 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lang="en-US"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and moderate-complexity GUI example</a:t>
            </a:r>
            <a:br>
              <a:rPr lang="en-US"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</a:br>
            <a:r>
              <a:rPr lang="en-US"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(1/3)</a:t>
            </a:r>
            <a:r>
              <a:rPr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019164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308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293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4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5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6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7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8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9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0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1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2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3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4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5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6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7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09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310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Group">
            <a:extLst>
              <a:ext uri="{FF2B5EF4-FFF2-40B4-BE49-F238E27FC236}">
                <a16:creationId xmlns:a16="http://schemas.microsoft.com/office/drawing/2014/main" id="{E887E639-D449-BF7B-E0AA-F5BF32DF3757}"/>
              </a:ext>
            </a:extLst>
          </p:cNvPr>
          <p:cNvSpPr/>
          <p:nvPr/>
        </p:nvSpPr>
        <p:spPr>
          <a:xfrm>
            <a:off x="7061590" y="1537598"/>
            <a:ext cx="6585082" cy="5566777"/>
          </a:xfrm>
          <a:prstGeom prst="rect">
            <a:avLst/>
          </a:prstGeom>
          <a:solidFill>
            <a:schemeClr val="accent6">
              <a:lumMod val="60000"/>
              <a:lumOff val="40000"/>
              <a:alpha val="23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213256" y="1523998"/>
            <a:ext cx="6585082" cy="4652085"/>
          </a:xfrm>
          <a:prstGeom prst="rect">
            <a:avLst/>
          </a:prstGeom>
          <a:solidFill>
            <a:schemeClr val="accent6">
              <a:lumMod val="60000"/>
              <a:lumOff val="40000"/>
              <a:alpha val="23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" name="Group">
            <a:extLst>
              <a:ext uri="{FF2B5EF4-FFF2-40B4-BE49-F238E27FC236}">
                <a16:creationId xmlns:a16="http://schemas.microsoft.com/office/drawing/2014/main" id="{2933C065-01F3-3DCF-E6D0-25981BDE8824}"/>
              </a:ext>
            </a:extLst>
          </p:cNvPr>
          <p:cNvSpPr/>
          <p:nvPr/>
        </p:nvSpPr>
        <p:spPr>
          <a:xfrm>
            <a:off x="241300" y="2801262"/>
            <a:ext cx="6427651" cy="1191618"/>
          </a:xfrm>
          <a:prstGeom prst="rect">
            <a:avLst/>
          </a:prstGeom>
          <a:solidFill>
            <a:srgbClr val="DDFFE8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" name="Group">
            <a:extLst>
              <a:ext uri="{FF2B5EF4-FFF2-40B4-BE49-F238E27FC236}">
                <a16:creationId xmlns:a16="http://schemas.microsoft.com/office/drawing/2014/main" id="{DFBE3682-670D-DB0D-3DC4-BA370A21F222}"/>
              </a:ext>
            </a:extLst>
          </p:cNvPr>
          <p:cNvSpPr/>
          <p:nvPr/>
        </p:nvSpPr>
        <p:spPr>
          <a:xfrm>
            <a:off x="7107310" y="4786009"/>
            <a:ext cx="6427651" cy="1653325"/>
          </a:xfrm>
          <a:prstGeom prst="rect">
            <a:avLst/>
          </a:prstGeom>
          <a:solidFill>
            <a:srgbClr val="DDFFE8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8C82608A-3990-7823-BF28-6CEC647DF036}"/>
              </a:ext>
            </a:extLst>
          </p:cNvPr>
          <p:cNvSpPr txBox="1"/>
          <p:nvPr/>
        </p:nvSpPr>
        <p:spPr>
          <a:xfrm>
            <a:off x="7171661" y="2083702"/>
            <a:ext cx="6472625" cy="5020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Define a function to run when the user clicks "Add a patty“.</a:t>
            </a: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sz="6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on_add_patty</a:t>
            </a:r>
            <a:r>
              <a:rPr lang="en-US" dirty="0">
                <a:latin typeface="Consolas" panose="020B0609020204030204" pitchFamily="49" charset="0"/>
              </a:rPr>
              <a:t> &lt;- function(){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i="1" dirty="0"/>
              <a:t># First, get how many patties are already there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size_of_existing_tkgrid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fme_patty</a:t>
            </a:r>
            <a:r>
              <a:rPr lang="en-US" dirty="0">
                <a:latin typeface="Consolas" panose="020B0609020204030204" pitchFamily="49" charset="0"/>
              </a:rPr>
              <a:t> %&gt;% </a:t>
            </a:r>
            <a:r>
              <a:rPr lang="en-US" dirty="0" err="1">
                <a:latin typeface="Consolas" panose="020B0609020204030204" pitchFamily="49" charset="0"/>
              </a:rPr>
              <a:t>tkgrid.size</a:t>
            </a:r>
            <a:r>
              <a:rPr lang="en-US" dirty="0">
                <a:latin typeface="Consolas" panose="020B0609020204030204" pitchFamily="49" charset="0"/>
              </a:rPr>
              <a:t>() %&gt;%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tclvalue</a:t>
            </a:r>
            <a:r>
              <a:rPr lang="en-US" dirty="0">
                <a:latin typeface="Consolas" panose="020B0609020204030204" pitchFamily="49" charset="0"/>
              </a:rPr>
              <a:t>() %&gt;% </a:t>
            </a:r>
            <a:r>
              <a:rPr lang="en-US" dirty="0" err="1">
                <a:latin typeface="Consolas" panose="020B0609020204030204" pitchFamily="49" charset="0"/>
              </a:rPr>
              <a:t>strsplit</a:t>
            </a:r>
            <a:r>
              <a:rPr lang="en-US" dirty="0">
                <a:latin typeface="Consolas" panose="020B0609020204030204" pitchFamily="49" charset="0"/>
              </a:rPr>
              <a:t>(" ") %&gt;% </a:t>
            </a:r>
            <a:r>
              <a:rPr lang="en-US" dirty="0" err="1">
                <a:latin typeface="Consolas" panose="020B0609020204030204" pitchFamily="49" charset="0"/>
              </a:rPr>
              <a:t>unlist</a:t>
            </a:r>
            <a:r>
              <a:rPr lang="en-US" dirty="0">
                <a:latin typeface="Consolas" panose="020B0609020204030204" pitchFamily="49" charset="0"/>
              </a:rPr>
              <a:t>() %&gt;% </a:t>
            </a:r>
            <a:r>
              <a:rPr lang="en-US" dirty="0" err="1">
                <a:latin typeface="Consolas" panose="020B0609020204030204" pitchFamily="49" charset="0"/>
              </a:rPr>
              <a:t>as.numeric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>
                <a:latin typeface="Consolas" panose="020B0609020204030204" pitchFamily="49" charset="0"/>
              </a:rPr>
              <a:t>  n &lt;- </a:t>
            </a:r>
            <a:r>
              <a:rPr lang="en-US" dirty="0" err="1">
                <a:latin typeface="Consolas" panose="020B0609020204030204" pitchFamily="49" charset="0"/>
              </a:rPr>
              <a:t>size_of_existing_tkgrid</a:t>
            </a:r>
            <a:r>
              <a:rPr lang="en-US" dirty="0">
                <a:latin typeface="Consolas" panose="020B0609020204030204" pitchFamily="49" charset="0"/>
              </a:rPr>
              <a:t>[2] </a:t>
            </a:r>
            <a:r>
              <a:rPr lang="en-US" b="0" i="1" dirty="0">
                <a:solidFill>
                  <a:srgbClr val="000000"/>
                </a:solidFill>
              </a:rPr>
              <a:t># </a:t>
            </a:r>
            <a:r>
              <a:rPr lang="en-US" b="0" i="1" dirty="0" err="1">
                <a:solidFill>
                  <a:srgbClr val="000000"/>
                </a:solidFill>
              </a:rPr>
              <a:t>tkgrid.size</a:t>
            </a:r>
            <a:r>
              <a:rPr lang="en-US" b="0" i="1" dirty="0">
                <a:solidFill>
                  <a:srgbClr val="000000"/>
                </a:solidFill>
              </a:rPr>
              <a:t>() returns (cols+1 , rows+1)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txts_patty</a:t>
            </a:r>
            <a:r>
              <a:rPr lang="en-US" dirty="0">
                <a:latin typeface="Consolas" panose="020B0609020204030204" pitchFamily="49" charset="0"/>
              </a:rPr>
              <a:t>[[n]] &lt;- </a:t>
            </a:r>
            <a:r>
              <a:rPr lang="en-US" dirty="0" err="1">
                <a:latin typeface="Consolas" panose="020B0609020204030204" pitchFamily="49" charset="0"/>
              </a:rPr>
              <a:t>tktext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fme_patty</a:t>
            </a:r>
            <a:r>
              <a:rPr lang="en-US" dirty="0">
                <a:latin typeface="Consolas" panose="020B0609020204030204" pitchFamily="49" charset="0"/>
              </a:rPr>
              <a:t>, height = 2, width = 25) </a:t>
            </a:r>
            <a:r>
              <a:rPr lang="en-US" i="1" dirty="0"/>
              <a:t># Add new patty</a:t>
            </a: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tkinsert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txts_patty</a:t>
            </a:r>
            <a:r>
              <a:rPr lang="en-US" dirty="0">
                <a:latin typeface="Consolas" panose="020B0609020204030204" pitchFamily="49" charset="0"/>
              </a:rPr>
              <a:t>[[n]], "0.0", paste0("beef", n)) </a:t>
            </a:r>
            <a:r>
              <a:rPr lang="en-US" b="0" i="1" dirty="0">
                <a:solidFill>
                  <a:srgbClr val="000000"/>
                </a:solidFill>
              </a:rPr>
              <a:t># Add default text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tkgrid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txts_patty</a:t>
            </a:r>
            <a:r>
              <a:rPr lang="en-US" dirty="0">
                <a:latin typeface="Consolas" panose="020B0609020204030204" pitchFamily="49" charset="0"/>
              </a:rPr>
              <a:t>[[n]], row = n, column = 2)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btn_add_patty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tkbutton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fme_patty</a:t>
            </a:r>
            <a:r>
              <a:rPr lang="en-US" dirty="0">
                <a:latin typeface="Consolas" panose="020B0609020204030204" pitchFamily="49" charset="0"/>
              </a:rPr>
              <a:t>, text = "Add a patty",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>
                <a:latin typeface="Consolas" panose="020B0609020204030204" pitchFamily="49" charset="0"/>
              </a:rPr>
              <a:t>  command = </a:t>
            </a:r>
            <a:r>
              <a:rPr lang="en-US" dirty="0" err="1">
                <a:latin typeface="Consolas" panose="020B0609020204030204" pitchFamily="49" charset="0"/>
              </a:rPr>
              <a:t>on_add_patty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tkgrid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btn_add_patty</a:t>
            </a:r>
            <a:r>
              <a:rPr lang="en-US" dirty="0">
                <a:latin typeface="Consolas" panose="020B0609020204030204" pitchFamily="49" charset="0"/>
              </a:rPr>
              <a:t>, row = 1, column = 3)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sz="1600" dirty="0">
                <a:solidFill>
                  <a:srgbClr val="008A2B"/>
                </a:solidFill>
              </a:rPr>
              <a:t> Widgets w/ control variables – </a:t>
            </a:r>
            <a:r>
              <a:rPr lang="en-US" sz="1600" dirty="0" err="1">
                <a:solidFill>
                  <a:srgbClr val="008A2B"/>
                </a:solidFill>
              </a:rPr>
              <a:t>Radiobutton</a:t>
            </a:r>
            <a:endParaRPr lang="en-US" sz="16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b="0" dirty="0">
                <a:solidFill>
                  <a:srgbClr val="000000"/>
                </a:solidFill>
              </a:rPr>
              <a:t>Each </a:t>
            </a: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radiobutton</a:t>
            </a:r>
            <a:r>
              <a:rPr lang="en-US" b="0" dirty="0">
                <a:solidFill>
                  <a:srgbClr val="000000"/>
                </a:solidFill>
              </a:rPr>
              <a:t> is a separate widget, but we assign them all the same control variable.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sz="600" b="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var_sauce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tclVar</a:t>
            </a:r>
            <a:r>
              <a:rPr lang="en-US" dirty="0">
                <a:latin typeface="Consolas" panose="020B0609020204030204" pitchFamily="49" charset="0"/>
              </a:rPr>
              <a:t>("Mustard")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rbn_ketchup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tkradiobutton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fme</a:t>
            </a:r>
            <a:r>
              <a:rPr lang="en-US" dirty="0">
                <a:latin typeface="Consolas" panose="020B0609020204030204" pitchFamily="49" charset="0"/>
              </a:rPr>
              <a:t>, variable = </a:t>
            </a:r>
            <a:r>
              <a:rPr lang="en-US" dirty="0" err="1">
                <a:latin typeface="Consolas" panose="020B0609020204030204" pitchFamily="49" charset="0"/>
              </a:rPr>
              <a:t>var_sauce</a:t>
            </a:r>
            <a:r>
              <a:rPr lang="en-US" dirty="0">
                <a:latin typeface="Consolas" panose="020B0609020204030204" pitchFamily="49" charset="0"/>
              </a:rPr>
              <a:t>, text = "Ketchup",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>
                <a:latin typeface="Consolas" panose="020B0609020204030204" pitchFamily="49" charset="0"/>
              </a:rPr>
              <a:t>  value = "Ketchup", width = 12)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rbn_mustard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tkradiobutton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fme</a:t>
            </a:r>
            <a:r>
              <a:rPr lang="en-US" dirty="0">
                <a:latin typeface="Consolas" panose="020B0609020204030204" pitchFamily="49" charset="0"/>
              </a:rPr>
              <a:t>, variable = </a:t>
            </a:r>
            <a:r>
              <a:rPr lang="en-US" dirty="0" err="1">
                <a:latin typeface="Consolas" panose="020B0609020204030204" pitchFamily="49" charset="0"/>
              </a:rPr>
              <a:t>var_sauce</a:t>
            </a:r>
            <a:r>
              <a:rPr lang="en-US" dirty="0">
                <a:latin typeface="Consolas" panose="020B0609020204030204" pitchFamily="49" charset="0"/>
              </a:rPr>
              <a:t>, text = "Mustard",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>
                <a:latin typeface="Consolas" panose="020B0609020204030204" pitchFamily="49" charset="0"/>
              </a:rPr>
              <a:t>  value = "Mustard", width = 12)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rbn_ssa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tkradiobutton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fme</a:t>
            </a:r>
            <a:r>
              <a:rPr lang="en-US" dirty="0">
                <a:latin typeface="Consolas" panose="020B0609020204030204" pitchFamily="49" charset="0"/>
              </a:rPr>
              <a:t>, variable = </a:t>
            </a:r>
            <a:r>
              <a:rPr lang="en-US" dirty="0" err="1">
                <a:latin typeface="Consolas" panose="020B0609020204030204" pitchFamily="49" charset="0"/>
              </a:rPr>
              <a:t>var_sauce</a:t>
            </a:r>
            <a:r>
              <a:rPr lang="en-US" dirty="0">
                <a:latin typeface="Consolas" panose="020B0609020204030204" pitchFamily="49" charset="0"/>
              </a:rPr>
              <a:t>, text = "Secret sauce A",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>
                <a:latin typeface="Consolas" panose="020B0609020204030204" pitchFamily="49" charset="0"/>
              </a:rPr>
              <a:t>  value = "Relish", width = 12)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tkgrid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rbn_ketchup</a:t>
            </a:r>
            <a:r>
              <a:rPr lang="en-US" dirty="0">
                <a:latin typeface="Consolas" panose="020B0609020204030204" pitchFamily="49" charset="0"/>
              </a:rPr>
              <a:t>, row = 4, column = 2)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tkgrid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rbn_mustard</a:t>
            </a:r>
            <a:r>
              <a:rPr lang="en-US" dirty="0">
                <a:latin typeface="Consolas" panose="020B0609020204030204" pitchFamily="49" charset="0"/>
              </a:rPr>
              <a:t>, row = 5, column = 2)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tkgrid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rbn_ssa</a:t>
            </a:r>
            <a:r>
              <a:rPr lang="en-US" dirty="0">
                <a:latin typeface="Consolas" panose="020B0609020204030204" pitchFamily="49" charset="0"/>
              </a:rPr>
              <a:t>, row = 6, column = 2)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323328" y="2070100"/>
            <a:ext cx="6475010" cy="4105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Label (to display text)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lbl_bun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tklabel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fme</a:t>
            </a:r>
            <a:r>
              <a:rPr lang="en-US" dirty="0">
                <a:latin typeface="Consolas" panose="020B0609020204030204" pitchFamily="49" charset="0"/>
              </a:rPr>
              <a:t>, text = "Select your bun", width = 25, anchor = "w")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lbl_topping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tklabel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fme</a:t>
            </a:r>
            <a:r>
              <a:rPr lang="en-US" dirty="0">
                <a:latin typeface="Consolas" panose="020B0609020204030204" pitchFamily="49" charset="0"/>
              </a:rPr>
              <a:t>, text = "Select your topping(s)", width = 25, anchor = "w")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lbl_sauce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tklabel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fme</a:t>
            </a:r>
            <a:r>
              <a:rPr lang="en-US" dirty="0">
                <a:latin typeface="Consolas" panose="020B0609020204030204" pitchFamily="49" charset="0"/>
              </a:rPr>
              <a:t>, text = "Selected your sauce", width = 25, anchor = "w")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lbl_togo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tklabel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fme</a:t>
            </a:r>
            <a:r>
              <a:rPr lang="en-US" dirty="0">
                <a:latin typeface="Consolas" panose="020B0609020204030204" pitchFamily="49" charset="0"/>
              </a:rPr>
              <a:t>, text = "To-go?")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n-US" sz="1600" dirty="0">
                <a:solidFill>
                  <a:srgbClr val="008A2B"/>
                </a:solidFill>
              </a:rPr>
              <a:t>Geometry managers – </a:t>
            </a:r>
            <a:r>
              <a:rPr lang="en-US" sz="1600" dirty="0" err="1">
                <a:solidFill>
                  <a:srgbClr val="008A2B"/>
                </a:solidFill>
              </a:rPr>
              <a:t>Tkgrid</a:t>
            </a:r>
            <a:endParaRPr lang="en-US" sz="1600" dirty="0"/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Tkgrid</a:t>
            </a:r>
            <a:r>
              <a:rPr lang="en-US" dirty="0"/>
              <a:t> is the other geometry manager. You specify which row/column a widget will appear in, as if the frame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n-US" dirty="0"/>
              <a:t>were a table. This makes large numbers of widgets easier to align.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tkgrid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lbl_bun</a:t>
            </a:r>
            <a:r>
              <a:rPr lang="en-US" dirty="0">
                <a:latin typeface="Consolas" panose="020B0609020204030204" pitchFamily="49" charset="0"/>
              </a:rPr>
              <a:t>, row = 1, column = 1)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tkgrid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lbl_topping</a:t>
            </a:r>
            <a:r>
              <a:rPr lang="en-US" dirty="0">
                <a:latin typeface="Consolas" panose="020B0609020204030204" pitchFamily="49" charset="0"/>
              </a:rPr>
              <a:t>, row = 2, column = 1)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tkgrid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lbl_sauce</a:t>
            </a:r>
            <a:r>
              <a:rPr lang="en-US" dirty="0">
                <a:latin typeface="Consolas" panose="020B0609020204030204" pitchFamily="49" charset="0"/>
              </a:rPr>
              <a:t>, row = 4, column = 1, </a:t>
            </a:r>
            <a:r>
              <a:rPr lang="en-US" dirty="0" err="1">
                <a:latin typeface="Consolas" panose="020B0609020204030204" pitchFamily="49" charset="0"/>
              </a:rPr>
              <a:t>rowspan</a:t>
            </a:r>
            <a:r>
              <a:rPr lang="en-US" dirty="0">
                <a:latin typeface="Consolas" panose="020B0609020204030204" pitchFamily="49" charset="0"/>
              </a:rPr>
              <a:t> = 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tkgrid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lbl_togo</a:t>
            </a:r>
            <a:r>
              <a:rPr lang="en-US" dirty="0">
                <a:latin typeface="Consolas" panose="020B0609020204030204" pitchFamily="49" charset="0"/>
              </a:rPr>
              <a:t>, row = 7, column = 1) </a:t>
            </a:r>
            <a:r>
              <a:rPr lang="en-US" i="1" dirty="0"/>
              <a:t># (Rows 3, 5 and 6 will be used later)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n-US" sz="1600" b="0" dirty="0" err="1">
                <a:solidFill>
                  <a:schemeClr val="accent6">
                    <a:lumMod val="75000"/>
                  </a:schemeClr>
                </a:solidFill>
              </a:rPr>
              <a:t>Combobox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 (drop-down list)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options_for_bun</a:t>
            </a:r>
            <a:r>
              <a:rPr lang="en-US" dirty="0">
                <a:latin typeface="Consolas" panose="020B0609020204030204" pitchFamily="49" charset="0"/>
              </a:rPr>
              <a:t> &lt;- c("Classic", "Sesame", "Whole wheat", "Gluten-free")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var_bun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tclVar</a:t>
            </a:r>
            <a:r>
              <a:rPr lang="en-US" dirty="0">
                <a:latin typeface="Consolas" panose="020B0609020204030204" pitchFamily="49" charset="0"/>
              </a:rPr>
              <a:t>("Sesame") </a:t>
            </a:r>
            <a:r>
              <a:rPr lang="en-US" sz="1000" b="0" i="1" dirty="0">
                <a:solidFill>
                  <a:srgbClr val="000000"/>
                </a:solidFill>
              </a:rPr>
              <a:t># Choose the default here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cmb_bun</a:t>
            </a:r>
            <a:r>
              <a:rPr lang="en-US" dirty="0">
                <a:latin typeface="Consolas" panose="020B0609020204030204" pitchFamily="49" charset="0"/>
              </a:rPr>
              <a:t> &lt;- tk2combobox(</a:t>
            </a:r>
            <a:r>
              <a:rPr lang="en-US" dirty="0" err="1">
                <a:latin typeface="Consolas" panose="020B0609020204030204" pitchFamily="49" charset="0"/>
              </a:rPr>
              <a:t>fme</a:t>
            </a:r>
            <a:r>
              <a:rPr lang="en-US" dirty="0">
                <a:latin typeface="Consolas" panose="020B0609020204030204" pitchFamily="49" charset="0"/>
              </a:rPr>
              <a:t>, width = 40, values = </a:t>
            </a:r>
            <a:r>
              <a:rPr lang="en-US" dirty="0" err="1">
                <a:latin typeface="Consolas" panose="020B0609020204030204" pitchFamily="49" charset="0"/>
              </a:rPr>
              <a:t>options_for_bun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textvariable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var_bun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n-US" dirty="0"/>
              <a:t>Most widgets can be assigned a control variable (like </a:t>
            </a:r>
            <a:r>
              <a:rPr lang="en-US" dirty="0" err="1">
                <a:latin typeface="Consolas" panose="020B0609020204030204" pitchFamily="49" charset="0"/>
              </a:rPr>
              <a:t>textvariable</a:t>
            </a:r>
            <a:r>
              <a:rPr lang="en-US" dirty="0"/>
              <a:t> above) that holds the selected value. You can get the value of the variable (e.g., with </a:t>
            </a:r>
            <a:r>
              <a:rPr lang="en-US" dirty="0" err="1">
                <a:latin typeface="Consolas" panose="020B0609020204030204" pitchFamily="49" charset="0"/>
              </a:rPr>
              <a:t>tclvalue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var_bun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/>
              <a:t>) even after the GUI is closed.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tkgrid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cmb_bun</a:t>
            </a:r>
            <a:r>
              <a:rPr lang="en-US" dirty="0">
                <a:latin typeface="Consolas" panose="020B0609020204030204" pitchFamily="49" charset="0"/>
              </a:rPr>
              <a:t>, row = 1, column = 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n-US" sz="1600" b="0" dirty="0" err="1">
                <a:solidFill>
                  <a:schemeClr val="accent6">
                    <a:lumMod val="75000"/>
                  </a:schemeClr>
                </a:solidFill>
              </a:rPr>
              <a:t>Checkbutton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 (Checkbox)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var_togo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tclVar</a:t>
            </a:r>
            <a:r>
              <a:rPr lang="en-US" dirty="0">
                <a:latin typeface="Consolas" panose="020B0609020204030204" pitchFamily="49" charset="0"/>
              </a:rPr>
              <a:t>(FALSE) </a:t>
            </a:r>
            <a:r>
              <a:rPr lang="en-US" i="1" dirty="0"/>
              <a:t># Control variable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n-US" sz="1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chk_togo</a:t>
            </a:r>
            <a:r>
              <a:rPr lang="en-US" sz="1000" b="0" dirty="0">
                <a:solidFill>
                  <a:srgbClr val="000000"/>
                </a:solidFill>
                <a:latin typeface="Consolas" panose="020B0609020204030204" pitchFamily="49" charset="0"/>
              </a:rPr>
              <a:t> &lt;- </a:t>
            </a:r>
            <a:r>
              <a:rPr lang="en-US" sz="1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tkcheckbutton</a:t>
            </a:r>
            <a:r>
              <a:rPr lang="en-US" sz="1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fme</a:t>
            </a:r>
            <a:r>
              <a:rPr lang="en-US" sz="1000" b="0" dirty="0">
                <a:solidFill>
                  <a:srgbClr val="000000"/>
                </a:solidFill>
                <a:latin typeface="Consolas" panose="020B0609020204030204" pitchFamily="49" charset="0"/>
              </a:rPr>
              <a:t>, variable = </a:t>
            </a:r>
            <a:r>
              <a:rPr lang="en-US" sz="1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var_togo</a:t>
            </a:r>
            <a:r>
              <a:rPr lang="en-US" sz="1000" b="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n-US" sz="1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tkgrid</a:t>
            </a:r>
            <a:r>
              <a:rPr lang="en-US" sz="1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chk_togo</a:t>
            </a:r>
            <a:r>
              <a:rPr lang="en-US" sz="1000" b="0" dirty="0">
                <a:solidFill>
                  <a:srgbClr val="000000"/>
                </a:solidFill>
                <a:latin typeface="Consolas" panose="020B0609020204030204" pitchFamily="49" charset="0"/>
              </a:rPr>
              <a:t>, row = 7, column = 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n-US" sz="1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tktoggle</a:t>
            </a:r>
            <a:r>
              <a:rPr lang="en-US" sz="1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chk_togo</a:t>
            </a:r>
            <a:r>
              <a:rPr lang="en-US" sz="1000" b="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i="1" dirty="0"/>
              <a:t># You can check/uncheck the box </a:t>
            </a:r>
            <a:r>
              <a:rPr lang="en-US" i="1" dirty="0" err="1"/>
              <a:t>programatically</a:t>
            </a:r>
            <a:endParaRPr lang="en-US" i="1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0" name="Line"/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448" name="rstudi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94644" y="196010"/>
            <a:ext cx="1386697" cy="160621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Basics">
            <a:extLst>
              <a:ext uri="{FF2B5EF4-FFF2-40B4-BE49-F238E27FC236}">
                <a16:creationId xmlns:a16="http://schemas.microsoft.com/office/drawing/2014/main" id="{7B80E1AD-5C14-2F83-965F-FA4B7B67A8B1}"/>
              </a:ext>
            </a:extLst>
          </p:cNvPr>
          <p:cNvSpPr txBox="1"/>
          <p:nvPr/>
        </p:nvSpPr>
        <p:spPr>
          <a:xfrm>
            <a:off x="7154544" y="1576250"/>
            <a:ext cx="111248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500" b="0" dirty="0">
                <a:solidFill>
                  <a:schemeClr val="accent6">
                    <a:lumMod val="75000"/>
                  </a:schemeClr>
                </a:solidFill>
              </a:rPr>
              <a:t>Buttons</a:t>
            </a:r>
            <a:endParaRPr sz="2500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C775E929-09B0-828D-3AF2-E120BCCB723E}"/>
              </a:ext>
            </a:extLst>
          </p:cNvPr>
          <p:cNvSpPr/>
          <p:nvPr/>
        </p:nvSpPr>
        <p:spPr>
          <a:xfrm>
            <a:off x="7171662" y="1547740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" name="Group">
            <a:extLst>
              <a:ext uri="{FF2B5EF4-FFF2-40B4-BE49-F238E27FC236}">
                <a16:creationId xmlns:a16="http://schemas.microsoft.com/office/drawing/2014/main" id="{06234728-C40D-2306-5FB9-D375EB1929BC}"/>
              </a:ext>
            </a:extLst>
          </p:cNvPr>
          <p:cNvSpPr/>
          <p:nvPr/>
        </p:nvSpPr>
        <p:spPr>
          <a:xfrm>
            <a:off x="213255" y="6261389"/>
            <a:ext cx="6585083" cy="3657600"/>
          </a:xfrm>
          <a:prstGeom prst="rect">
            <a:avLst/>
          </a:prstGeom>
          <a:solidFill>
            <a:schemeClr val="accent6">
              <a:lumMod val="60000"/>
              <a:lumOff val="40000"/>
              <a:alpha val="23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0" name="Basics">
            <a:extLst>
              <a:ext uri="{FF2B5EF4-FFF2-40B4-BE49-F238E27FC236}">
                <a16:creationId xmlns:a16="http://schemas.microsoft.com/office/drawing/2014/main" id="{6AAFF52E-C06C-D0E5-7E6D-B3B8BE51EF4F}"/>
              </a:ext>
            </a:extLst>
          </p:cNvPr>
          <p:cNvSpPr txBox="1"/>
          <p:nvPr/>
        </p:nvSpPr>
        <p:spPr>
          <a:xfrm>
            <a:off x="306210" y="6300040"/>
            <a:ext cx="419345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500" b="0" dirty="0">
                <a:solidFill>
                  <a:schemeClr val="accent6">
                    <a:lumMod val="75000"/>
                  </a:schemeClr>
                </a:solidFill>
              </a:rPr>
              <a:t>Widgets w/o control variables</a:t>
            </a:r>
            <a:endParaRPr sz="2500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B38DA-45B3-CDA8-DEC7-EA2E9893806A}"/>
              </a:ext>
            </a:extLst>
          </p:cNvPr>
          <p:cNvSpPr txBox="1"/>
          <p:nvPr/>
        </p:nvSpPr>
        <p:spPr>
          <a:xfrm>
            <a:off x="3033150" y="8146069"/>
            <a:ext cx="640080" cy="182880"/>
          </a:xfrm>
          <a:prstGeom prst="rect">
            <a:avLst/>
          </a:prstGeom>
          <a:solidFill>
            <a:srgbClr val="FA807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FB9E4DD4-FD07-B0BB-442D-25CCB911AD6A}"/>
              </a:ext>
            </a:extLst>
          </p:cNvPr>
          <p:cNvSpPr txBox="1"/>
          <p:nvPr/>
        </p:nvSpPr>
        <p:spPr>
          <a:xfrm>
            <a:off x="323328" y="6807491"/>
            <a:ext cx="6475010" cy="3167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sz="1900" b="0" dirty="0" err="1">
                <a:solidFill>
                  <a:schemeClr val="accent6">
                    <a:lumMod val="75000"/>
                  </a:schemeClr>
                </a:solidFill>
              </a:rPr>
              <a:t>Listbox</a:t>
            </a:r>
            <a:r>
              <a:rPr lang="en-US" sz="1900" b="0" dirty="0">
                <a:solidFill>
                  <a:schemeClr val="accent6">
                    <a:lumMod val="75000"/>
                  </a:schemeClr>
                </a:solidFill>
              </a:rPr>
              <a:t> (Multiple select)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b="0" dirty="0">
                <a:solidFill>
                  <a:srgbClr val="000000"/>
                </a:solidFill>
              </a:rPr>
              <a:t>Note that </a:t>
            </a: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listboxes</a:t>
            </a:r>
            <a:r>
              <a:rPr lang="en-US" b="0" dirty="0">
                <a:solidFill>
                  <a:srgbClr val="000000"/>
                </a:solidFill>
              </a:rPr>
              <a:t> and 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000000"/>
                </a:solidFill>
              </a:rPr>
              <a:t> boxes do not have control variables. See later for how to get their values.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sz="700" b="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options_for_topping</a:t>
            </a:r>
            <a:r>
              <a:rPr lang="en-US" dirty="0">
                <a:latin typeface="Consolas" panose="020B0609020204030204" pitchFamily="49" charset="0"/>
              </a:rPr>
              <a:t> &lt;- c("Tomatoes", "Lettuce", "Onion", "Bacon", "Pickles", "Pineapple")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lbx_topping</a:t>
            </a:r>
            <a:r>
              <a:rPr lang="en-US" dirty="0">
                <a:latin typeface="Consolas" panose="020B0609020204030204" pitchFamily="49" charset="0"/>
              </a:rPr>
              <a:t> &lt;- tk2listbox(</a:t>
            </a:r>
            <a:r>
              <a:rPr lang="en-US" dirty="0" err="1">
                <a:latin typeface="Consolas" panose="020B0609020204030204" pitchFamily="49" charset="0"/>
              </a:rPr>
              <a:t>fme</a:t>
            </a:r>
            <a:r>
              <a:rPr lang="en-US" dirty="0">
                <a:latin typeface="Consolas" panose="020B0609020204030204" pitchFamily="49" charset="0"/>
              </a:rPr>
              <a:t>, values = </a:t>
            </a:r>
            <a:r>
              <a:rPr lang="en-US" dirty="0" err="1">
                <a:latin typeface="Consolas" panose="020B0609020204030204" pitchFamily="49" charset="0"/>
              </a:rPr>
              <a:t>options_for_topping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selectmode</a:t>
            </a:r>
            <a:r>
              <a:rPr lang="en-US" dirty="0">
                <a:latin typeface="Consolas" panose="020B0609020204030204" pitchFamily="49" charset="0"/>
              </a:rPr>
              <a:t> = c("multiple"))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tkgrid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lbx_topping</a:t>
            </a:r>
            <a:r>
              <a:rPr lang="en-US" dirty="0">
                <a:latin typeface="Consolas" panose="020B0609020204030204" pitchFamily="49" charset="0"/>
              </a:rPr>
              <a:t>, row = 2, column = 2)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lapply</a:t>
            </a:r>
            <a:r>
              <a:rPr lang="en-US" dirty="0">
                <a:latin typeface="Consolas" panose="020B0609020204030204" pitchFamily="49" charset="0"/>
              </a:rPr>
              <a:t>(c(0,1,4), function(x) </a:t>
            </a:r>
            <a:r>
              <a:rPr lang="en-US" dirty="0" err="1">
                <a:latin typeface="Consolas" panose="020B0609020204030204" pitchFamily="49" charset="0"/>
              </a:rPr>
              <a:t>tkselection.set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lbx_topping</a:t>
            </a:r>
            <a:r>
              <a:rPr lang="en-US" dirty="0">
                <a:latin typeface="Consolas" panose="020B0609020204030204" pitchFamily="49" charset="0"/>
              </a:rPr>
              <a:t>, x)) </a:t>
            </a:r>
            <a:r>
              <a:rPr lang="en-US" b="0" i="1" dirty="0">
                <a:solidFill>
                  <a:srgbClr val="000000"/>
                </a:solidFill>
              </a:rPr>
              <a:t># Activate some default selections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sz="1900" b="0" dirty="0">
                <a:solidFill>
                  <a:schemeClr val="accent6">
                    <a:lumMod val="75000"/>
                  </a:schemeClr>
                </a:solidFill>
              </a:rPr>
              <a:t>Text (Text box for typing)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b="0" dirty="0">
                <a:solidFill>
                  <a:srgbClr val="000000"/>
                </a:solidFill>
              </a:rPr>
              <a:t>Advanced: We are going to allow the user to add new text boxes by clicking a button.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sz="700" b="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fme_patty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tkframe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fme</a:t>
            </a:r>
            <a:r>
              <a:rPr lang="en-US" dirty="0">
                <a:latin typeface="Consolas" panose="020B0609020204030204" pitchFamily="49" charset="0"/>
              </a:rPr>
              <a:t>, background = "salmon") </a:t>
            </a:r>
            <a:r>
              <a:rPr lang="en-US" b="0" i="1" dirty="0">
                <a:solidFill>
                  <a:srgbClr val="000000"/>
                </a:solidFill>
              </a:rPr>
              <a:t># A frame to help organize the patty-related widgets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tkgrid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fme_patty</a:t>
            </a:r>
            <a:r>
              <a:rPr lang="en-US" dirty="0">
                <a:latin typeface="Consolas" panose="020B0609020204030204" pitchFamily="49" charset="0"/>
              </a:rPr>
              <a:t>, row = 3, column = 1, </a:t>
            </a:r>
            <a:r>
              <a:rPr lang="en-US" dirty="0" err="1">
                <a:latin typeface="Consolas" panose="020B0609020204030204" pitchFamily="49" charset="0"/>
              </a:rPr>
              <a:t>columnspan</a:t>
            </a:r>
            <a:r>
              <a:rPr lang="en-US" dirty="0">
                <a:latin typeface="Consolas" panose="020B0609020204030204" pitchFamily="49" charset="0"/>
              </a:rPr>
              <a:t> = 2)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lbl_patty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tklabel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fme_patty</a:t>
            </a:r>
            <a:r>
              <a:rPr lang="en-US" dirty="0">
                <a:latin typeface="Consolas" panose="020B0609020204030204" pitchFamily="49" charset="0"/>
              </a:rPr>
              <a:t>, text = "Type your patty choice", width = 25, anchor = "w")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tkgrid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lbl_patty</a:t>
            </a:r>
            <a:r>
              <a:rPr lang="en-US" dirty="0">
                <a:latin typeface="Consolas" panose="020B0609020204030204" pitchFamily="49" charset="0"/>
              </a:rPr>
              <a:t>, row = 1, column = 1)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txts_patty</a:t>
            </a:r>
            <a:r>
              <a:rPr lang="en-US" dirty="0">
                <a:latin typeface="Consolas" panose="020B0609020204030204" pitchFamily="49" charset="0"/>
              </a:rPr>
              <a:t> &lt;- list() </a:t>
            </a:r>
            <a:r>
              <a:rPr lang="en-US" b="0" i="1" dirty="0">
                <a:solidFill>
                  <a:srgbClr val="000000"/>
                </a:solidFill>
              </a:rPr>
              <a:t># The text boxes will be stored in a list (each one will be anonymous)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b="0" dirty="0">
                <a:solidFill>
                  <a:srgbClr val="000000"/>
                </a:solidFill>
              </a:rPr>
              <a:t>But create the first box automatically here: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sz="700" b="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txts_patty</a:t>
            </a:r>
            <a:r>
              <a:rPr lang="en-US" dirty="0">
                <a:latin typeface="Consolas" panose="020B0609020204030204" pitchFamily="49" charset="0"/>
              </a:rPr>
              <a:t>[[1]] &lt;- </a:t>
            </a:r>
            <a:r>
              <a:rPr lang="en-US" dirty="0" err="1">
                <a:latin typeface="Consolas" panose="020B0609020204030204" pitchFamily="49" charset="0"/>
              </a:rPr>
              <a:t>tktext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fme_patty</a:t>
            </a:r>
            <a:r>
              <a:rPr lang="en-US" dirty="0">
                <a:latin typeface="Consolas" panose="020B0609020204030204" pitchFamily="49" charset="0"/>
              </a:rPr>
              <a:t>, height = 2, width = 25)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tkinsert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txts_patty</a:t>
            </a:r>
            <a:r>
              <a:rPr lang="en-US" dirty="0">
                <a:latin typeface="Consolas" panose="020B0609020204030204" pitchFamily="49" charset="0"/>
              </a:rPr>
              <a:t>[[1]], "0.0", "beef") # Add text to the text box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tkgrid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txts_patty</a:t>
            </a:r>
            <a:r>
              <a:rPr lang="en-US" dirty="0">
                <a:latin typeface="Consolas" panose="020B0609020204030204" pitchFamily="49" charset="0"/>
              </a:rPr>
              <a:t>[[1]], row = 1, column = 2)</a:t>
            </a:r>
          </a:p>
        </p:txBody>
      </p:sp>
      <p:sp>
        <p:nvSpPr>
          <p:cNvPr id="319" name="Basics"/>
          <p:cNvSpPr txBox="1"/>
          <p:nvPr/>
        </p:nvSpPr>
        <p:spPr>
          <a:xfrm>
            <a:off x="306210" y="1562649"/>
            <a:ext cx="401552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Widgets w/ control variables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04CDB0-34D0-2AA1-83F9-9160A5BEAC96}"/>
              </a:ext>
            </a:extLst>
          </p:cNvPr>
          <p:cNvSpPr/>
          <p:nvPr/>
        </p:nvSpPr>
        <p:spPr>
          <a:xfrm>
            <a:off x="6441483" y="4078186"/>
            <a:ext cx="4572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 anchorCtr="0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4C57A52-4415-ED3E-A17B-A0D7470F6B59}"/>
              </a:ext>
            </a:extLst>
          </p:cNvPr>
          <p:cNvSpPr/>
          <p:nvPr/>
        </p:nvSpPr>
        <p:spPr>
          <a:xfrm>
            <a:off x="6441483" y="2257049"/>
            <a:ext cx="4572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 anchorCtr="0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6F7FA8-D51A-81BB-4922-0762D3EE439A}"/>
              </a:ext>
            </a:extLst>
          </p:cNvPr>
          <p:cNvSpPr/>
          <p:nvPr/>
        </p:nvSpPr>
        <p:spPr>
          <a:xfrm>
            <a:off x="6441483" y="5479218"/>
            <a:ext cx="4572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 anchorCtr="0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B3D449A-2796-C9AA-28BB-E36283FDB604}"/>
              </a:ext>
            </a:extLst>
          </p:cNvPr>
          <p:cNvSpPr/>
          <p:nvPr/>
        </p:nvSpPr>
        <p:spPr>
          <a:xfrm>
            <a:off x="6441483" y="6703641"/>
            <a:ext cx="4572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 anchorCtr="0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F26E8D0-5BD8-7529-5450-0AB586F3D125}"/>
              </a:ext>
            </a:extLst>
          </p:cNvPr>
          <p:cNvSpPr/>
          <p:nvPr/>
        </p:nvSpPr>
        <p:spPr>
          <a:xfrm>
            <a:off x="6441483" y="9307206"/>
            <a:ext cx="4572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 anchorCtr="0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6169AB-F27A-B6DE-B691-4CEBACD8CAFB}"/>
              </a:ext>
            </a:extLst>
          </p:cNvPr>
          <p:cNvSpPr/>
          <p:nvPr/>
        </p:nvSpPr>
        <p:spPr>
          <a:xfrm>
            <a:off x="12361901" y="4078186"/>
            <a:ext cx="4572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 anchorCtr="0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1f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7DCD95-EEA9-65C5-D1BF-0331438A63E4}"/>
              </a:ext>
            </a:extLst>
          </p:cNvPr>
          <p:cNvSpPr/>
          <p:nvPr/>
        </p:nvSpPr>
        <p:spPr>
          <a:xfrm>
            <a:off x="12350939" y="6511026"/>
            <a:ext cx="4572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 anchorCtr="0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1g</a:t>
            </a:r>
          </a:p>
        </p:txBody>
      </p: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8510ECB6-20CF-B816-2CB4-2949A0760924}"/>
              </a:ext>
            </a:extLst>
          </p:cNvPr>
          <p:cNvGrpSpPr/>
          <p:nvPr/>
        </p:nvGrpSpPr>
        <p:grpSpPr>
          <a:xfrm>
            <a:off x="7339567" y="7214679"/>
            <a:ext cx="6036534" cy="3012529"/>
            <a:chOff x="7339567" y="7214679"/>
            <a:chExt cx="6036534" cy="3012529"/>
          </a:xfrm>
        </p:grpSpPr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14867426-D0BB-8783-4E2F-9DB08116805E}"/>
                </a:ext>
              </a:extLst>
            </p:cNvPr>
            <p:cNvSpPr/>
            <p:nvPr/>
          </p:nvSpPr>
          <p:spPr>
            <a:xfrm>
              <a:off x="7339567" y="8557950"/>
              <a:ext cx="457200" cy="4572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 anchorCtr="0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spc="0" normalizeH="0" baseline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1a</a:t>
              </a: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7A677BE1-D900-14FD-D9F3-B2CADA2C93C9}"/>
                </a:ext>
              </a:extLst>
            </p:cNvPr>
            <p:cNvSpPr/>
            <p:nvPr/>
          </p:nvSpPr>
          <p:spPr>
            <a:xfrm>
              <a:off x="12915015" y="7411736"/>
              <a:ext cx="457200" cy="4572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 anchorCtr="0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spc="0" normalizeH="0" baseline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1b</a:t>
              </a:r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2FC3B2D1-9543-BA0B-1791-3A0850E77D13}"/>
                </a:ext>
              </a:extLst>
            </p:cNvPr>
            <p:cNvSpPr/>
            <p:nvPr/>
          </p:nvSpPr>
          <p:spPr>
            <a:xfrm>
              <a:off x="12918901" y="9690389"/>
              <a:ext cx="457200" cy="4572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 anchorCtr="0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spc="0" normalizeH="0" baseline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1c</a:t>
              </a:r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C351AD92-072B-560F-3891-3D2AC7E70A24}"/>
                </a:ext>
              </a:extLst>
            </p:cNvPr>
            <p:cNvSpPr/>
            <p:nvPr/>
          </p:nvSpPr>
          <p:spPr>
            <a:xfrm>
              <a:off x="12911495" y="7984843"/>
              <a:ext cx="457200" cy="4572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 anchorCtr="0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spc="0" normalizeH="0" baseline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1d</a:t>
              </a:r>
            </a:p>
          </p:txBody>
        </p:sp>
        <p:pic>
          <p:nvPicPr>
            <p:cNvPr id="476" name="Picture 475">
              <a:extLst>
                <a:ext uri="{FF2B5EF4-FFF2-40B4-BE49-F238E27FC236}">
                  <a16:creationId xmlns:a16="http://schemas.microsoft.com/office/drawing/2014/main" id="{20B8FC1B-AAD9-1668-5A33-BB33757FE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79364" y="7214679"/>
              <a:ext cx="4549533" cy="3012529"/>
            </a:xfrm>
            <a:prstGeom prst="rect">
              <a:avLst/>
            </a:prstGeom>
          </p:spPr>
        </p:pic>
        <p:sp>
          <p:nvSpPr>
            <p:cNvPr id="477" name="Oval 476">
              <a:extLst>
                <a:ext uri="{FF2B5EF4-FFF2-40B4-BE49-F238E27FC236}">
                  <a16:creationId xmlns:a16="http://schemas.microsoft.com/office/drawing/2014/main" id="{646A4F91-F598-2E5B-E55C-0BF8F115D19C}"/>
                </a:ext>
              </a:extLst>
            </p:cNvPr>
            <p:cNvSpPr/>
            <p:nvPr/>
          </p:nvSpPr>
          <p:spPr>
            <a:xfrm>
              <a:off x="12910160" y="8557950"/>
              <a:ext cx="457200" cy="4572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 anchorCtr="0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spc="0" normalizeH="0" baseline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1f</a:t>
              </a:r>
            </a:p>
          </p:txBody>
        </p:sp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2BE14CD0-5CB4-6DD2-91C9-6D695BC7B04B}"/>
                </a:ext>
              </a:extLst>
            </p:cNvPr>
            <p:cNvSpPr/>
            <p:nvPr/>
          </p:nvSpPr>
          <p:spPr>
            <a:xfrm>
              <a:off x="10002613" y="9126242"/>
              <a:ext cx="457200" cy="4572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 anchorCtr="0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spc="0" normalizeH="0" baseline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1e</a:t>
              </a:r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8910E173-BDC7-2B97-97D5-5D76529EA71A}"/>
                </a:ext>
              </a:extLst>
            </p:cNvPr>
            <p:cNvSpPr/>
            <p:nvPr/>
          </p:nvSpPr>
          <p:spPr>
            <a:xfrm>
              <a:off x="12911495" y="9126604"/>
              <a:ext cx="457200" cy="4572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 anchorCtr="0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spc="0" normalizeH="0" baseline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1g</a:t>
              </a:r>
            </a:p>
          </p:txBody>
        </p:sp>
        <p:cxnSp>
          <p:nvCxnSpPr>
            <p:cNvPr id="480" name="Connector: Elbow 479">
              <a:extLst>
                <a:ext uri="{FF2B5EF4-FFF2-40B4-BE49-F238E27FC236}">
                  <a16:creationId xmlns:a16="http://schemas.microsoft.com/office/drawing/2014/main" id="{FC7F8067-F02F-3D1B-5E63-39679C82FC55}"/>
                </a:ext>
              </a:extLst>
            </p:cNvPr>
            <p:cNvCxnSpPr>
              <a:cxnSpLocks/>
              <a:stCxn id="472" idx="1"/>
            </p:cNvCxnSpPr>
            <p:nvPr/>
          </p:nvCxnSpPr>
          <p:spPr>
            <a:xfrm rot="5400000" flipH="1" flipV="1">
              <a:off x="7282271" y="7761396"/>
              <a:ext cx="987760" cy="739258"/>
            </a:xfrm>
            <a:prstGeom prst="bentConnector3">
              <a:avLst>
                <a:gd name="adj1" fmla="val 99951"/>
              </a:avLst>
            </a:prstGeom>
            <a:noFill/>
            <a:ln w="25400" cap="flat">
              <a:solidFill>
                <a:schemeClr val="accent6">
                  <a:lumMod val="75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81" name="Connector: Elbow 480">
              <a:extLst>
                <a:ext uri="{FF2B5EF4-FFF2-40B4-BE49-F238E27FC236}">
                  <a16:creationId xmlns:a16="http://schemas.microsoft.com/office/drawing/2014/main" id="{DCBBFE69-999A-2394-5469-CC50B7BD1B1B}"/>
                </a:ext>
              </a:extLst>
            </p:cNvPr>
            <p:cNvCxnSpPr>
              <a:cxnSpLocks/>
              <a:stCxn id="472" idx="7"/>
            </p:cNvCxnSpPr>
            <p:nvPr/>
          </p:nvCxnSpPr>
          <p:spPr>
            <a:xfrm rot="5400000" flipH="1" flipV="1">
              <a:off x="7689661" y="8168786"/>
              <a:ext cx="496270" cy="415969"/>
            </a:xfrm>
            <a:prstGeom prst="bentConnector3">
              <a:avLst>
                <a:gd name="adj1" fmla="val 100286"/>
              </a:avLst>
            </a:prstGeom>
            <a:noFill/>
            <a:ln w="25400" cap="flat">
              <a:solidFill>
                <a:schemeClr val="accent6">
                  <a:lumMod val="75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82" name="Connector: Elbow 481">
              <a:extLst>
                <a:ext uri="{FF2B5EF4-FFF2-40B4-BE49-F238E27FC236}">
                  <a16:creationId xmlns:a16="http://schemas.microsoft.com/office/drawing/2014/main" id="{48CC90F2-AE8B-110D-8E95-B3A3B8704522}"/>
                </a:ext>
              </a:extLst>
            </p:cNvPr>
            <p:cNvCxnSpPr>
              <a:cxnSpLocks/>
              <a:stCxn id="472" idx="3"/>
            </p:cNvCxnSpPr>
            <p:nvPr/>
          </p:nvCxnSpPr>
          <p:spPr>
            <a:xfrm rot="16200000" flipH="1">
              <a:off x="7770197" y="8584519"/>
              <a:ext cx="682296" cy="1409647"/>
            </a:xfrm>
            <a:prstGeom prst="bentConnector2">
              <a:avLst/>
            </a:prstGeom>
            <a:noFill/>
            <a:ln w="25400" cap="flat">
              <a:solidFill>
                <a:schemeClr val="accent6">
                  <a:lumMod val="75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83" name="Connector: Elbow 482">
              <a:extLst>
                <a:ext uri="{FF2B5EF4-FFF2-40B4-BE49-F238E27FC236}">
                  <a16:creationId xmlns:a16="http://schemas.microsoft.com/office/drawing/2014/main" id="{F7A23604-9E90-D21C-9F3F-E7AB1270D987}"/>
                </a:ext>
              </a:extLst>
            </p:cNvPr>
            <p:cNvCxnSpPr>
              <a:cxnSpLocks/>
              <a:stCxn id="472" idx="5"/>
            </p:cNvCxnSpPr>
            <p:nvPr/>
          </p:nvCxnSpPr>
          <p:spPr>
            <a:xfrm rot="16200000" flipH="1">
              <a:off x="7758291" y="8919715"/>
              <a:ext cx="359011" cy="415969"/>
            </a:xfrm>
            <a:prstGeom prst="bentConnector2">
              <a:avLst/>
            </a:prstGeom>
            <a:noFill/>
            <a:ln w="25400" cap="flat">
              <a:solidFill>
                <a:schemeClr val="accent6">
                  <a:lumMod val="75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84" name="Connector: Elbow 483">
              <a:extLst>
                <a:ext uri="{FF2B5EF4-FFF2-40B4-BE49-F238E27FC236}">
                  <a16:creationId xmlns:a16="http://schemas.microsoft.com/office/drawing/2014/main" id="{24B43654-021B-8720-3E01-E7C1549C6D1A}"/>
                </a:ext>
              </a:extLst>
            </p:cNvPr>
            <p:cNvCxnSpPr>
              <a:stCxn id="473" idx="2"/>
            </p:cNvCxnSpPr>
            <p:nvPr/>
          </p:nvCxnSpPr>
          <p:spPr>
            <a:xfrm rot="10800000">
              <a:off x="12361901" y="7637146"/>
              <a:ext cx="553114" cy="3191"/>
            </a:xfrm>
            <a:prstGeom prst="bentConnector3">
              <a:avLst/>
            </a:prstGeom>
            <a:noFill/>
            <a:ln w="25400" cap="flat">
              <a:solidFill>
                <a:schemeClr val="accent6">
                  <a:lumMod val="75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85" name="Straight Arrow Connector 484">
              <a:extLst>
                <a:ext uri="{FF2B5EF4-FFF2-40B4-BE49-F238E27FC236}">
                  <a16:creationId xmlns:a16="http://schemas.microsoft.com/office/drawing/2014/main" id="{9F82CA8A-D363-CF5B-6550-7C4EF0CE0FFF}"/>
                </a:ext>
              </a:extLst>
            </p:cNvPr>
            <p:cNvCxnSpPr>
              <a:stCxn id="475" idx="2"/>
            </p:cNvCxnSpPr>
            <p:nvPr/>
          </p:nvCxnSpPr>
          <p:spPr>
            <a:xfrm flipH="1">
              <a:off x="11511280" y="8213443"/>
              <a:ext cx="1400215" cy="0"/>
            </a:xfrm>
            <a:prstGeom prst="straightConnector1">
              <a:avLst/>
            </a:prstGeom>
            <a:noFill/>
            <a:ln w="25400" cap="flat">
              <a:solidFill>
                <a:schemeClr val="accent6">
                  <a:lumMod val="75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88" name="Connector: Elbow 487">
              <a:extLst>
                <a:ext uri="{FF2B5EF4-FFF2-40B4-BE49-F238E27FC236}">
                  <a16:creationId xmlns:a16="http://schemas.microsoft.com/office/drawing/2014/main" id="{24FB39C8-0EE6-8FCE-4CAF-679B308DE2F5}"/>
                </a:ext>
              </a:extLst>
            </p:cNvPr>
            <p:cNvCxnSpPr>
              <a:stCxn id="479" idx="2"/>
            </p:cNvCxnSpPr>
            <p:nvPr/>
          </p:nvCxnSpPr>
          <p:spPr>
            <a:xfrm rot="10800000">
              <a:off x="11551921" y="9015150"/>
              <a:ext cx="1359575" cy="340054"/>
            </a:xfrm>
            <a:prstGeom prst="bentConnector3">
              <a:avLst/>
            </a:prstGeom>
            <a:noFill/>
            <a:ln w="25400" cap="flat">
              <a:solidFill>
                <a:schemeClr val="accent6">
                  <a:lumMod val="75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89" name="Connector: Elbow 488">
              <a:extLst>
                <a:ext uri="{FF2B5EF4-FFF2-40B4-BE49-F238E27FC236}">
                  <a16:creationId xmlns:a16="http://schemas.microsoft.com/office/drawing/2014/main" id="{AC1C6781-52FF-CDA1-D26D-A1B80DECF0C9}"/>
                </a:ext>
              </a:extLst>
            </p:cNvPr>
            <p:cNvCxnSpPr>
              <a:stCxn id="479" idx="2"/>
            </p:cNvCxnSpPr>
            <p:nvPr/>
          </p:nvCxnSpPr>
          <p:spPr>
            <a:xfrm rot="10800000">
              <a:off x="11551921" y="9198012"/>
              <a:ext cx="1359575" cy="157192"/>
            </a:xfrm>
            <a:prstGeom prst="bentConnector3">
              <a:avLst/>
            </a:prstGeom>
            <a:noFill/>
            <a:ln w="25400" cap="flat">
              <a:solidFill>
                <a:schemeClr val="accent6">
                  <a:lumMod val="75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90" name="Connector: Elbow 489">
              <a:extLst>
                <a:ext uri="{FF2B5EF4-FFF2-40B4-BE49-F238E27FC236}">
                  <a16:creationId xmlns:a16="http://schemas.microsoft.com/office/drawing/2014/main" id="{8B714FCE-54C7-8C0C-D15C-CD52140BA701}"/>
                </a:ext>
              </a:extLst>
            </p:cNvPr>
            <p:cNvCxnSpPr>
              <a:stCxn id="479" idx="2"/>
            </p:cNvCxnSpPr>
            <p:nvPr/>
          </p:nvCxnSpPr>
          <p:spPr>
            <a:xfrm rot="10800000" flipV="1">
              <a:off x="11666865" y="9355203"/>
              <a:ext cx="1244630" cy="70283"/>
            </a:xfrm>
            <a:prstGeom prst="bentConnector3">
              <a:avLst>
                <a:gd name="adj1" fmla="val 54490"/>
              </a:avLst>
            </a:prstGeom>
            <a:noFill/>
            <a:ln w="25400" cap="flat">
              <a:solidFill>
                <a:schemeClr val="accent6">
                  <a:lumMod val="75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91" name="Straight Arrow Connector 490">
              <a:extLst>
                <a:ext uri="{FF2B5EF4-FFF2-40B4-BE49-F238E27FC236}">
                  <a16:creationId xmlns:a16="http://schemas.microsoft.com/office/drawing/2014/main" id="{0BD7D750-1EE2-787E-58FE-E6F9E9E1ABB9}"/>
                </a:ext>
              </a:extLst>
            </p:cNvPr>
            <p:cNvCxnSpPr>
              <a:cxnSpLocks/>
              <a:stCxn id="478" idx="0"/>
            </p:cNvCxnSpPr>
            <p:nvPr/>
          </p:nvCxnSpPr>
          <p:spPr>
            <a:xfrm flipV="1">
              <a:off x="10231213" y="8717280"/>
              <a:ext cx="0" cy="408962"/>
            </a:xfrm>
            <a:prstGeom prst="straightConnector1">
              <a:avLst/>
            </a:prstGeom>
            <a:noFill/>
            <a:ln w="25400" cap="flat">
              <a:solidFill>
                <a:schemeClr val="accent6">
                  <a:lumMod val="75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95" name="Connector: Elbow 494">
              <a:extLst>
                <a:ext uri="{FF2B5EF4-FFF2-40B4-BE49-F238E27FC236}">
                  <a16:creationId xmlns:a16="http://schemas.microsoft.com/office/drawing/2014/main" id="{87C904F0-023A-E5F1-A749-B53A1FC5659B}"/>
                </a:ext>
              </a:extLst>
            </p:cNvPr>
            <p:cNvCxnSpPr>
              <a:stCxn id="474" idx="2"/>
            </p:cNvCxnSpPr>
            <p:nvPr/>
          </p:nvCxnSpPr>
          <p:spPr>
            <a:xfrm rot="10800000">
              <a:off x="11242041" y="9630491"/>
              <a:ext cx="1676861" cy="288498"/>
            </a:xfrm>
            <a:prstGeom prst="bentConnector3">
              <a:avLst/>
            </a:prstGeom>
            <a:noFill/>
            <a:ln w="25400" cap="flat">
              <a:solidFill>
                <a:schemeClr val="accent6">
                  <a:lumMod val="75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97" name="Connector: Elbow 496">
              <a:extLst>
                <a:ext uri="{FF2B5EF4-FFF2-40B4-BE49-F238E27FC236}">
                  <a16:creationId xmlns:a16="http://schemas.microsoft.com/office/drawing/2014/main" id="{815F9EF1-6CC2-E53D-BA2C-DB64DF30A0B3}"/>
                </a:ext>
              </a:extLst>
            </p:cNvPr>
            <p:cNvCxnSpPr>
              <a:stCxn id="477" idx="2"/>
            </p:cNvCxnSpPr>
            <p:nvPr/>
          </p:nvCxnSpPr>
          <p:spPr>
            <a:xfrm rot="10800000">
              <a:off x="12448890" y="8676640"/>
              <a:ext cx="461270" cy="109910"/>
            </a:xfrm>
            <a:prstGeom prst="bentConnector3">
              <a:avLst/>
            </a:prstGeom>
            <a:noFill/>
            <a:ln w="25400" cap="flat">
              <a:solidFill>
                <a:schemeClr val="accent6">
                  <a:lumMod val="75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02" name="Three Column Layout: : CHEAT SHEET">
            <a:extLst>
              <a:ext uri="{FF2B5EF4-FFF2-40B4-BE49-F238E27FC236}">
                <a16:creationId xmlns:a16="http://schemas.microsoft.com/office/drawing/2014/main" id="{75AE7692-1692-9F1B-D9EF-E21340C33B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1679372" cy="803346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 dirty="0" err="1"/>
              <a:t>Tcltk</a:t>
            </a:r>
            <a:r>
              <a:rPr lang="en-US" dirty="0"/>
              <a:t> 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lang="en-US"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and moderate-complexity GUI example</a:t>
            </a:r>
            <a:br>
              <a:rPr lang="en-US"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</a:br>
            <a:r>
              <a:rPr lang="en-US"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(2/3)</a:t>
            </a:r>
            <a:r>
              <a:rPr dirty="0"/>
              <a:t> </a:t>
            </a:r>
          </a:p>
        </p:txBody>
      </p:sp>
      <p:sp>
        <p:nvSpPr>
          <p:cNvPr id="5" name="RStudio® is a trademark of RStudio, Inc.  •  CC BY SA Your Name •  your@email.com  •  844-448-1212 • your.website.com •  Learn more at webpage or vignette   •  package version  0.5.0 •  Updated: 2017-01">
            <a:extLst>
              <a:ext uri="{FF2B5EF4-FFF2-40B4-BE49-F238E27FC236}">
                <a16:creationId xmlns:a16="http://schemas.microsoft.com/office/drawing/2014/main" id="{A6375725-B210-B174-0314-CC87A2CD407E}"/>
              </a:ext>
            </a:extLst>
          </p:cNvPr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>
                <a:hlinkClick r:id="rId5"/>
              </a:rPr>
              <a:t>CC BY SA</a:t>
            </a:r>
            <a:r>
              <a:rPr dirty="0"/>
              <a:t> </a:t>
            </a:r>
            <a:r>
              <a:rPr lang="en-US" dirty="0"/>
              <a:t>Dan Sui </a:t>
            </a:r>
            <a:r>
              <a:rPr dirty="0"/>
              <a:t>•  </a:t>
            </a:r>
            <a:r>
              <a:rPr lang="en-US" dirty="0"/>
              <a:t>dansui000 [at] </a:t>
            </a:r>
            <a:r>
              <a:rPr lang="en-US" dirty="0" err="1"/>
              <a:t>gmail</a:t>
            </a:r>
            <a:r>
              <a:rPr lang="en-US" dirty="0"/>
              <a:t> [dot] com </a:t>
            </a:r>
            <a:r>
              <a:rPr dirty="0"/>
              <a:t>•  </a:t>
            </a:r>
            <a:r>
              <a:rPr lang="en-US" dirty="0"/>
              <a:t>tcltk2 </a:t>
            </a:r>
            <a:r>
              <a:rPr dirty="0"/>
              <a:t>package version</a:t>
            </a:r>
            <a:r>
              <a:rPr lang="en-US" dirty="0"/>
              <a:t> 1.2-11</a:t>
            </a:r>
            <a:r>
              <a:rPr dirty="0"/>
              <a:t> •  </a:t>
            </a:r>
            <a:r>
              <a:rPr lang="en-US" dirty="0"/>
              <a:t>Cheat sheet u</a:t>
            </a:r>
            <a:r>
              <a:rPr dirty="0"/>
              <a:t>pdated: 20</a:t>
            </a:r>
            <a:r>
              <a:rPr lang="en-US" dirty="0"/>
              <a:t>23</a:t>
            </a:r>
            <a:r>
              <a:rPr dirty="0"/>
              <a:t>-</a:t>
            </a:r>
            <a:r>
              <a:rPr lang="en-US" dirty="0"/>
              <a:t>12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717371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308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293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4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5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6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7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8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9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0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1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2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3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4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5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6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7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09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310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4" name="Group"/>
          <p:cNvSpPr/>
          <p:nvPr/>
        </p:nvSpPr>
        <p:spPr>
          <a:xfrm>
            <a:off x="213256" y="1523998"/>
            <a:ext cx="6585082" cy="4652085"/>
          </a:xfrm>
          <a:prstGeom prst="rect">
            <a:avLst/>
          </a:prstGeom>
          <a:solidFill>
            <a:schemeClr val="accent6">
              <a:lumMod val="60000"/>
              <a:lumOff val="40000"/>
              <a:alpha val="23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323328" y="2070100"/>
            <a:ext cx="6475010" cy="4022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00000"/>
                </a:solidFill>
              </a:rPr>
              <a:t>As noted above, some widgets like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000000"/>
                </a:solidFill>
              </a:rPr>
              <a:t> (the patties) and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listbox</a:t>
            </a:r>
            <a:r>
              <a:rPr lang="en-US" dirty="0">
                <a:solidFill>
                  <a:srgbClr val="000000"/>
                </a:solidFill>
              </a:rPr>
              <a:t> (the toppings) don't have control variables. So, you have to get the values from the widgets manually. Here we do so inside the function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on_ok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</a:rPr>
              <a:t>, which is triggered when the user clicks OK.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lang="en-US" sz="6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00000"/>
                </a:solidFill>
              </a:rPr>
              <a:t>The values can be saved to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tclArray</a:t>
            </a:r>
            <a:r>
              <a:rPr lang="en-US" dirty="0">
                <a:solidFill>
                  <a:srgbClr val="000000"/>
                </a:solidFill>
              </a:rPr>
              <a:t> objects, so that they can be passed out of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on_ok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</a:rPr>
              <a:t> without using global variables.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lang="en-US" sz="6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var_patty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tclArray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var_selected_values_for_topping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tclArray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on_ok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&lt;- function(){ </a:t>
            </a:r>
            <a:r>
              <a:rPr lang="en-US" b="0" i="1" dirty="0">
                <a:solidFill>
                  <a:srgbClr val="000000"/>
                </a:solidFill>
              </a:rPr>
              <a:t># Activates when OK is clicked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i="1" dirty="0">
                <a:solidFill>
                  <a:srgbClr val="000000"/>
                </a:solidFill>
              </a:rPr>
              <a:t># Get the values from the </a:t>
            </a:r>
            <a:r>
              <a:rPr lang="en-US" b="0" i="1" dirty="0" err="1">
                <a:solidFill>
                  <a:srgbClr val="000000"/>
                </a:solidFill>
              </a:rPr>
              <a:t>listbox</a:t>
            </a:r>
            <a:r>
              <a:rPr lang="en-US" b="0" i="1" dirty="0">
                <a:solidFill>
                  <a:srgbClr val="000000"/>
                </a:solidFill>
              </a:rPr>
              <a:t> (toppings)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var_selected_values_for_topping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[[1]] &lt;-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tkcurselection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lbx_topping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i="1" dirty="0">
                <a:solidFill>
                  <a:srgbClr val="000000"/>
                </a:solidFill>
              </a:rPr>
              <a:t># Get the values from the text boxes (patties)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n-US" b="0" i="1" dirty="0">
                <a:solidFill>
                  <a:srgbClr val="000000"/>
                </a:solidFill>
              </a:rPr>
              <a:t>    # Resort to referring to widgets by their locations in the </a:t>
            </a:r>
            <a:r>
              <a:rPr lang="en-US" b="0" i="1" dirty="0" err="1">
                <a:solidFill>
                  <a:srgbClr val="000000"/>
                </a:solidFill>
              </a:rPr>
              <a:t>tkgrid</a:t>
            </a:r>
            <a:r>
              <a:rPr lang="en-US" b="0" i="1" dirty="0">
                <a:solidFill>
                  <a:srgbClr val="000000"/>
                </a:solidFill>
              </a:rPr>
              <a:t> instead of by name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patties &lt;-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tkgrid.slaves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fme_patty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column = 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number_of_patties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&lt;- patties %&gt;%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tclvalue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%&gt;%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str_split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(" ") %&gt;%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%&gt;% length()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for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 1:number_of_patties){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patty &lt;-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tkget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tkgrid.slaves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fme_patty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row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, column = 2), "1.0", "end-1c")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# This gets the text from beginning to end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lang="en-US" sz="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var_patty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]] &lt;- patty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tkdestroy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(base) 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# Close the GUI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lang="en-US" sz="6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btn_ok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 &lt;- tk2button(</a:t>
            </a: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fme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, text = "OK", width = 15, command = </a:t>
            </a: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on_ok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tkbind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(base,"&lt;Return&gt;", </a:t>
            </a: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on_ok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i="1" dirty="0">
                <a:solidFill>
                  <a:srgbClr val="000000"/>
                </a:solidFill>
              </a:rPr>
              <a:t># Bind the Enter key to </a:t>
            </a:r>
            <a:r>
              <a:rPr lang="en-US" i="1" dirty="0" err="1">
                <a:solidFill>
                  <a:srgbClr val="000000"/>
                </a:solidFill>
              </a:rPr>
              <a:t>btn_ok</a:t>
            </a:r>
            <a:endParaRPr lang="en-US" i="1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tkgrid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btn_ok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, row = 8, column = 1, </a:t>
            </a: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columnspan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 = 2)</a:t>
            </a:r>
            <a:endParaRPr lang="en-US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0" name="Group">
            <a:extLst>
              <a:ext uri="{FF2B5EF4-FFF2-40B4-BE49-F238E27FC236}">
                <a16:creationId xmlns:a16="http://schemas.microsoft.com/office/drawing/2014/main" id="{E887E639-D449-BF7B-E0AA-F5BF32DF3757}"/>
              </a:ext>
            </a:extLst>
          </p:cNvPr>
          <p:cNvSpPr/>
          <p:nvPr/>
        </p:nvSpPr>
        <p:spPr>
          <a:xfrm>
            <a:off x="7061590" y="1537600"/>
            <a:ext cx="6585082" cy="5486400"/>
          </a:xfrm>
          <a:prstGeom prst="rect">
            <a:avLst/>
          </a:prstGeom>
          <a:solidFill>
            <a:schemeClr val="accent6">
              <a:lumMod val="60000"/>
              <a:lumOff val="40000"/>
              <a:alpha val="23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8C82608A-3990-7823-BF28-6CEC647DF036}"/>
              </a:ext>
            </a:extLst>
          </p:cNvPr>
          <p:cNvSpPr txBox="1"/>
          <p:nvPr/>
        </p:nvSpPr>
        <p:spPr>
          <a:xfrm>
            <a:off x="7171661" y="2083700"/>
            <a:ext cx="6472625" cy="457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Use this line to make the rest of your R script wait until the GUI is closed before running.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sz="600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tkwait.window</a:t>
            </a:r>
            <a:r>
              <a:rPr lang="en-US" dirty="0">
                <a:latin typeface="Consolas" panose="020B0609020204030204" pitchFamily="49" charset="0"/>
              </a:rPr>
              <a:t>(base)</a:t>
            </a:r>
            <a:endParaRPr lang="en-US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Remember that these widgets had control variables, so getting their values is straight-forward: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sz="6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>
                <a:latin typeface="Consolas" panose="020B0609020204030204" pitchFamily="49" charset="0"/>
              </a:rPr>
              <a:t>bun &lt;- </a:t>
            </a:r>
            <a:r>
              <a:rPr lang="en-US" dirty="0" err="1">
                <a:latin typeface="Consolas" panose="020B0609020204030204" pitchFamily="49" charset="0"/>
              </a:rPr>
              <a:t>tclvalue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var_bun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>
                <a:latin typeface="Consolas" panose="020B0609020204030204" pitchFamily="49" charset="0"/>
              </a:rPr>
              <a:t>sauce &lt;- </a:t>
            </a:r>
            <a:r>
              <a:rPr lang="en-US" dirty="0" err="1">
                <a:latin typeface="Consolas" panose="020B0609020204030204" pitchFamily="49" charset="0"/>
              </a:rPr>
              <a:t>tclvalue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var_sauce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 err="1">
                <a:latin typeface="Consolas" panose="020B0609020204030204" pitchFamily="49" charset="0"/>
              </a:rPr>
              <a:t>togo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ifelse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tclvalue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var_togo</a:t>
            </a:r>
            <a:r>
              <a:rPr lang="en-US" dirty="0">
                <a:latin typeface="Consolas" panose="020B0609020204030204" pitchFamily="49" charset="0"/>
              </a:rPr>
              <a:t>) == "1", "to-go", "for here")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These widgets didn’t have control variables, so we saved their values in </a:t>
            </a:r>
            <a:r>
              <a:rPr lang="en-US" dirty="0" err="1">
                <a:latin typeface="Consolas" panose="020B0609020204030204" pitchFamily="49" charset="0"/>
              </a:rPr>
              <a:t>tclArray</a:t>
            </a:r>
            <a:r>
              <a:rPr lang="en-US" dirty="0"/>
              <a:t> objects: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sz="600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toppings_indexes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 &lt;- </a:t>
            </a: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var_selected_values_for_topping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[[1]] %&gt;%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tclvalue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() %&gt;% </a:t>
            </a: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stringr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str_split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(" ") %&gt;% </a:t>
            </a: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unlist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() %&gt;% </a:t>
            </a: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as.numeric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toppings &lt;- </a:t>
            </a: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options_for_topping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 [1 + </a:t>
            </a: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toppings_indexes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] %&gt;%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    paste(collapse = ", ") </a:t>
            </a:r>
            <a:r>
              <a:rPr lang="en-US" i="1" dirty="0"/>
              <a:t># Have to +1 because </a:t>
            </a:r>
            <a:r>
              <a:rPr lang="en-US" i="1" dirty="0" err="1"/>
              <a:t>listbox</a:t>
            </a:r>
            <a:r>
              <a:rPr lang="en-US" i="1" dirty="0"/>
              <a:t> uses 0-based indexing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sz="600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number_of_patties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 &lt;- length(</a:t>
            </a: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var_patty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patty &lt;- list()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for (</a:t>
            </a: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 in 1:number_of_patties) patty[[</a:t>
            </a: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]] &lt;- </a:t>
            </a: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tclvalue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var_patty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[[</a:t>
            </a: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]])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patties &lt;- paste(patty, collapse = ", ")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Now you can do something with the values.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sz="600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print(paste("The order was a", patties, "burger", "with", toppings, "and",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  sauce, "on a", bun, "bun", </a:t>
            </a: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togo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sep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 = " "))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0" name="Line"/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1679372" cy="803346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 dirty="0" err="1"/>
              <a:t>Tcltk</a:t>
            </a:r>
            <a:r>
              <a:rPr lang="en-US" dirty="0"/>
              <a:t> 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lang="en-US"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and moderate-complexity GUI example</a:t>
            </a:r>
            <a:br>
              <a:rPr lang="en-US"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</a:br>
            <a:r>
              <a:rPr lang="en-US"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(3/3)</a:t>
            </a:r>
            <a:r>
              <a:rPr dirty="0"/>
              <a:t> </a:t>
            </a:r>
          </a:p>
        </p:txBody>
      </p:sp>
      <p:pic>
        <p:nvPicPr>
          <p:cNvPr id="448" name="rstudi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94644" y="196010"/>
            <a:ext cx="1386697" cy="160621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Basics">
            <a:extLst>
              <a:ext uri="{FF2B5EF4-FFF2-40B4-BE49-F238E27FC236}">
                <a16:creationId xmlns:a16="http://schemas.microsoft.com/office/drawing/2014/main" id="{7B80E1AD-5C14-2F83-965F-FA4B7B67A8B1}"/>
              </a:ext>
            </a:extLst>
          </p:cNvPr>
          <p:cNvSpPr txBox="1"/>
          <p:nvPr/>
        </p:nvSpPr>
        <p:spPr>
          <a:xfrm>
            <a:off x="7154544" y="1576250"/>
            <a:ext cx="449482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500" b="0" dirty="0">
                <a:solidFill>
                  <a:schemeClr val="accent6">
                    <a:lumMod val="75000"/>
                  </a:schemeClr>
                </a:solidFill>
              </a:rPr>
              <a:t>Retrieving and using the values</a:t>
            </a:r>
            <a:endParaRPr sz="2500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C775E929-09B0-828D-3AF2-E120BCCB723E}"/>
              </a:ext>
            </a:extLst>
          </p:cNvPr>
          <p:cNvSpPr/>
          <p:nvPr/>
        </p:nvSpPr>
        <p:spPr>
          <a:xfrm>
            <a:off x="7171662" y="1547740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9" name="Basics"/>
          <p:cNvSpPr txBox="1"/>
          <p:nvPr/>
        </p:nvSpPr>
        <p:spPr>
          <a:xfrm>
            <a:off x="306210" y="1562649"/>
            <a:ext cx="339516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Buttons – An OK button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Group">
            <a:extLst>
              <a:ext uri="{FF2B5EF4-FFF2-40B4-BE49-F238E27FC236}">
                <a16:creationId xmlns:a16="http://schemas.microsoft.com/office/drawing/2014/main" id="{4FA404A3-929F-9BD1-EA7E-EB8B9712E14F}"/>
              </a:ext>
            </a:extLst>
          </p:cNvPr>
          <p:cNvSpPr/>
          <p:nvPr/>
        </p:nvSpPr>
        <p:spPr>
          <a:xfrm>
            <a:off x="213256" y="6263640"/>
            <a:ext cx="6585082" cy="3657600"/>
          </a:xfrm>
          <a:prstGeom prst="rect">
            <a:avLst/>
          </a:prstGeom>
          <a:solidFill>
            <a:schemeClr val="accent2">
              <a:lumMod val="20000"/>
              <a:lumOff val="80000"/>
              <a:alpha val="23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" name="Basics">
            <a:extLst>
              <a:ext uri="{FF2B5EF4-FFF2-40B4-BE49-F238E27FC236}">
                <a16:creationId xmlns:a16="http://schemas.microsoft.com/office/drawing/2014/main" id="{BE9AD2E6-296B-7007-A15E-2DD9342CF3F8}"/>
              </a:ext>
            </a:extLst>
          </p:cNvPr>
          <p:cNvSpPr txBox="1"/>
          <p:nvPr/>
        </p:nvSpPr>
        <p:spPr>
          <a:xfrm>
            <a:off x="306210" y="6301304"/>
            <a:ext cx="1788951" cy="33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008A2B"/>
                </a:solidFill>
                <a:latin typeface="Consolas" panose="020B0609020204030204" pitchFamily="49" charset="0"/>
              </a:rPr>
              <a:t>Additional</a:t>
            </a:r>
            <a:endParaRPr dirty="0">
              <a:solidFill>
                <a:srgbClr val="008A2B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079EE598-8FA8-B44C-13F6-A75607D63446}"/>
              </a:ext>
            </a:extLst>
          </p:cNvPr>
          <p:cNvSpPr txBox="1"/>
          <p:nvPr/>
        </p:nvSpPr>
        <p:spPr>
          <a:xfrm>
            <a:off x="323327" y="6811511"/>
            <a:ext cx="6472625" cy="3209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b="0" dirty="0">
                <a:solidFill>
                  <a:srgbClr val="000000"/>
                </a:solidFill>
              </a:rPr>
              <a:t>Some additional widgets that you can use. Check </a:t>
            </a:r>
            <a:r>
              <a:rPr lang="en-US" b="0" dirty="0" err="1">
                <a:solidFill>
                  <a:srgbClr val="000000"/>
                </a:solidFill>
              </a:rPr>
              <a:t>tcltk</a:t>
            </a:r>
            <a:r>
              <a:rPr lang="en-US" b="0" dirty="0">
                <a:solidFill>
                  <a:srgbClr val="000000"/>
                </a:solidFill>
              </a:rPr>
              <a:t> documentation for more.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sz="600" b="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i="1" dirty="0">
                <a:latin typeface="Consolas" panose="020B0609020204030204" pitchFamily="49" charset="0"/>
              </a:rPr>
              <a:t># </a:t>
            </a:r>
            <a:r>
              <a:rPr lang="en-US" i="1" dirty="0" err="1">
                <a:latin typeface="Consolas" panose="020B0609020204030204" pitchFamily="49" charset="0"/>
              </a:rPr>
              <a:t>tkscale</a:t>
            </a:r>
            <a:r>
              <a:rPr lang="en-US" i="1" dirty="0">
                <a:latin typeface="Consolas" panose="020B0609020204030204" pitchFamily="49" charset="0"/>
              </a:rPr>
              <a:t> (</a:t>
            </a:r>
            <a:r>
              <a:rPr lang="en-US" i="1" dirty="0" err="1">
                <a:latin typeface="Consolas" panose="020B0609020204030204" pitchFamily="49" charset="0"/>
              </a:rPr>
              <a:t>fme</a:t>
            </a:r>
            <a:r>
              <a:rPr lang="en-US" i="1" dirty="0">
                <a:latin typeface="Consolas" panose="020B0609020204030204" pitchFamily="49" charset="0"/>
              </a:rPr>
              <a:t>, variable = </a:t>
            </a:r>
            <a:r>
              <a:rPr lang="en-US" i="1" dirty="0" err="1">
                <a:latin typeface="Consolas" panose="020B0609020204030204" pitchFamily="49" charset="0"/>
              </a:rPr>
              <a:t>var_x</a:t>
            </a:r>
            <a:r>
              <a:rPr lang="en-US" i="1" dirty="0">
                <a:latin typeface="Consolas" panose="020B0609020204030204" pitchFamily="49" charset="0"/>
              </a:rPr>
              <a:t>) </a:t>
            </a:r>
            <a:r>
              <a:rPr lang="en-US" b="0" i="1" dirty="0">
                <a:solidFill>
                  <a:srgbClr val="000000"/>
                </a:solidFill>
              </a:rPr>
              <a:t>for a sliding scale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i="1" dirty="0">
                <a:latin typeface="Consolas" panose="020B0609020204030204" pitchFamily="49" charset="0"/>
              </a:rPr>
              <a:t># </a:t>
            </a:r>
            <a:r>
              <a:rPr lang="en-US" i="1" dirty="0" err="1">
                <a:latin typeface="Consolas" panose="020B0609020204030204" pitchFamily="49" charset="0"/>
              </a:rPr>
              <a:t>tkentry</a:t>
            </a:r>
            <a:r>
              <a:rPr lang="en-US" i="1" dirty="0">
                <a:latin typeface="Consolas" panose="020B0609020204030204" pitchFamily="49" charset="0"/>
              </a:rPr>
              <a:t> (</a:t>
            </a:r>
            <a:r>
              <a:rPr lang="en-US" i="1" dirty="0" err="1">
                <a:latin typeface="Consolas" panose="020B0609020204030204" pitchFamily="49" charset="0"/>
              </a:rPr>
              <a:t>fme</a:t>
            </a:r>
            <a:r>
              <a:rPr lang="en-US" i="1" dirty="0">
                <a:latin typeface="Consolas" panose="020B0609020204030204" pitchFamily="49" charset="0"/>
              </a:rPr>
              <a:t>, </a:t>
            </a:r>
            <a:r>
              <a:rPr lang="en-US" i="1" dirty="0" err="1">
                <a:latin typeface="Consolas" panose="020B0609020204030204" pitchFamily="49" charset="0"/>
              </a:rPr>
              <a:t>textvariable</a:t>
            </a:r>
            <a:r>
              <a:rPr lang="en-US" i="1" dirty="0">
                <a:latin typeface="Consolas" panose="020B0609020204030204" pitchFamily="49" charset="0"/>
              </a:rPr>
              <a:t> = </a:t>
            </a:r>
            <a:r>
              <a:rPr lang="en-US" i="1" dirty="0" err="1">
                <a:latin typeface="Consolas" panose="020B0609020204030204" pitchFamily="49" charset="0"/>
              </a:rPr>
              <a:t>var_y</a:t>
            </a:r>
            <a:r>
              <a:rPr lang="en-US" i="1" dirty="0">
                <a:latin typeface="Consolas" panose="020B0609020204030204" pitchFamily="49" charset="0"/>
              </a:rPr>
              <a:t>) </a:t>
            </a:r>
            <a:r>
              <a:rPr lang="en-US" b="0" i="1" dirty="0">
                <a:solidFill>
                  <a:srgbClr val="000000"/>
                </a:solidFill>
              </a:rPr>
              <a:t>for one single line of text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i="1" dirty="0">
                <a:latin typeface="Consolas" panose="020B0609020204030204" pitchFamily="49" charset="0"/>
              </a:rPr>
              <a:t># </a:t>
            </a:r>
            <a:r>
              <a:rPr lang="en-US" b="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textttkspinbox</a:t>
            </a:r>
            <a:r>
              <a:rPr lang="en-US" b="0" i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fme</a:t>
            </a:r>
            <a:r>
              <a:rPr lang="en-US" b="0" i="1" dirty="0">
                <a:solidFill>
                  <a:srgbClr val="000000"/>
                </a:solidFill>
                <a:latin typeface="Consolas" panose="020B0609020204030204" pitchFamily="49" charset="0"/>
              </a:rPr>
              <a:t>, from </a:t>
            </a:r>
            <a:r>
              <a:rPr lang="en-US" i="1" dirty="0">
                <a:latin typeface="Consolas" panose="020B0609020204030204" pitchFamily="49" charset="0"/>
              </a:rPr>
              <a:t>= -5, to = 5, </a:t>
            </a:r>
            <a:r>
              <a:rPr lang="en-US" i="1" dirty="0" err="1">
                <a:latin typeface="Consolas" panose="020B0609020204030204" pitchFamily="49" charset="0"/>
              </a:rPr>
              <a:t>textvariable</a:t>
            </a:r>
            <a:r>
              <a:rPr lang="en-US" i="1" dirty="0">
                <a:latin typeface="Consolas" panose="020B0609020204030204" pitchFamily="49" charset="0"/>
              </a:rPr>
              <a:t> = </a:t>
            </a:r>
            <a:r>
              <a:rPr lang="en-US" i="1" dirty="0" err="1">
                <a:latin typeface="Consolas" panose="020B0609020204030204" pitchFamily="49" charset="0"/>
              </a:rPr>
              <a:t>var_z</a:t>
            </a:r>
            <a:r>
              <a:rPr lang="en-US" i="1" dirty="0">
                <a:latin typeface="Consolas" panose="020B0609020204030204" pitchFamily="49" charset="0"/>
              </a:rPr>
              <a:t>) </a:t>
            </a:r>
            <a:r>
              <a:rPr lang="en-US" b="0" i="1" dirty="0">
                <a:solidFill>
                  <a:srgbClr val="000000"/>
                </a:solidFill>
              </a:rPr>
              <a:t>for a </a:t>
            </a:r>
            <a:r>
              <a:rPr lang="en-US" b="0" i="1" dirty="0" err="1">
                <a:solidFill>
                  <a:srgbClr val="000000"/>
                </a:solidFill>
              </a:rPr>
              <a:t>spinbox</a:t>
            </a:r>
            <a:endParaRPr lang="en-US" b="0" i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b="0" dirty="0">
                <a:solidFill>
                  <a:srgbClr val="000000"/>
                </a:solidFill>
              </a:rPr>
              <a:t>Use </a:t>
            </a: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tkgrid.configure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to change the </a:t>
            </a: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tkgrid</a:t>
            </a:r>
            <a:r>
              <a:rPr lang="en-US" b="0" dirty="0">
                <a:solidFill>
                  <a:srgbClr val="000000"/>
                </a:solidFill>
              </a:rPr>
              <a:t> options for an already-gridded widget.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sz="6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>
                <a:latin typeface="Consolas" panose="020B0609020204030204" pitchFamily="49" charset="0"/>
              </a:rPr>
              <a:t>for (widget in list(</a:t>
            </a:r>
            <a:r>
              <a:rPr lang="en-US" dirty="0" err="1">
                <a:latin typeface="Consolas" panose="020B0609020204030204" pitchFamily="49" charset="0"/>
              </a:rPr>
              <a:t>lbl_bun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cmb_bun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lbl_topping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lbx_topping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fme_patty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lbl_patty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btn_add_patty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lbl_sauce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lbl_togo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chk_togo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btn_ok</a:t>
            </a:r>
            <a:r>
              <a:rPr lang="en-US" dirty="0">
                <a:latin typeface="Consolas" panose="020B0609020204030204" pitchFamily="49" charset="0"/>
              </a:rPr>
              <a:t>)) {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tkgrid.configure</a:t>
            </a:r>
            <a:r>
              <a:rPr lang="en-US" dirty="0">
                <a:latin typeface="Consolas" panose="020B0609020204030204" pitchFamily="49" charset="0"/>
              </a:rPr>
              <a:t> (widget, </a:t>
            </a:r>
            <a:r>
              <a:rPr lang="en-US" dirty="0" err="1">
                <a:latin typeface="Consolas" panose="020B0609020204030204" pitchFamily="49" charset="0"/>
              </a:rPr>
              <a:t>padx</a:t>
            </a:r>
            <a:r>
              <a:rPr lang="en-US" dirty="0">
                <a:latin typeface="Consolas" panose="020B0609020204030204" pitchFamily="49" charset="0"/>
              </a:rPr>
              <a:t> = 5, </a:t>
            </a:r>
            <a:r>
              <a:rPr lang="en-US" dirty="0" err="1">
                <a:latin typeface="Consolas" panose="020B0609020204030204" pitchFamily="49" charset="0"/>
              </a:rPr>
              <a:t>pady</a:t>
            </a:r>
            <a:r>
              <a:rPr lang="en-US" dirty="0">
                <a:latin typeface="Consolas" panose="020B0609020204030204" pitchFamily="49" charset="0"/>
              </a:rPr>
              <a:t> = 5) }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Miscellaneous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sz="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i="1" dirty="0">
                <a:latin typeface="Consolas" panose="020B0609020204030204" pitchFamily="49" charset="0"/>
              </a:rPr>
              <a:t># tk2tip(</a:t>
            </a:r>
            <a:r>
              <a:rPr lang="en-US" i="1" dirty="0" err="1">
                <a:latin typeface="Consolas" panose="020B0609020204030204" pitchFamily="49" charset="0"/>
              </a:rPr>
              <a:t>btn_ok</a:t>
            </a:r>
            <a:r>
              <a:rPr lang="en-US" i="1" dirty="0">
                <a:latin typeface="Consolas" panose="020B0609020204030204" pitchFamily="49" charset="0"/>
              </a:rPr>
              <a:t>, message = "Click when finished.") </a:t>
            </a:r>
            <a:r>
              <a:rPr lang="en-US" b="0" i="1" dirty="0">
                <a:solidFill>
                  <a:srgbClr val="000000"/>
                </a:solidFill>
              </a:rPr>
              <a:t>to add tooltips to help users</a:t>
            </a:r>
            <a:endParaRPr lang="en-US" i="1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i="1" dirty="0">
                <a:latin typeface="Consolas" panose="020B0609020204030204" pitchFamily="49" charset="0"/>
              </a:rPr>
              <a:t># </a:t>
            </a:r>
            <a:r>
              <a:rPr lang="en-US" i="1" dirty="0" err="1">
                <a:latin typeface="Consolas" panose="020B0609020204030204" pitchFamily="49" charset="0"/>
              </a:rPr>
              <a:t>tkcget</a:t>
            </a:r>
            <a:r>
              <a:rPr lang="en-US" i="1" dirty="0">
                <a:latin typeface="Consolas" panose="020B0609020204030204" pitchFamily="49" charset="0"/>
              </a:rPr>
              <a:t>(</a:t>
            </a:r>
            <a:r>
              <a:rPr lang="en-US" i="1" dirty="0" err="1">
                <a:latin typeface="Consolas" panose="020B0609020204030204" pitchFamily="49" charset="0"/>
              </a:rPr>
              <a:t>lbl_patty</a:t>
            </a:r>
            <a:r>
              <a:rPr lang="en-US" i="1" dirty="0">
                <a:latin typeface="Consolas" panose="020B0609020204030204" pitchFamily="49" charset="0"/>
              </a:rPr>
              <a:t>, "-text") %&gt;% </a:t>
            </a:r>
            <a:r>
              <a:rPr lang="en-US" i="1" dirty="0" err="1">
                <a:latin typeface="Consolas" panose="020B0609020204030204" pitchFamily="49" charset="0"/>
              </a:rPr>
              <a:t>tclvalue</a:t>
            </a:r>
            <a:r>
              <a:rPr lang="en-US" i="1" dirty="0">
                <a:latin typeface="Consolas" panose="020B0609020204030204" pitchFamily="49" charset="0"/>
              </a:rPr>
              <a:t>() </a:t>
            </a:r>
            <a:r>
              <a:rPr lang="en-US" b="0" i="1" dirty="0">
                <a:solidFill>
                  <a:srgbClr val="000000"/>
                </a:solidFill>
              </a:rPr>
              <a:t>to get values of existing widget options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b="0" i="1" dirty="0">
                <a:solidFill>
                  <a:srgbClr val="000000"/>
                </a:solidFill>
                <a:latin typeface="Consolas" panose="020B0609020204030204" pitchFamily="49" charset="0"/>
              </a:rPr>
              <a:t># </a:t>
            </a:r>
            <a:r>
              <a:rPr lang="en-US" b="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tkmessageBox</a:t>
            </a:r>
            <a:r>
              <a:rPr lang="en-US" b="0" i="1" dirty="0">
                <a:solidFill>
                  <a:srgbClr val="000000"/>
                </a:solidFill>
                <a:latin typeface="Consolas" panose="020B0609020204030204" pitchFamily="49" charset="0"/>
              </a:rPr>
              <a:t>(title = "Greeting", message = "Hello")</a:t>
            </a:r>
            <a:r>
              <a:rPr lang="en-US" b="0" i="1" dirty="0">
                <a:solidFill>
                  <a:srgbClr val="000000"/>
                </a:solidFill>
              </a:rPr>
              <a:t> to make a pop-up box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b="0" i="1" dirty="0">
                <a:solidFill>
                  <a:srgbClr val="000000"/>
                </a:solidFill>
                <a:latin typeface="Consolas" panose="020B0609020204030204" pitchFamily="49" charset="0"/>
              </a:rPr>
              <a:t># </a:t>
            </a:r>
            <a:r>
              <a:rPr lang="en-US" b="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tkgetSaveFile</a:t>
            </a:r>
            <a:r>
              <a:rPr lang="en-US" b="0" i="1" dirty="0">
                <a:solidFill>
                  <a:srgbClr val="000000"/>
                </a:solidFill>
                <a:latin typeface="Consolas" panose="020B0609020204030204" pitchFamily="49" charset="0"/>
              </a:rPr>
              <a:t>(filetypes = "{ {Excel} {*.xlsx} }", </a:t>
            </a:r>
            <a:r>
              <a:rPr lang="en-US" b="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defaultextension</a:t>
            </a:r>
            <a:r>
              <a:rPr lang="en-US" b="0" i="1" dirty="0">
                <a:solidFill>
                  <a:srgbClr val="000000"/>
                </a:solidFill>
                <a:latin typeface="Consolas" panose="020B0609020204030204" pitchFamily="49" charset="0"/>
              </a:rPr>
              <a:t> = ".xlsx") %&gt;% </a:t>
            </a:r>
            <a:r>
              <a:rPr lang="en-US" b="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tclvalue</a:t>
            </a:r>
            <a:r>
              <a:rPr lang="en-US" b="0" i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b="0" i="1" dirty="0">
                <a:solidFill>
                  <a:srgbClr val="000000"/>
                </a:solidFill>
              </a:rPr>
              <a:t>to ask the user to specify a save file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b="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i="1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2D6D3F4E-3424-3AB8-BA89-391D8B90F103}"/>
              </a:ext>
            </a:extLst>
          </p:cNvPr>
          <p:cNvSpPr/>
          <p:nvPr/>
        </p:nvSpPr>
        <p:spPr>
          <a:xfrm>
            <a:off x="323328" y="6275550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F593ED2-4CA3-4940-8EDE-A8A71ED99D3E}"/>
              </a:ext>
            </a:extLst>
          </p:cNvPr>
          <p:cNvSpPr/>
          <p:nvPr/>
        </p:nvSpPr>
        <p:spPr>
          <a:xfrm>
            <a:off x="6441483" y="5479218"/>
            <a:ext cx="4572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 anchorCtr="0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-US" sz="1400" dirty="0">
                <a:solidFill>
                  <a:schemeClr val="bg1"/>
                </a:solidFill>
              </a:rPr>
              <a:t>a</a:t>
            </a:r>
            <a:endParaRPr kumimoji="0" lang="en-US" sz="14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26C603-FD42-4A6B-6E97-B845E4900596}"/>
              </a:ext>
            </a:extLst>
          </p:cNvPr>
          <p:cNvSpPr/>
          <p:nvPr/>
        </p:nvSpPr>
        <p:spPr>
          <a:xfrm>
            <a:off x="7089631" y="9541946"/>
            <a:ext cx="457200" cy="4572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 anchorCtr="0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9154FF0-0B34-B460-BE46-4FC0B2613C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2" b="1572"/>
          <a:stretch/>
        </p:blipFill>
        <p:spPr>
          <a:xfrm>
            <a:off x="8047787" y="6518996"/>
            <a:ext cx="4720371" cy="36576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DAFF81-93E7-CD4B-A4A6-12A29071178F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7546831" y="9770546"/>
            <a:ext cx="2465849" cy="16074"/>
          </a:xfrm>
          <a:prstGeom prst="straightConnector1">
            <a:avLst/>
          </a:prstGeom>
          <a:noFill/>
          <a:ln w="25400" cap="flat">
            <a:solidFill>
              <a:schemeClr val="accent6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Rectangle 3">
            <a:extLst>
              <a:ext uri="{FF2B5EF4-FFF2-40B4-BE49-F238E27FC236}">
                <a16:creationId xmlns:a16="http://schemas.microsoft.com/office/drawing/2014/main" id="{7598D2F0-441C-A722-2A07-F89F3B474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3928" y="6080958"/>
            <a:ext cx="3908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Lucida Console" panose="020B0609040504020204" pitchFamily="49" charset="0"/>
              </a:rPr>
              <a:t>[1] "The order was a beef, lamb burger with Lettuce, Onion, Bacon and Relish on a Whole wheat bun for here"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95A05A1-5979-301B-A8FC-718C7819C9C8}"/>
              </a:ext>
            </a:extLst>
          </p:cNvPr>
          <p:cNvGrpSpPr>
            <a:grpSpLocks noChangeAspect="1"/>
          </p:cNvGrpSpPr>
          <p:nvPr/>
        </p:nvGrpSpPr>
        <p:grpSpPr>
          <a:xfrm>
            <a:off x="6468214" y="8496300"/>
            <a:ext cx="1406893" cy="457200"/>
            <a:chOff x="6479678" y="8297295"/>
            <a:chExt cx="1974250" cy="64157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01FDE80-178A-F691-DA97-9C72DC6E41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5794" b="15811"/>
            <a:stretch/>
          </p:blipFill>
          <p:spPr>
            <a:xfrm>
              <a:off x="6479678" y="8297295"/>
              <a:ext cx="1974250" cy="64157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CD23BC4-82E0-B8AD-E853-9A65A2698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848" y="8499410"/>
              <a:ext cx="200632" cy="200632"/>
            </a:xfrm>
            <a:prstGeom prst="rect">
              <a:avLst/>
            </a:prstGeom>
          </p:spPr>
        </p:pic>
      </p:grp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425BF4C-B757-13D4-9CEF-17A18BD1302E}"/>
              </a:ext>
            </a:extLst>
          </p:cNvPr>
          <p:cNvCxnSpPr>
            <a:cxnSpLocks/>
          </p:cNvCxnSpPr>
          <p:nvPr/>
        </p:nvCxnSpPr>
        <p:spPr>
          <a:xfrm flipV="1">
            <a:off x="5301229" y="8863965"/>
            <a:ext cx="1733640" cy="114141"/>
          </a:xfrm>
          <a:prstGeom prst="bentConnector3">
            <a:avLst>
              <a:gd name="adj1" fmla="val 662"/>
            </a:avLst>
          </a:prstGeom>
          <a:noFill/>
          <a:ln w="25400" cap="flat">
            <a:solidFill>
              <a:srgbClr val="00AC3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4" name="Graphic 42">
            <a:extLst>
              <a:ext uri="{FF2B5EF4-FFF2-40B4-BE49-F238E27FC236}">
                <a16:creationId xmlns:a16="http://schemas.microsoft.com/office/drawing/2014/main" id="{C2FCEE31-7C2A-DEEE-28D9-36A4190435BF}"/>
              </a:ext>
            </a:extLst>
          </p:cNvPr>
          <p:cNvGrpSpPr/>
          <p:nvPr/>
        </p:nvGrpSpPr>
        <p:grpSpPr>
          <a:xfrm>
            <a:off x="13138847" y="2104380"/>
            <a:ext cx="457200" cy="457200"/>
            <a:chOff x="13138847" y="2104380"/>
            <a:chExt cx="457200" cy="457200"/>
          </a:xfrm>
        </p:grpSpPr>
        <p:grpSp>
          <p:nvGrpSpPr>
            <p:cNvPr id="45" name="Graphic 42">
              <a:extLst>
                <a:ext uri="{FF2B5EF4-FFF2-40B4-BE49-F238E27FC236}">
                  <a16:creationId xmlns:a16="http://schemas.microsoft.com/office/drawing/2014/main" id="{087D40D9-4761-9A00-D0D2-1E7434952678}"/>
                </a:ext>
              </a:extLst>
            </p:cNvPr>
            <p:cNvGrpSpPr/>
            <p:nvPr/>
          </p:nvGrpSpPr>
          <p:grpSpPr>
            <a:xfrm>
              <a:off x="13138847" y="2104380"/>
              <a:ext cx="457200" cy="457200"/>
              <a:chOff x="13138847" y="2104380"/>
              <a:chExt cx="457200" cy="457200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4657E3D-5A2C-0371-AEDC-614C77404A1D}"/>
                  </a:ext>
                </a:extLst>
              </p:cNvPr>
              <p:cNvSpPr/>
              <p:nvPr/>
            </p:nvSpPr>
            <p:spPr>
              <a:xfrm>
                <a:off x="13147954" y="2113487"/>
                <a:ext cx="438984" cy="438984"/>
              </a:xfrm>
              <a:custGeom>
                <a:avLst/>
                <a:gdLst>
                  <a:gd name="connsiteX0" fmla="*/ 219492 w 438984"/>
                  <a:gd name="connsiteY0" fmla="*/ 438985 h 438984"/>
                  <a:gd name="connsiteX1" fmla="*/ 64289 w 438984"/>
                  <a:gd name="connsiteY1" fmla="*/ 374697 h 438984"/>
                  <a:gd name="connsiteX2" fmla="*/ 0 w 438984"/>
                  <a:gd name="connsiteY2" fmla="*/ 219492 h 438984"/>
                  <a:gd name="connsiteX3" fmla="*/ 64289 w 438984"/>
                  <a:gd name="connsiteY3" fmla="*/ 64288 h 438984"/>
                  <a:gd name="connsiteX4" fmla="*/ 219492 w 438984"/>
                  <a:gd name="connsiteY4" fmla="*/ 0 h 438984"/>
                  <a:gd name="connsiteX5" fmla="*/ 374696 w 438984"/>
                  <a:gd name="connsiteY5" fmla="*/ 64288 h 438984"/>
                  <a:gd name="connsiteX6" fmla="*/ 438985 w 438984"/>
                  <a:gd name="connsiteY6" fmla="*/ 219492 h 438984"/>
                  <a:gd name="connsiteX7" fmla="*/ 374696 w 438984"/>
                  <a:gd name="connsiteY7" fmla="*/ 374697 h 438984"/>
                  <a:gd name="connsiteX8" fmla="*/ 219492 w 438984"/>
                  <a:gd name="connsiteY8" fmla="*/ 438985 h 438984"/>
                  <a:gd name="connsiteX9" fmla="*/ 219492 w 438984"/>
                  <a:gd name="connsiteY9" fmla="*/ 55334 h 438984"/>
                  <a:gd name="connsiteX10" fmla="*/ 55334 w 438984"/>
                  <a:gd name="connsiteY10" fmla="*/ 219492 h 438984"/>
                  <a:gd name="connsiteX11" fmla="*/ 219492 w 438984"/>
                  <a:gd name="connsiteY11" fmla="*/ 383651 h 438984"/>
                  <a:gd name="connsiteX12" fmla="*/ 383651 w 438984"/>
                  <a:gd name="connsiteY12" fmla="*/ 219492 h 438984"/>
                  <a:gd name="connsiteX13" fmla="*/ 219492 w 438984"/>
                  <a:gd name="connsiteY13" fmla="*/ 55334 h 438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8984" h="438984">
                    <a:moveTo>
                      <a:pt x="219492" y="438985"/>
                    </a:moveTo>
                    <a:cubicBezTo>
                      <a:pt x="160863" y="438985"/>
                      <a:pt x="105744" y="416154"/>
                      <a:pt x="64289" y="374697"/>
                    </a:cubicBezTo>
                    <a:cubicBezTo>
                      <a:pt x="22832" y="333241"/>
                      <a:pt x="0" y="278121"/>
                      <a:pt x="0" y="219492"/>
                    </a:cubicBezTo>
                    <a:cubicBezTo>
                      <a:pt x="0" y="160864"/>
                      <a:pt x="22832" y="105744"/>
                      <a:pt x="64289" y="64288"/>
                    </a:cubicBezTo>
                    <a:cubicBezTo>
                      <a:pt x="105744" y="22831"/>
                      <a:pt x="160863" y="0"/>
                      <a:pt x="219492" y="0"/>
                    </a:cubicBezTo>
                    <a:cubicBezTo>
                      <a:pt x="278122" y="0"/>
                      <a:pt x="333241" y="22831"/>
                      <a:pt x="374696" y="64288"/>
                    </a:cubicBezTo>
                    <a:cubicBezTo>
                      <a:pt x="416153" y="105744"/>
                      <a:pt x="438985" y="160864"/>
                      <a:pt x="438985" y="219492"/>
                    </a:cubicBezTo>
                    <a:cubicBezTo>
                      <a:pt x="438985" y="278121"/>
                      <a:pt x="416153" y="333241"/>
                      <a:pt x="374696" y="374697"/>
                    </a:cubicBezTo>
                    <a:cubicBezTo>
                      <a:pt x="333241" y="416154"/>
                      <a:pt x="278122" y="438985"/>
                      <a:pt x="219492" y="438985"/>
                    </a:cubicBezTo>
                    <a:close/>
                    <a:moveTo>
                      <a:pt x="219492" y="55334"/>
                    </a:moveTo>
                    <a:cubicBezTo>
                      <a:pt x="128975" y="55334"/>
                      <a:pt x="55334" y="128975"/>
                      <a:pt x="55334" y="219492"/>
                    </a:cubicBezTo>
                    <a:cubicBezTo>
                      <a:pt x="55334" y="310010"/>
                      <a:pt x="128975" y="383651"/>
                      <a:pt x="219492" y="383651"/>
                    </a:cubicBezTo>
                    <a:cubicBezTo>
                      <a:pt x="310010" y="383651"/>
                      <a:pt x="383651" y="310010"/>
                      <a:pt x="383651" y="219492"/>
                    </a:cubicBezTo>
                    <a:cubicBezTo>
                      <a:pt x="383651" y="128975"/>
                      <a:pt x="310010" y="55334"/>
                      <a:pt x="219492" y="55334"/>
                    </a:cubicBezTo>
                    <a:close/>
                  </a:path>
                </a:pathLst>
              </a:custGeom>
              <a:solidFill>
                <a:srgbClr val="E6E6E6"/>
              </a:solidFill>
              <a:ln w="9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B686E1C-A5C1-76BA-ED98-1F8D24491EEF}"/>
                  </a:ext>
                </a:extLst>
              </p:cNvPr>
              <p:cNvSpPr/>
              <p:nvPr/>
            </p:nvSpPr>
            <p:spPr>
              <a:xfrm>
                <a:off x="13138847" y="2104380"/>
                <a:ext cx="457200" cy="457200"/>
              </a:xfrm>
              <a:custGeom>
                <a:avLst/>
                <a:gdLst>
                  <a:gd name="connsiteX0" fmla="*/ 228600 w 457200"/>
                  <a:gd name="connsiteY0" fmla="*/ 457200 h 457200"/>
                  <a:gd name="connsiteX1" fmla="*/ 66956 w 457200"/>
                  <a:gd name="connsiteY1" fmla="*/ 390245 h 457200"/>
                  <a:gd name="connsiteX2" fmla="*/ 0 w 457200"/>
                  <a:gd name="connsiteY2" fmla="*/ 228600 h 457200"/>
                  <a:gd name="connsiteX3" fmla="*/ 66956 w 457200"/>
                  <a:gd name="connsiteY3" fmla="*/ 66955 h 457200"/>
                  <a:gd name="connsiteX4" fmla="*/ 228600 w 457200"/>
                  <a:gd name="connsiteY4" fmla="*/ 0 h 457200"/>
                  <a:gd name="connsiteX5" fmla="*/ 390244 w 457200"/>
                  <a:gd name="connsiteY5" fmla="*/ 66955 h 457200"/>
                  <a:gd name="connsiteX6" fmla="*/ 457200 w 457200"/>
                  <a:gd name="connsiteY6" fmla="*/ 228600 h 457200"/>
                  <a:gd name="connsiteX7" fmla="*/ 390244 w 457200"/>
                  <a:gd name="connsiteY7" fmla="*/ 390245 h 457200"/>
                  <a:gd name="connsiteX8" fmla="*/ 228600 w 457200"/>
                  <a:gd name="connsiteY8" fmla="*/ 457200 h 457200"/>
                  <a:gd name="connsiteX9" fmla="*/ 228600 w 457200"/>
                  <a:gd name="connsiteY9" fmla="*/ 18215 h 457200"/>
                  <a:gd name="connsiteX10" fmla="*/ 79836 w 457200"/>
                  <a:gd name="connsiteY10" fmla="*/ 79835 h 457200"/>
                  <a:gd name="connsiteX11" fmla="*/ 18215 w 457200"/>
                  <a:gd name="connsiteY11" fmla="*/ 228600 h 457200"/>
                  <a:gd name="connsiteX12" fmla="*/ 79836 w 457200"/>
                  <a:gd name="connsiteY12" fmla="*/ 377365 h 457200"/>
                  <a:gd name="connsiteX13" fmla="*/ 228600 w 457200"/>
                  <a:gd name="connsiteY13" fmla="*/ 438985 h 457200"/>
                  <a:gd name="connsiteX14" fmla="*/ 377364 w 457200"/>
                  <a:gd name="connsiteY14" fmla="*/ 377365 h 457200"/>
                  <a:gd name="connsiteX15" fmla="*/ 438985 w 457200"/>
                  <a:gd name="connsiteY15" fmla="*/ 228600 h 457200"/>
                  <a:gd name="connsiteX16" fmla="*/ 377364 w 457200"/>
                  <a:gd name="connsiteY16" fmla="*/ 79835 h 457200"/>
                  <a:gd name="connsiteX17" fmla="*/ 228600 w 457200"/>
                  <a:gd name="connsiteY17" fmla="*/ 18215 h 457200"/>
                  <a:gd name="connsiteX18" fmla="*/ 228600 w 457200"/>
                  <a:gd name="connsiteY18" fmla="*/ 401866 h 457200"/>
                  <a:gd name="connsiteX19" fmla="*/ 55334 w 457200"/>
                  <a:gd name="connsiteY19" fmla="*/ 228600 h 457200"/>
                  <a:gd name="connsiteX20" fmla="*/ 228600 w 457200"/>
                  <a:gd name="connsiteY20" fmla="*/ 55334 h 457200"/>
                  <a:gd name="connsiteX21" fmla="*/ 401866 w 457200"/>
                  <a:gd name="connsiteY21" fmla="*/ 228600 h 457200"/>
                  <a:gd name="connsiteX22" fmla="*/ 228600 w 457200"/>
                  <a:gd name="connsiteY22" fmla="*/ 401866 h 457200"/>
                  <a:gd name="connsiteX23" fmla="*/ 228600 w 457200"/>
                  <a:gd name="connsiteY23" fmla="*/ 73549 h 457200"/>
                  <a:gd name="connsiteX24" fmla="*/ 73549 w 457200"/>
                  <a:gd name="connsiteY24" fmla="*/ 228600 h 457200"/>
                  <a:gd name="connsiteX25" fmla="*/ 228600 w 457200"/>
                  <a:gd name="connsiteY25" fmla="*/ 383651 h 457200"/>
                  <a:gd name="connsiteX26" fmla="*/ 383651 w 457200"/>
                  <a:gd name="connsiteY26" fmla="*/ 228600 h 457200"/>
                  <a:gd name="connsiteX27" fmla="*/ 228600 w 457200"/>
                  <a:gd name="connsiteY27" fmla="*/ 73549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57200" h="457200">
                    <a:moveTo>
                      <a:pt x="228600" y="457200"/>
                    </a:moveTo>
                    <a:cubicBezTo>
                      <a:pt x="167538" y="457200"/>
                      <a:pt x="110132" y="433422"/>
                      <a:pt x="66956" y="390245"/>
                    </a:cubicBezTo>
                    <a:cubicBezTo>
                      <a:pt x="23778" y="347067"/>
                      <a:pt x="0" y="289660"/>
                      <a:pt x="0" y="228600"/>
                    </a:cubicBezTo>
                    <a:cubicBezTo>
                      <a:pt x="0" y="167540"/>
                      <a:pt x="23778" y="110133"/>
                      <a:pt x="66956" y="66955"/>
                    </a:cubicBezTo>
                    <a:cubicBezTo>
                      <a:pt x="110132" y="23778"/>
                      <a:pt x="167538" y="0"/>
                      <a:pt x="228600" y="0"/>
                    </a:cubicBezTo>
                    <a:cubicBezTo>
                      <a:pt x="289662" y="0"/>
                      <a:pt x="347068" y="23778"/>
                      <a:pt x="390244" y="66955"/>
                    </a:cubicBezTo>
                    <a:cubicBezTo>
                      <a:pt x="433422" y="110133"/>
                      <a:pt x="457200" y="167540"/>
                      <a:pt x="457200" y="228600"/>
                    </a:cubicBezTo>
                    <a:cubicBezTo>
                      <a:pt x="457200" y="289660"/>
                      <a:pt x="433422" y="347067"/>
                      <a:pt x="390244" y="390245"/>
                    </a:cubicBezTo>
                    <a:cubicBezTo>
                      <a:pt x="347068" y="433422"/>
                      <a:pt x="289662" y="457200"/>
                      <a:pt x="228600" y="457200"/>
                    </a:cubicBezTo>
                    <a:close/>
                    <a:moveTo>
                      <a:pt x="228600" y="18215"/>
                    </a:moveTo>
                    <a:cubicBezTo>
                      <a:pt x="172404" y="18215"/>
                      <a:pt x="119572" y="40099"/>
                      <a:pt x="79836" y="79835"/>
                    </a:cubicBezTo>
                    <a:cubicBezTo>
                      <a:pt x="40099" y="119573"/>
                      <a:pt x="18215" y="172404"/>
                      <a:pt x="18215" y="228600"/>
                    </a:cubicBezTo>
                    <a:cubicBezTo>
                      <a:pt x="18215" y="284796"/>
                      <a:pt x="40099" y="337627"/>
                      <a:pt x="79836" y="377365"/>
                    </a:cubicBezTo>
                    <a:cubicBezTo>
                      <a:pt x="119572" y="417101"/>
                      <a:pt x="172404" y="438985"/>
                      <a:pt x="228600" y="438985"/>
                    </a:cubicBezTo>
                    <a:cubicBezTo>
                      <a:pt x="284796" y="438985"/>
                      <a:pt x="337628" y="417101"/>
                      <a:pt x="377364" y="377365"/>
                    </a:cubicBezTo>
                    <a:cubicBezTo>
                      <a:pt x="417101" y="337627"/>
                      <a:pt x="438985" y="284796"/>
                      <a:pt x="438985" y="228600"/>
                    </a:cubicBezTo>
                    <a:cubicBezTo>
                      <a:pt x="438985" y="172404"/>
                      <a:pt x="417101" y="119573"/>
                      <a:pt x="377364" y="79835"/>
                    </a:cubicBezTo>
                    <a:cubicBezTo>
                      <a:pt x="337628" y="40099"/>
                      <a:pt x="284796" y="18215"/>
                      <a:pt x="228600" y="18215"/>
                    </a:cubicBezTo>
                    <a:close/>
                    <a:moveTo>
                      <a:pt x="228600" y="401866"/>
                    </a:moveTo>
                    <a:cubicBezTo>
                      <a:pt x="133061" y="401866"/>
                      <a:pt x="55334" y="324139"/>
                      <a:pt x="55334" y="228600"/>
                    </a:cubicBezTo>
                    <a:cubicBezTo>
                      <a:pt x="55334" y="133061"/>
                      <a:pt x="133061" y="55334"/>
                      <a:pt x="228600" y="55334"/>
                    </a:cubicBezTo>
                    <a:cubicBezTo>
                      <a:pt x="324139" y="55334"/>
                      <a:pt x="401866" y="133061"/>
                      <a:pt x="401866" y="228600"/>
                    </a:cubicBezTo>
                    <a:cubicBezTo>
                      <a:pt x="401866" y="324139"/>
                      <a:pt x="324139" y="401866"/>
                      <a:pt x="228600" y="401866"/>
                    </a:cubicBezTo>
                    <a:close/>
                    <a:moveTo>
                      <a:pt x="228600" y="73549"/>
                    </a:moveTo>
                    <a:cubicBezTo>
                      <a:pt x="143105" y="73549"/>
                      <a:pt x="73549" y="143105"/>
                      <a:pt x="73549" y="228600"/>
                    </a:cubicBezTo>
                    <a:cubicBezTo>
                      <a:pt x="73549" y="314095"/>
                      <a:pt x="143105" y="383651"/>
                      <a:pt x="228600" y="383651"/>
                    </a:cubicBezTo>
                    <a:cubicBezTo>
                      <a:pt x="314095" y="383651"/>
                      <a:pt x="383651" y="314095"/>
                      <a:pt x="383651" y="228600"/>
                    </a:cubicBezTo>
                    <a:cubicBezTo>
                      <a:pt x="383651" y="143105"/>
                      <a:pt x="314095" y="73549"/>
                      <a:pt x="228600" y="7354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4445A64-EE91-38B5-D5E0-11A4F126B273}"/>
                </a:ext>
              </a:extLst>
            </p:cNvPr>
            <p:cNvSpPr/>
            <p:nvPr/>
          </p:nvSpPr>
          <p:spPr>
            <a:xfrm>
              <a:off x="13357428" y="2192723"/>
              <a:ext cx="102915" cy="151185"/>
            </a:xfrm>
            <a:custGeom>
              <a:avLst/>
              <a:gdLst>
                <a:gd name="connsiteX0" fmla="*/ 93808 w 102915"/>
                <a:gd name="connsiteY0" fmla="*/ 151186 h 151185"/>
                <a:gd name="connsiteX1" fmla="*/ 102916 w 102915"/>
                <a:gd name="connsiteY1" fmla="*/ 142078 h 151185"/>
                <a:gd name="connsiteX2" fmla="*/ 93808 w 102915"/>
                <a:gd name="connsiteY2" fmla="*/ 132971 h 151185"/>
                <a:gd name="connsiteX3" fmla="*/ 18215 w 102915"/>
                <a:gd name="connsiteY3" fmla="*/ 132971 h 151185"/>
                <a:gd name="connsiteX4" fmla="*/ 18215 w 102915"/>
                <a:gd name="connsiteY4" fmla="*/ 9108 h 151185"/>
                <a:gd name="connsiteX5" fmla="*/ 9108 w 102915"/>
                <a:gd name="connsiteY5" fmla="*/ 0 h 151185"/>
                <a:gd name="connsiteX6" fmla="*/ 0 w 102915"/>
                <a:gd name="connsiteY6" fmla="*/ 9108 h 151185"/>
                <a:gd name="connsiteX7" fmla="*/ 0 w 102915"/>
                <a:gd name="connsiteY7" fmla="*/ 142078 h 151185"/>
                <a:gd name="connsiteX8" fmla="*/ 9108 w 102915"/>
                <a:gd name="connsiteY8" fmla="*/ 151186 h 151185"/>
                <a:gd name="connsiteX9" fmla="*/ 93808 w 102915"/>
                <a:gd name="connsiteY9" fmla="*/ 151186 h 15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915" h="151185">
                  <a:moveTo>
                    <a:pt x="93808" y="151186"/>
                  </a:moveTo>
                  <a:cubicBezTo>
                    <a:pt x="98837" y="151186"/>
                    <a:pt x="102916" y="147108"/>
                    <a:pt x="102916" y="142078"/>
                  </a:cubicBezTo>
                  <a:cubicBezTo>
                    <a:pt x="102916" y="137048"/>
                    <a:pt x="98837" y="132971"/>
                    <a:pt x="93808" y="132971"/>
                  </a:cubicBezTo>
                  <a:lnTo>
                    <a:pt x="18215" y="132971"/>
                  </a:lnTo>
                  <a:lnTo>
                    <a:pt x="18215" y="9108"/>
                  </a:lnTo>
                  <a:cubicBezTo>
                    <a:pt x="18215" y="4077"/>
                    <a:pt x="14137" y="0"/>
                    <a:pt x="9108" y="0"/>
                  </a:cubicBezTo>
                  <a:cubicBezTo>
                    <a:pt x="4078" y="0"/>
                    <a:pt x="0" y="4077"/>
                    <a:pt x="0" y="9108"/>
                  </a:cubicBezTo>
                  <a:lnTo>
                    <a:pt x="0" y="142078"/>
                  </a:lnTo>
                  <a:cubicBezTo>
                    <a:pt x="0" y="147108"/>
                    <a:pt x="4078" y="151186"/>
                    <a:pt x="9108" y="151186"/>
                  </a:cubicBezTo>
                  <a:lnTo>
                    <a:pt x="93808" y="151186"/>
                  </a:lnTo>
                  <a:close/>
                </a:path>
              </a:pathLst>
            </a:custGeom>
            <a:solidFill>
              <a:srgbClr val="000000"/>
            </a:solidFill>
            <a:ln w="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C3BC302-8F89-DA53-4480-DD3EC1D12F50}"/>
                </a:ext>
              </a:extLst>
            </p:cNvPr>
            <p:cNvSpPr/>
            <p:nvPr/>
          </p:nvSpPr>
          <p:spPr>
            <a:xfrm>
              <a:off x="13238156" y="2375783"/>
              <a:ext cx="137487" cy="97452"/>
            </a:xfrm>
            <a:custGeom>
              <a:avLst/>
              <a:gdLst>
                <a:gd name="connsiteX0" fmla="*/ 128379 w 137487"/>
                <a:gd name="connsiteY0" fmla="*/ 97453 h 97452"/>
                <a:gd name="connsiteX1" fmla="*/ 715 w 137487"/>
                <a:gd name="connsiteY1" fmla="*/ 12640 h 97452"/>
                <a:gd name="connsiteX2" fmla="*/ 5580 w 137487"/>
                <a:gd name="connsiteY2" fmla="*/ 714 h 97452"/>
                <a:gd name="connsiteX3" fmla="*/ 17506 w 137487"/>
                <a:gd name="connsiteY3" fmla="*/ 5579 h 97452"/>
                <a:gd name="connsiteX4" fmla="*/ 128379 w 137487"/>
                <a:gd name="connsiteY4" fmla="*/ 79237 h 97452"/>
                <a:gd name="connsiteX5" fmla="*/ 137487 w 137487"/>
                <a:gd name="connsiteY5" fmla="*/ 88345 h 97452"/>
                <a:gd name="connsiteX6" fmla="*/ 128379 w 137487"/>
                <a:gd name="connsiteY6" fmla="*/ 97453 h 97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487" h="97452">
                  <a:moveTo>
                    <a:pt x="128379" y="97453"/>
                  </a:moveTo>
                  <a:cubicBezTo>
                    <a:pt x="72492" y="97453"/>
                    <a:pt x="22379" y="64162"/>
                    <a:pt x="715" y="12640"/>
                  </a:cubicBezTo>
                  <a:cubicBezTo>
                    <a:pt x="-1236" y="8004"/>
                    <a:pt x="943" y="2664"/>
                    <a:pt x="5580" y="714"/>
                  </a:cubicBezTo>
                  <a:cubicBezTo>
                    <a:pt x="10213" y="-1234"/>
                    <a:pt x="15555" y="942"/>
                    <a:pt x="17506" y="5579"/>
                  </a:cubicBezTo>
                  <a:cubicBezTo>
                    <a:pt x="36322" y="50325"/>
                    <a:pt x="79842" y="79237"/>
                    <a:pt x="128379" y="79237"/>
                  </a:cubicBezTo>
                  <a:cubicBezTo>
                    <a:pt x="133409" y="79237"/>
                    <a:pt x="137487" y="83315"/>
                    <a:pt x="137487" y="88345"/>
                  </a:cubicBezTo>
                  <a:cubicBezTo>
                    <a:pt x="137487" y="93375"/>
                    <a:pt x="133409" y="97453"/>
                    <a:pt x="128379" y="97453"/>
                  </a:cubicBezTo>
                  <a:close/>
                </a:path>
              </a:pathLst>
            </a:custGeom>
            <a:solidFill>
              <a:srgbClr val="000000"/>
            </a:solidFill>
            <a:ln w="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1D0275F-DC19-E090-2143-F84D0D7242B0}"/>
                </a:ext>
              </a:extLst>
            </p:cNvPr>
            <p:cNvSpPr/>
            <p:nvPr/>
          </p:nvSpPr>
          <p:spPr>
            <a:xfrm>
              <a:off x="13228101" y="2325693"/>
              <a:ext cx="19620" cy="37342"/>
            </a:xfrm>
            <a:custGeom>
              <a:avLst/>
              <a:gdLst>
                <a:gd name="connsiteX0" fmla="*/ 10500 w 19620"/>
                <a:gd name="connsiteY0" fmla="*/ 37343 h 37342"/>
                <a:gd name="connsiteX1" fmla="*/ 1503 w 19620"/>
                <a:gd name="connsiteY1" fmla="*/ 29570 h 37342"/>
                <a:gd name="connsiteX2" fmla="*/ 0 w 19620"/>
                <a:gd name="connsiteY2" fmla="*/ 9108 h 37342"/>
                <a:gd name="connsiteX3" fmla="*/ 9108 w 19620"/>
                <a:gd name="connsiteY3" fmla="*/ 0 h 37342"/>
                <a:gd name="connsiteX4" fmla="*/ 18215 w 19620"/>
                <a:gd name="connsiteY4" fmla="*/ 9108 h 37342"/>
                <a:gd name="connsiteX5" fmla="*/ 19521 w 19620"/>
                <a:gd name="connsiteY5" fmla="*/ 26898 h 37342"/>
                <a:gd name="connsiteX6" fmla="*/ 11847 w 19620"/>
                <a:gd name="connsiteY6" fmla="*/ 37243 h 37342"/>
                <a:gd name="connsiteX7" fmla="*/ 10500 w 19620"/>
                <a:gd name="connsiteY7" fmla="*/ 37343 h 37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620" h="37342">
                  <a:moveTo>
                    <a:pt x="10500" y="37343"/>
                  </a:moveTo>
                  <a:cubicBezTo>
                    <a:pt x="6061" y="37343"/>
                    <a:pt x="2172" y="34092"/>
                    <a:pt x="1503" y="29570"/>
                  </a:cubicBezTo>
                  <a:cubicBezTo>
                    <a:pt x="505" y="22841"/>
                    <a:pt x="0" y="15957"/>
                    <a:pt x="0" y="9108"/>
                  </a:cubicBezTo>
                  <a:cubicBezTo>
                    <a:pt x="0" y="4077"/>
                    <a:pt x="4078" y="0"/>
                    <a:pt x="9108" y="0"/>
                  </a:cubicBezTo>
                  <a:cubicBezTo>
                    <a:pt x="14137" y="0"/>
                    <a:pt x="18215" y="4077"/>
                    <a:pt x="18215" y="9108"/>
                  </a:cubicBezTo>
                  <a:cubicBezTo>
                    <a:pt x="18215" y="15066"/>
                    <a:pt x="18654" y="21052"/>
                    <a:pt x="19521" y="26898"/>
                  </a:cubicBezTo>
                  <a:cubicBezTo>
                    <a:pt x="20259" y="31874"/>
                    <a:pt x="16824" y="36505"/>
                    <a:pt x="11847" y="37243"/>
                  </a:cubicBezTo>
                  <a:cubicBezTo>
                    <a:pt x="11395" y="37310"/>
                    <a:pt x="10945" y="37343"/>
                    <a:pt x="10500" y="37343"/>
                  </a:cubicBezTo>
                  <a:close/>
                </a:path>
              </a:pathLst>
            </a:custGeom>
            <a:solidFill>
              <a:srgbClr val="000000"/>
            </a:solidFill>
            <a:ln w="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RStudio® is a trademark of RStudio, Inc.  •  CC BY SA Your Name •  your@email.com  •  844-448-1212 • your.website.com •  Learn more at webpage or vignette   •  package version  0.5.0 •  Updated: 2017-01">
            <a:extLst>
              <a:ext uri="{FF2B5EF4-FFF2-40B4-BE49-F238E27FC236}">
                <a16:creationId xmlns:a16="http://schemas.microsoft.com/office/drawing/2014/main" id="{B1C4ACC7-B2A5-0339-1467-38674F4148D4}"/>
              </a:ext>
            </a:extLst>
          </p:cNvPr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>
                <a:hlinkClick r:id="rId7"/>
              </a:rPr>
              <a:t>CC BY SA</a:t>
            </a:r>
            <a:r>
              <a:rPr dirty="0"/>
              <a:t> </a:t>
            </a:r>
            <a:r>
              <a:rPr lang="en-US" dirty="0"/>
              <a:t>Dan Sui </a:t>
            </a:r>
            <a:r>
              <a:rPr dirty="0"/>
              <a:t>•  </a:t>
            </a:r>
            <a:r>
              <a:rPr lang="en-US" dirty="0"/>
              <a:t>dansui000 [at] </a:t>
            </a:r>
            <a:r>
              <a:rPr lang="en-US" dirty="0" err="1"/>
              <a:t>gmail</a:t>
            </a:r>
            <a:r>
              <a:rPr lang="en-US" dirty="0"/>
              <a:t> [dot] com </a:t>
            </a:r>
            <a:r>
              <a:rPr dirty="0"/>
              <a:t>•  </a:t>
            </a:r>
            <a:r>
              <a:rPr lang="en-US" dirty="0"/>
              <a:t>tcltk2 </a:t>
            </a:r>
            <a:r>
              <a:rPr dirty="0"/>
              <a:t>package version</a:t>
            </a:r>
            <a:r>
              <a:rPr lang="en-US" dirty="0"/>
              <a:t> 1.2-11</a:t>
            </a:r>
            <a:r>
              <a:rPr dirty="0"/>
              <a:t> •  </a:t>
            </a:r>
            <a:r>
              <a:rPr lang="en-US" dirty="0"/>
              <a:t>Cheat sheet u</a:t>
            </a:r>
            <a:r>
              <a:rPr dirty="0"/>
              <a:t>pdated: 20</a:t>
            </a:r>
            <a:r>
              <a:rPr lang="en-US" dirty="0"/>
              <a:t>23</a:t>
            </a:r>
            <a:r>
              <a:rPr dirty="0"/>
              <a:t>-</a:t>
            </a:r>
            <a:r>
              <a:rPr lang="en-US" dirty="0"/>
              <a:t>12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591924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2877</Words>
  <Application>Microsoft Office PowerPoint</Application>
  <PresentationFormat>Custom</PresentationFormat>
  <Paragraphs>257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Avenir</vt:lpstr>
      <vt:lpstr>Helvetica Light</vt:lpstr>
      <vt:lpstr>Source Sans Pro</vt:lpstr>
      <vt:lpstr>Source Sans Pro Light</vt:lpstr>
      <vt:lpstr>Source Sans Pro Semibold</vt:lpstr>
      <vt:lpstr>Arial</vt:lpstr>
      <vt:lpstr>Consolas</vt:lpstr>
      <vt:lpstr>Lucida Console</vt:lpstr>
      <vt:lpstr>White</vt:lpstr>
      <vt:lpstr>Tcltk : : CHEAT SHEET and moderate-complexity GUI example (1/3) </vt:lpstr>
      <vt:lpstr>Tcltk : : CHEAT SHEET and moderate-complexity GUI example (2/3) </vt:lpstr>
      <vt:lpstr>Tcltk : : CHEAT SHEET and moderate-complexity GUI example (3/3)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Tcltk</dc:title>
  <dc:creator>Dan Sui</dc:creator>
  <cp:lastModifiedBy>Dan Sui</cp:lastModifiedBy>
  <cp:revision>65</cp:revision>
  <cp:lastPrinted>2024-01-01T05:21:19Z</cp:lastPrinted>
  <dcterms:modified xsi:type="dcterms:W3CDTF">2024-01-22T02:51:29Z</dcterms:modified>
</cp:coreProperties>
</file>