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28"/>
  </p:notesMasterIdLst>
  <p:handoutMasterIdLst>
    <p:handoutMasterId r:id="rId29"/>
  </p:handoutMasterIdLst>
  <p:sldIdLst>
    <p:sldId id="336" r:id="rId5"/>
    <p:sldId id="330" r:id="rId6"/>
    <p:sldId id="332" r:id="rId7"/>
    <p:sldId id="337" r:id="rId8"/>
    <p:sldId id="357" r:id="rId9"/>
    <p:sldId id="359" r:id="rId10"/>
    <p:sldId id="360" r:id="rId11"/>
    <p:sldId id="361" r:id="rId12"/>
    <p:sldId id="334" r:id="rId13"/>
    <p:sldId id="342" r:id="rId14"/>
    <p:sldId id="364" r:id="rId15"/>
    <p:sldId id="367" r:id="rId16"/>
    <p:sldId id="366" r:id="rId17"/>
    <p:sldId id="365" r:id="rId18"/>
    <p:sldId id="368" r:id="rId19"/>
    <p:sldId id="362" r:id="rId20"/>
    <p:sldId id="371" r:id="rId21"/>
    <p:sldId id="372" r:id="rId22"/>
    <p:sldId id="373" r:id="rId23"/>
    <p:sldId id="374" r:id="rId24"/>
    <p:sldId id="369" r:id="rId25"/>
    <p:sldId id="370" r:id="rId26"/>
    <p:sldId id="375" r:id="rId27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1590AA-02B3-4ADE-F57B-86D5AB206163}" name="Jarrod Renfro" initials="JR" userId="Jarrod Renfr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F02"/>
    <a:srgbClr val="E0F3DB"/>
    <a:srgbClr val="D5E2F3"/>
    <a:srgbClr val="011893"/>
    <a:srgbClr val="A6A6A6"/>
    <a:srgbClr val="F9FFF6"/>
    <a:srgbClr val="006D04"/>
    <a:srgbClr val="7F0D03"/>
    <a:srgbClr val="730C03"/>
    <a:srgbClr val="620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85182"/>
  </p:normalViewPr>
  <p:slideViewPr>
    <p:cSldViewPr snapToGrid="0" snapToObjects="1">
      <p:cViewPr varScale="1">
        <p:scale>
          <a:sx n="96" d="100"/>
          <a:sy n="96" d="100"/>
        </p:scale>
        <p:origin x="1320" y="168"/>
      </p:cViewPr>
      <p:guideLst>
        <p:guide orient="horz" pos="2184"/>
        <p:guide pos="3840"/>
      </p:guideLst>
    </p:cSldViewPr>
  </p:slideViewPr>
  <p:notesTextViewPr>
    <p:cViewPr>
      <p:scale>
        <a:sx n="70" d="100"/>
        <a:sy n="70" d="100"/>
      </p:scale>
      <p:origin x="0" y="0"/>
    </p:cViewPr>
  </p:notesTextViewPr>
  <p:notesViewPr>
    <p:cSldViewPr snapToGrid="0" snapToObjects="1">
      <p:cViewPr varScale="1">
        <p:scale>
          <a:sx n="259" d="100"/>
          <a:sy n="259" d="100"/>
        </p:scale>
        <p:origin x="184" y="11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7:43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33 24575,'-3'-2'0,"0"1"0,1 0 0,0-1 0,1 0 0,-2 1 0,1 0 0,0 0 0,0-1 0,0 1 0,1 0 0,-1 0 0,0-1 0,1 1 0,-1-1 0,1 0 0,-1 1 0,1-1 0,1 0 0,0 0 0,1 1 0,1 0 0,1 1 0,0 0 0,-1 1 0,0 0 0,-1 0 0,1 1 0,0-1 0,0 0 0,0 0 0,-1 0 0,0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19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21.9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24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27.9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30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3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48.5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24575,'0'2'0,"0"1"0,0-1 0,0 1 0,0-1 0,0 1 0,0-1 0,0 0 0,0 1 0,0 0 0,0 0 0,0 0 0,0 0 0,0 0 0,0-1 0,0 0 0,0 1 0,0-1 0,0 1 0,0-1 0,0 1 0,0-1 0,0-1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54.2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05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45 24575,'-4'-2'0,"1"2"0,0 2 0,1 3 0,-1 1 0,0 1 0,0 0 0,1 0 0,0 0 0,-1-2 0,0-2 0,1-2 0,0-3 0,1-1 0,1-2 0,0 1 0,0 0 0,0 0 0,0 1 0,1 0 0,1 0 0,0 1 0,2 0 0,-1 1 0,0 0 0,0 0 0,-1 0 0,1 0 0,-2 2 0,0-4 0,-1-3 0,0-1 0,0-1 0,0 2 0,1 1 0,1 2 0,0 1 0,0 2 0,0 0 0,-1 2 0,0 2 0,-1 0 0,0 1 0,0 0 0,0 0 0,0-1 0,2-1 0,0 0 0,0-1 0,1 0 0,-1 1 0,1-2 0,-1 0 0,0 0 0,1-1 0,-1-1 0,0 0 0,-2-1 0,0-1 0,1-1 0,-1-1 0,0 1 0,0 0 0,1 2 0,1 0 0,1 2 0,0 0 0,1 0 0,-1 1 0,-1 0 0,-1 1 0,-1 0 0,-1 1 0,-1-2 0,-1 0 0,1 0 0,-1 0 0,1-1 0,0 2 0,0-2 0,2 0 0,-1-1 0,1-1 0,-2 0 0,0 0 0,-1-1 0,1 1 0,1 0 0,-1-1 0,0 2 0,0 1 0,-1 1 0,0 1 0,-1 0 0,0 0 0,1-1 0,-1 1 0,1-1 0,0-1 0,0 0 0,1 0 0,1-1 0,0-1 0,1-1 0,0 0 0,0 0 0,0-1 0,0 2 0,0 0 0,0-1 0,0 0 0,1 1 0,0 0 0,2 1 0,1 2 0,0 1 0,0 0 0,-1 1 0,0 0 0,0 0 0,0-2 0,-3-2 0,-2-1 0,-1 0 0,-1 0 0,0-1 0,1 0 0,0 0 0,1 1 0,0 0 0,1 0 0,1 1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08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24575,'4'0'0,"0"0"0,-1 0 0,-1 0 0,0 0 0,0 0 0,0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7:56.6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33 24575,'-3'0'0,"1"-1"0,0-1 0,0-2 0,1 1 0,-2 0 0,1 1 0,0 2 0,1-2 0,0 0 0,1 0 0,-1-1 0,1 0 0,0 1 0,-2 0 0,0 1 0,0 1 0,1 1 0,0 1 0,2 1 0,0-1 0,0 1 0,1-1 0,-1 1 0,1-1 0,0 0 0,-1-1 0,1 0 0,1 0 0,-1 0 0,1 0 0,0 0 0,-1-1 0,1 0 0,0 0 0,-1 0 0,0 1 0,-1-1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11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24575,'1'5'0,"1"0"0,-1-2 0,1 0 0,0 0 0,-1 0 0,1 0 0,-1 0 0,0 0 0,0-1 0,0 0 0,0 1 0,1-1 0,-1 2 0,1-1 0,-1-1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18.6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55 24575,'0'4'0,"0"0"0,0-1 0,0 1 0,0 0 0,0-1 0,0 0 0,0 0 0,0 0 0,0 0 0,0 0 0,0 0 0,-1-1 0,0 0 0,-1-2 0,0 0 0,1-1 0,0-3 0,0-2 0,-1-2 0,2-1 0,0 2 0,0 1 0,0 0 0,0 2 0,0-2 0,0 2 0,0 0 0,0 0 0,0 1 0,0 1 0,0-1 0,0 0 0,0 1 0,0-1 0,0 1 0,0-1 0,0 1 0,0-1 0,1 1 0,1 0 0,0 2 0,1 2 0,-1 1 0,1 0 0,1 0 0,-2 0 0,1 1 0,0-2 0,0 0 0,0 1 0,0 0 0,0 0 0,-1-1 0,1 0 0,-1 0 0,0 1 0,-1 0 0,-1 0 0,0 2 0,0 0 0,0 0 0,0 0 0,0-1 0,0 0 0,0-1 0,0 0 0,-1 0 0,0-1 0,-1 0 0,-2 0 0,1 0 0,-1 0 0,1-1 0,0 1 0,1-1 0,0 1 0,0 0 0,1 0 0,2-1 0,0 0 0,3-1 0,-1 1 0,2-2 0,0-1 0,0 0 0,0-1 0,0-1 0,0 0 0,0 0 0,-1 1 0,1 0 0,1 0 0,-1 1 0,0-1 0,0 2 0,-1-1 0,0 0 0,1 0 0,-1 0 0,1-1 0,-2 2 0,0-1 0,0 0 0,0 1 0,0 0 0,-2 0 0,-1 1 0,-1 0 0,-2 0 0,-1 0 0,-2 0 0,1 0 0,1 0 0,0 0 0,0 0 0,1 0 0,0 0 0,-1 0 0,1 0 0,0 0 0,0 0 0,-1 0 0,1 0 0,0 0 0,1 0 0,-1 0 0,1-1 0,0 0 0,0-1 0,0 0 0,-1 0 0,1 0 0,0 0 0,1 1 0,-1 0 0,-1 1 0,1 1 0,1 2 0,0 1 0,1 0 0,0 1 0,0 0 0,-1 1 0,-1-1 0,0-1 0,1-1 0,0-1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23.0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46 24575,'-3'-4'0,"1"0"0,0 2 0,-1 0 0,1-1 0,0 1 0,0-1 0,0 0 0,-1 1 0,0-1 0,0 1 0,1 0 0,-1 0 0,0-1 0,1 1 0,0 0 0,1 0 0,-1 1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52:34.7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13 24575,'3'0'0,"-1"0"0,0 1 0,0 1 0,1-1 0,0 1 0,0 0 0,-1 0 0,-1 0 0,-1-2 0,0 1 0,-1-2 0,-2 0 0,0 0 0,0 0 0,0-1 0,0 0 0,-1 0 0,0 1 0,0-1 0,0 1 0,0-1 0,0 1 0,1 0 0,1-1 0,1-1 0,0 2 0,1-1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39:26.078"/>
    </inkml:context>
    <inkml:brush xml:id="br0">
      <inkml:brushProperty name="width" value="0.35" units="cm"/>
      <inkml:brushProperty name="height" value="0.35" units="cm"/>
      <inkml:brushProperty name="color" value="#F2F4F9"/>
    </inkml:brush>
  </inkml:definitions>
  <inkml:trace contextRef="#ctx0" brushRef="#br0">437 0 24575,'0'57'0,"0"0"0,0-11 0,0 3 0,0-1 0,0-4 0,0-7 0,0-6 0,0-8 0,0-5 0,0-4 0,0-2 0,0 0 0,1-3 0,8-3 0,3-8 0,13-13 0,2-13 0,5-13 0,-1-7 0,-4 0 0,-6 7 0,-7 10 0,-5 12 0,-7 9 0,-8 5 0,-9 4 0,-12 1 0,-12 3 0,-6 5 0,1 6 0,6 7 0,9-1 0,7-2 0,6-2 0,5-1 0,2 0 0,0 0 0,1-3 0,1 0 0,1 0 0,1 0 0,1 0 0,1 0 0,1 1 0,1-3 0,1 0 0,0 0 0,0-1 0,0 1 0,0 0 0,0 1 0,-1 1 0,-1-1 0,-1 0 0,-1-2 0,0-1 0,-1 0 0,-1-1 0,0 2 0,-1-2 0,0 3 0,0-2 0,2-1 0,-1 2 0,2-3 0,-4 3 0,3-3 0,-2 1 0,2 1 0,0-2 0,-1 4 0,2-4 0,-5 2 0,2-5 0,-2 2 0,0-4 0,0 1 0,-1-3 0,2-3 0,0-2 0,3-2 0,0 0 0,-1-1 0,1 1 0,0 1 0,-1-1 0,1 2 0,-1-2 0,1 0 0,0-1 0,1 0 0,0 2 0,-3 0 0,2-1 0,-4 3 0,1-1 0,1 3 0,-4 2 0,2 1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39:26.080"/>
    </inkml:context>
    <inkml:brush xml:id="br0">
      <inkml:brushProperty name="width" value="0.35" units="cm"/>
      <inkml:brushProperty name="height" value="0.35" units="cm"/>
      <inkml:brushProperty name="color" value="#F2F4F9"/>
    </inkml:brush>
  </inkml:definitions>
  <inkml:trace contextRef="#ctx0" brushRef="#br0">107 4 24575,'-21'-2'0,"3"0"0,14 2 0,-3 0 0,-5 0 0,5 0 0,-5 0 0,5 0 0,-1 0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39:26.081"/>
    </inkml:context>
    <inkml:brush xml:id="br0">
      <inkml:brushProperty name="width" value="0.35" units="cm"/>
      <inkml:brushProperty name="height" value="0.35" units="cm"/>
      <inkml:brushProperty name="color" value="#F2F4F9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39:26.082"/>
    </inkml:context>
    <inkml:brush xml:id="br0">
      <inkml:brushProperty name="width" value="0.35" units="cm"/>
      <inkml:brushProperty name="height" value="0.35" units="cm"/>
      <inkml:brushProperty name="color" value="#F2F4F9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16:06.455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0,'45'0,"-3"0,-20 0,-2 0,-1 0,0 1,3 2,3 4,-3 0,0-2,-3-2,-2-3,0 0,-2 0,3 0,-5 0,8 0,-9 0,7 0,-4 0,3 0,0 0,2 0,-1 0,0 0,0 0,-1 0,1 0,0 0,0 0,-1 0,1 0,2 0,2 0,4 0,0 0,-4 0,0 0,-3 0,-3 0,0 0,-2 0,1 0,4 0,-7 0,7 0,-4 0,0 0,-2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16:16.054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0 11,'54'0,"-5"0,-22 0,0 0,1 0,-6 0,0 0,6 0,2 0,4 2,-1 2,-1-1,1 3,0-1,0-2,-6 1,0-1,0 1,0-1,0-1,-4-2,-3 0,-5 0,0 0,1 0,-1 0,7 0,-4 0,6 0,-6 0,0 0,-1 0,-2 0,4 0,0 0,1 0,0 0,-1 0,1-2,-3-1,2 0,0 1,1 2,1 0,2 0,-3 0,2 0,-3 0,0 0,0 0,-2 0,2 0,-2 0,0-3,2 0,-1-1,2 1,2 2,-2 1,1 0,-2 0,1 0,-1 0,1 0,3 0,-1 0,1 0,0 0,0 0,2 0,2 0,0 0,-3 0,-2 0,1 0,1 0,3 0,0 0,0 0,0-2,0-2,0-1,0-2,-3 4,-1 0,0 1,0 2,4 0,1 0,-1 0,0 0,0 0,0 0,0 0,-1 0,-2 0,-2 0,-2 0,0 0,3 0,-1 0,1 0,0 0,0 0,2 0,2 0,-3 0,-1 0,0 0,1 0,3 0,0 0,3 0,3 0,1 0,-2 0,-3 0,3 0,2 0,-1 0,-1 0,-5 0,0 0,0 0,1 0,-1 0,0 0,-1 0,-5 0,-2 0,-2 0,0 0,3 0,-1 0,2 0,-1 0,1 0,-2 0,-3 0,2 0,-2 0,4 0,-1 0,0 0,0 0,0 0,1 0,0 0,1 0,-1 0,2 0,-3 0,-2 0,1 0,-2 0,3 0,0 0,0 0,1 0,-2 0,0 0,0 0,1 0,2 0,2 0,-1 0,1 0,-1 0,-2 0,3 0,0 0,1 0,0 0,-2 0,0 0,-2 0,-1 0,-2 0,0 0,0 0,-1 0,0 0,0 0,3 0,0 0,1 0,-1 0,-1 0,1 0,-3 0,3 0,-2 0,2 0,0 0,-1 0,0 0,-1 0,1 0,0 0,-1 0,0 0,-1 0,0 0,0 0,5 5,-4-3,5 4,-6-4,-2 0,1 1,3-1,0 0,0-2,-3 0,3 0,-5 0,7 0,-5 0,1 0,2 0,-3 0,4 0,-5 0,4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8:31.8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19:11.190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48,'66'0,"-11"0,-29 0,-4 0,-1 0,1 0,-4 0,4 0,1 0,1 0,5 4,-2 1,0 1,-2 1,-4-1,0-2,-4-1,-4-2,3-1,-3 0,5 0,2 0,-4 0,1 0,2 0,-7 0,6 0,-3 0,-2 0,9 0,-9 0,7 0,-7 0,2 0,7 0,-5 0,6 0,-8 0,-1 0,8 0,-6 0,7 0,-4 0,-2 0,1 0,0 0,1 0,2 0,-2 0,-1 0,-2 0,-1 0,4 0,-1 0,3 0,-3 0,0 0,1 0,1 0,1 0,-2 0,-1 0,0 0,1 0,2 0,-2 0,-1 0,-3 0,1 0,0 0,2 0,-2 0,4 0,-5 0,2 0,-2 0,1 0,-1 0,1 0,1 0,-1 0,2 0,0 0,-1 0,1 0,0 0,1 0,3 0,-1 0,1 0,0 0,0 0,4 0,1 0,1 0,1 0,-2 0,3 0,-2 0,3 0,0 0,-5 0,4 0,-3 0,-1 0,0-3,-3 0,3 0,2-2,3 2,0 0,2 2,1-2,1 0,2 1,0-1,-1 3,-2 0,1 0,-2 0,2 0,-5 0,-2 0,2 0,-3 0,3 0,-1 0,-2 0,-2 0,-3 0,0-2,-1 0,1-1,-1 0,1 3,-1 0,-2 0,-1 0,0 0,-1 0,1 0,0 0,1-2,2 0,1-1,-1 0,1 0,0 0,3 0,2 1,0-1,3 1,-4-2,1-1,-1 3,0-1,5 1,0 2,1 0,-2 0,-3 0,-1 0,-3 0,-2 0,1 0,-1 0,1 0,-1 0,1 0,-1 0,1 0,-4 0,-2 2,-2 1,5 3,-3-1,3-1,-7 0,5 1,-4 0,7 1,-6-1,3-2,3 4,-3-6,4 4,-6-5,0 0,5 0,-6 0,6 0,-7 0,2 0,6 4,-2-3,4 4,-5-5,1 0,0 0,2 0,1 0,0 0,-1 0,1 0,-1 0,1 0,-1 0,-2 0,-1 0,-2 0,-1 0,1 0,-1 0,5 0,-6 0,3 0,0 0,0 0,4 0,-2 0,-4 0,-1 0,5 0,-6 0,6 0,-6 0,1 0,7 0,-10 0,8 0,-8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24:54.156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82,'47'0,"-7"0,-24 0,4 0,3 0,4 0,-2 0,1 0,-4 0,2 0,1 0,-3 0,2 0,-5 0,0 0,2 0,-2 0,2 0,-2 0,-3 0,-1 0,5 0,-4 0,6 0,-6 0,1 0,1 0,0 0,0 0,1 0,-1-2,2-3,1-2,-1 1,0 1,0 3,4 2,2 0,2 0,2 0,1 0,0 0,0 0,0 0,-1 0,1-1,0-3,-5-2,0-3,0 0,-2 2,2 3,0 2,1 2,0 0,-1 0,-2-1,-2-2,0-1,0 1,-2 2,-1 1,1 0,0 0,-1 0,-2 0,0 0,-2 0,0 0,5 0,-4 0,3 0,-4 0,-2 0,5 0,-5 0,9 0,-8 0,4 0,-3 0,-1 0,10 0,-5 0,9 0,-2 0,-3 0,3 0,-2 0,-1 0,3 0,0 0,1 0,-1 0,0 0,-2 0,0 0,-2 0,-3 0,-3 0,-2 0,7 0,-7 0,4 0,-1 0,-4 0,6 0,2 0,0 0,7 0,-6 0,-5 0,-4 0,1 0,5 0,-3 0,1 0,-2 6,-4-2,11 6,-11-3,5-1,-3 3,1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18:51.838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0 0,'54'0,"-7"0,-28 0,-1 0,-2 0,-1 0,3 0,-3 0,1 0,1 0,-1 0,-1 0,4 0,-5 0,4 0,0 0,-7 0,9 0,-8 0,8 0,-4 0,-2 0,4 0,-4 0,4 0,-4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18:57.930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35,'57'0,"-4"0,-23 0,-3 0,-1 0,-5 0,6 0,-6 0,3 0,-8 0,3 0,-3 0,2 0,-3 0,0 0,1 0,1 0,-2 0,4 0,-4 0,1 0,1 0,-3 0,6 0,-7 0,9 0,-8 0,5 0,-2 0,2 0,-1 0,0 0,-2 2,1 1,1 0,2-1,1-2,1 0,3 0,2 0,4 0,-1 0,-3 0,3 0,-4 0,1 0,1 0,-2 0,4 0,0 0,-1 0,-3 0,-3 0,-2 0,5 4,1 0,-1 0,0-1,-5-3,1 0,-1 0,1 0,-1 1,1 2,-1 0,1 1,0 0,-4-1,0-1,1-1,-1-1,4 2,-3 1,-1 0,0-1,0-2,1 0,-1 0,-2 0,-1 0,8 0,-7 0,7 0,-7 2,0 1,0 0,-1-1,1-2,-1 0,1 0,0 0,-1 0,0 0,3 0,0 0,1 0,-1 0,0 0,-1 0,2 0,-4 0,0 0,1 0,-1 0,0 0,1 0,-1 0,6 0,-4 0,5 0,-6 0,0-2,1-1,2 0,0 1,0 2,-1 0,0 0,1-2,0-1,-1 0,0 1,1 2,2 0,1 0,-1-2,1-1,-1 0,1 1,-1 1,1-1,-1-1,-2 0,-1 1,-2 2,-2 0,2 0,1 0,-1 0,1 0,1 0,-4 0,6 0,-5 0,4 0,-2 0,-2 0,0 0,3 0,-5 0,6 0,-4 0,-2 0,8 0,-9 0,-47-27,29 21,-42-21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15:39:50.094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19,'48'0,"-8"0,-25 0,-3 0,6 0,-5 0,8 0,-8 0,3 0,4 0,-8 0,6 0,-3 0,2 0,2 0,-1 0,-3 0,3 0,-4 0,5 0,-2 0,-3 0,7 0,-6 0,6 0,-3 0,0 0,-3 0,3 0,-4 0,9 0,-9 0,6 0,-5 0,1 0,3 0,1 0,2 0,-1 0,-3 0,-2 0,3 0,-4 0,5 0,-3 0,3 0,0 0,-2 0,-2 0,-2 0,5 0,-1 0,1 0,-3 0,-3 0,10 0,-8 0,7 0,-10 0,7 0,-1 0,5 0,-5 0,0 0,-4 0,1 0,0 0,1 0,-1 0,10 0,-7 0,7 0,-10 0,-1 0,6 0,-3 0,3 0,-6 0,2 0,0 0,0 0,3 0,-9 0,8 0,0 0,-4 0,5 0,-3 0,-3 0,7 0,-8 0,6 0,0 0,-4 0,6 0,-6 0,2 0,3 0,-7 0,5 0,-1 0,-1 0,4-1,-4-2,-1 1,8-1,-7 3,4 0,-3 0,0 0,-1-3,3 1,-3-1,0 1,3 2,-3 0,0 0,3 0,-4 0,5 0,-1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45:52.181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1,'76'0,"-13"0,-26 0,-6 0,-1 0,-5 0,-4 0,-2 0,-3 0,3 0,-1 0,-1 0,4 0,-3 0,2 0,1 0,-3 0,-1 0,0 0,-4 0,5 0,0 0,0 0,3 0,-2 0,1 0,2 0,3 0,3 0,2 0,1 0,-4 0,-5 0,-4 0,-5 0,2 0,1 0,0 0,3 0,-5 0,2 0,2 0,-2 0,7 0,-6 0,0 0,0 0,-2 0,1 0,1 0,-1 0,0 0,4 0,-2 0,6 0,-7 0,0 0,2 0,-6 0,7 0,-4 0,2 0,0 0,-3 0,5 0,-5 0,6 0,-7 0,4 0,-5 0,12 0,-5 0,6 0,-3 0,-1 0,-3 0,-2 0,-1 0,2 0,0 0,-2 0,2 0,-5 0,9 0,-6 0,-1 0,3 0,-5 0,5 0,0 0,-1 0,2 0,-4 0,1 0,-3 0,4 0,-1 0,-2 0,8 0,-5 0,4 0,-4 0,-2 0,6 0,-6 0,4 0,-1 0,-6 0,7 0,-4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46:00.266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16,'52'0,"-8"0,-19 0,-3 0,-1 0,0 0,-4 0,-3 0,3 0,0 0,2 0,0 0,-4 0,5 0,-6 0,4 0,3 0,-8 0,11 0,-4 0,2 0,3 0,-3 0,-3 0,1 0,-3 0,0 0,0 0,1 0,-1 0,-2 0,7 0,-5 0,6 0,-2 0,1 0,0 0,3 0,-6 0,-3 0,-2 0,4 0,-1 0,5 0,-4 0,4 0,-1 0,-1 0,0 0,-4 0,1 0,-1 0,-1 0,1-3,1-2,1 1,0 1,-1 3,1 0,4 0,-1 0,-1 0,-3 0,-4 0,8 0,-5 0,4 0,-6 0,0 0,3 0,-1 0,1 0,0 0,1 0,0 0,-1 0,-3 0,8 0,-3 0,4 0,-4 0,-2 0,0 0,0 0,0 0,2 0,-1 0,1 0,1 0,-2 0,1 0,-2 0,-3 0,5 0,-4 0,4 0,-1 0,-1 0,6 0,-6 0,0 0,1 0,0 0,0 0,1 0,-2 0,1 0,3 0,-1 0,0 0,1 0,-3 0,0 0,2 0,-2 0,3 0,1 0,-4 0,2 0,-4 0,2 0,-1 0,-2 0,1 0,3 0,-3 0,4 0,-5 0,-1 0,6 0,1 0,9 0,-6 0,-3 0,-4 0,-1 0,-1 0,2 0,0 0,1 0,2 0,-3 0,0 0,-2 0,6 0,-4 0,3 0,-6 0,3 0,-2 0,6 0,-6 0,-1 0,6 0,-3 0,7 0,-5 0,-4 0,5 0,-8 0,6 0,-3 0,-1 0,7 0,-9 0,5 0,-2 0,-1 0,7 0,-8 0,6 0,-2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2T07:46:05.705"/>
    </inkml:context>
    <inkml:brush xml:id="br0">
      <inkml:brushProperty name="width" value="0.3" units="cm"/>
      <inkml:brushProperty name="height" value="0.6" units="cm"/>
      <inkml:brushProperty name="color" value="#E0F3DB"/>
      <inkml:brushProperty name="tip" value="rectangle"/>
      <inkml:brushProperty name="rasterOp" value="maskPen"/>
    </inkml:brush>
  </inkml:definitions>
  <inkml:trace contextRef="#ctx0" brushRef="#br0">1 1,'47'0,"-10"0,-21 0,-4 0,9 1,-3 2,8 1,-8 0,-4-1,4-3,-5 0,8 0,-6 1,1 2,0 0,-3 0,7-2,-6 6,2-6,1 6,-5-7,3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06:22:33.925"/>
    </inkml:context>
    <inkml:brush xml:id="br0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1 1 8027,'19'34'0,"3"-1"0,-13-5 0,3 3 0,1 6 0,0 5 0,1 3 0,-2-2 0,-2-3 0,1 0 0,-4-7 0,0 2 0,-2 3 0,-2-10 0,1 15 0,-1-8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24575,'-4'0'0,"0"0"0,1 0 0,1 0 0,-1 0 0,1 0 0,0 0 0,0 0 0,-1 0 0,1 0 0,-1 0 0,0 0 0,0 0 0,1 0 0,0 0 0,-1 0 0,1 0 0,0 0 0,1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8:54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0 118 24575,'0'3'0,"0"0"0,1-1 0,1 1 0,-1-1 0,2 0 0,-1 0 0,-1 1 0,1-1 0,-1 0 0,-1-1 0,2 0 0,-1-2 0,1 0 0,0-2 0,1 0 0,0 0 0,1 0 0,-2 1 0,1 0 0,-1 0 0,1 0 0,0-1 0,0 1 0,-1 0 0,-1 0 0,0 0 0,0 1 0,0-1 0,0 0 0,1 0 0,-2 0 0,2-1 0,-1 0 0,0 0 0,0 0 0,0-1 0,0 0 0,-1 1 0,0 0 0,0 1 0,1 0 0,0-1 0,0 1 0,-1 0 0,1 0 0,0 0 0,-1-1 0,1 0 0,-1 1 0,0 0 0,0-1 0,0 1 0,0-1 0,0 1 0,0-1 0,0 1 0,0-1 0,0 1 0,0 0 0,0-1 0,-1 0 0,1 1 0,-2 0 0,1 0 0,0 0 0,0 0 0,0 1 0,0-1 0,-1 0 0,0-1 0,0 1 0,-1 0 0,1 1 0,-1 1 0,1 0 0,0 0 0,0 0 0,-1 0 0,1 0 0,0 0 0,-1 0 0,1 0 0,0 1 0,0-1 0,1 2 0,-1-1 0,1 1 0,0 1 0,1-1 0,-1 1 0,1-1 0,0 1 0,0-2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13 24575,'-1'2'0,"0"1"0,0-1 0,0 1 0,0-1 0,0 0 0,0 0 0,0-1 0,-1 0 0,0-1 0,0 0 0,0 0 0,0 0 0,-1 0 0,1 0 0,0 0 0,0 0 0,0 0 0,-1 0 0,0 0 0,1 0 0,0 0 0,1-1 0,-1 0 0,1-1 0,0 2 0,0-2 0,-1 2 0,1-2 0,0 0 0,-1 1 0,1-1 0,-1 0 0,1 1 0,-1-1 0,0 1 0,1-1 0,-1 0 0,0 0 0,1 1 0,-1-1 0,1 1 0,1 0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24575,'-3'0'0,"1"0"0,-1 0 0,1 0 0,0 0 0,0 0 0,-1 0 0,1 0 0,0 0 0,-1 0 0,1 0 0,0 0 0,0 0 0,0 1 0,0 0 0,1 1 0,0 0 0,0 1 0,0-1 0,-1 0 0,1 0 0,0 0 0,0-1 0,1 0 0,-1-1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 24575,'-4'0'0,"0"0"0,2 0 0,0 0 0,-1 0 0,1 0 0,-1 1 0,1 0 0,-1 0 0,1-1 0,0 0 0,-1 1 0,1 0 0,-1 0 0,1 0 0,0 1 0,1 0 0,0 1 0,1 0 0,0 0 0,0-2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0 24575,'0'3'0,"0"0"0,0-1 0,0 1 0,-1-1 0,0 0 0,0 0 0,-1-1 0,0 1 0,0-1 0,0 1 0,1-1 0,-1 0 0,1 0 0,0 1 0,0 0 0,0 0 0,-1-1 0,1 0 0,0 0 0,0 1 0,-1 1 0,1-1 0,-1 0 0,1 0 0,0-1 0,0 1 0,-1 1 0,1-1 0,0 1 0,-1-1 0,1 0 0,0 0 0,0 1 0,0-1 0,0 1 0,-1-1 0,1 1 0,-1-1 0,2 0 0,-1 0 0,0 1 0,0-1 0,-1 1 0,1-1 0,-1 0 0,1 0 0,0 0 0,1 1 0,-1-1 0,1-1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1 114 24575,'2'0'0,"1"0"0,-1 0 0,0 0 0,0 0 0,1 0 0,-1 0 0,0 0 0,1 0 0,-1 0 0,0 0 0,1 0 0,-1 0 0,1 0 0,0 0 0,0 0 0,-2-1 0,0-1 0,-1 0 0,0 0 0,0 0 0,0-1 0,0 0 0,1 0 0,0 0 0,0-1 0,0 0 0,0 0 0,0 1 0,0 0 0,-1 1 0,1-1 0,0 1 0,0 0 0,-1 0 0,1 1 0,0-2 0,0 1 0,0 0 0,-1-1 0,0 1 0,0-1 0,0 1 0,0-1 0,0 0 0,0 1 0,0 0 0,0-1 0,0 1 0,0-1 0,0 1 0,0 0 0,0-1 0,0 1 0,0 0 0,0-1 0,0 1 0,0-1 0,0 1 0,-1 1 0,-1-1 0,1 2 0,0-1 0,-1 0 0,0 0 0,1 1 0,-2 0 0,0-1 0,0 1 0,-1 0 0,1 0 0,1 0 0,0 0 0,0 0 0,0 0 0,-1 0 0,1 0 0,0 1 0,0 0 0,1 1 0,0 0 0,0 0 0,0 0 0,0 0 0,1 0 0,0-1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68 103 24575,'-1'2'0,"-1"1"0,1 0 0,-1 0 0,1-1 0,-1 0 0,1 1 0,0-1 0,0 0 0,0-1 0,0 0 0,-1 1 0,1-1 0,0 1 0,-1-2 0,0 1 0,0-1 0,0 0 0,0 0 0,-1 0 0,1 0 0,0 0 0,0-1 0,1-1 0,0 0 0,0-1 0,0 1 0,0-1 0,-2 1 0,1 0 0,0 0 0,0 1 0,1-1 0,0 0 0,0 1 0,0-2 0,0 1 0,-1 0 0,1 0 0,1-1 0,-1 1 0,-1-1 0,2 0 0,-1 1 0,0 0 0,1 0 0,-1 0 0,0 0 0,1 0 0,-1 1 0,1-1 0,-1 0 0,1-1 0,0 1 0,0-1 0,0 1 0,0-1 0,0 1 0,0 0 0,0-1 0,0 0 0,0 1 0,0-1 0,0 1 0,0 0 0,0 0 0,0 0 0,0-1 0,0 0 0,0 1 0,1 0 0,-1 0 0,2 0 0,-1 1 0,0-1 0,0 0 0,0 0 0,1 0 0,0 0 0,0 0 0,1 1 0,-2-1 0,0 1 0,1 1 0,0-2 0,0 2 0,-1-1 0,1 0 0,0 1 0,0 0 0,1 0 0,-1 0 0,0 0 0,0 0 0,1 0 0,-1 0 0,0 0 0,0 0 0,1 0 0,-1 0 0,1 0 0,0 0 0,0 1 0,-2-1 0,0 1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24575,'0'10'0,"0"-1"0,0 2 0,0-3 0,0 0 0,0-1 0,0 0 0,0 1 0,0-2 0,0 0 0,0-1 0,0-1 0,0 0 0,0 0 0,0 0 0,0 1 0,0 0 0,0-1 0,0 0 0,0-2 0,0-1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18:39.5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 1 24575,'-1'1'0,"0"1"0,-1-1 0,0 1 0,0-1 0,1 0 0,0 0 0,-1 1 0,1-1 0,0 0 0,0 1 0,0 0 0,-1-1 0,0 1 0,0-1 0,0 0 0,-1 0 0,2 0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11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24575,'2'0'0,"1"0"0,0 0 0,0 0 0,0 0 0,0 0 0,0 0 0,0 0 0,-1 0 0,1 0 0,0 0 0,0 0 0,-1 0 0,1 0 0,-1 0 0,-1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00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20.7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24575,'5'0'0,"-1"0"0,0 0 0,-1 0 0,0 0 0,-1 0 0,1 0 0,-1 0 0,1 0 0,-1 0 0,0 0 0,1 0 0,-1 0 0,1 0 0,-1 0 0,1 0 0,-1 0 0,0 0 0,1 0 0,-1 0 0,0 0 0,1 0 0,0 0 0,0 0 0,0 0 0,0 0 0,0 0 0,0 0 0,-1 0 0,1 0 0,0 0 0,-2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20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30.3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 24575,'-5'0'0,"0"0"0,0 0 0,1 0 0,0 0 0,0 0 0,0 0 0,1 0 0,0 0 0,0 0 0,1 0 0,-1 0 0,1 0 0,-1 0 0,0 0 0,-1 0 0,1 0 0,0 1 0,-1 0 0,1 0 0,-1-1 0,0 0 0,0 0 0,-1 0 0,0 0 0,2 0 0,0 0 0,0 0 0,-1 0 0,0 0 0,0 0 0,0 0 0,-1 0 0,0 0 0,1 0 0,0 0 0,2 0 0,-1 0 0,0 0 0,2 0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32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0 24575,'-5'0'0,"2"0"0,1 0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43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24575,'0'4'0,"0"1"0,0-1 0,0 1 0,0 0 0,0-1 0,0 0 0,0 0 0,0-1 0,0 1 0,0-2 0,0 1 0,0 0 0,0 1 0,0 0 0,0-1 0,0-1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45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1 24575,'0'5'0,"0"1"0,0 0 0,0 1 0,0-1 0,0 0 0,0 0 0,0 0 0,0 1 0,0-2 0,0-1 0,0-1 0,0 1 0,0-1 0,0 0 0,0 1 0,0-1 0,0 0 0,0-1 0,-2-1 0,1-1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48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1 24575,'-3'0'0,"1"0"0,0 0 0,-1 0 0,1 0 0,-1 0 0,1 0 0,0 0 0,-1 0 0,1 0 0,-1 0 0,1 1 0,0-1 0,1 1 0,-1-1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0:59.0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37 0 24575,'3'0'0,"1"0"0,-1 0 0,2 0 0,-1 0 0,1 0 0,-1 0 0,0 0 0,0 0 0,0 0 0,0 0 0,1 0 0,0 1 0,0 0 0,-1 0 0,0 0 0,-1 0 0,1 0 0,-1 0 0,-1-1 0,-2 0 0,-2 0 0,-2 0 0,0 0 0,-2 0 0,-1 0 0,1 0 0,0 0 0,0 0 0,-1 0 0,0 0 0,1 0 0,0 0 0,1 0 0,-1 0 0,1 0 0,1 0 0,1 0 0,-1 1 0,1-1 0,0 1 0,0 0 0,1-1 0,-1 0 0,1 0 0,0 0 0,0 0 0,1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08.24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 96 24575,'0'5'0,"0"1"0,0-1 0,0 1 0,0-2 0,0-1 0,0 0 0,0-1 0,0 1 0,0 0 0,0 0 0,0 0 0,0 0 0,0 0 0,0 1 0,-1-1 0,0-1 0,0 1 0,1-1 0,0 1 0,-1-1 0,1 1 0,0-1 0,0 1 0,0-1 0,0 1 0,0-2 0,0-1 0,0-2 0,0 0 0,0-2 0,0-1 0,0 0 0,0-2 0,0 0 0,0 1 0,0 0 0,0 1 0,0 1 0,0-2 0,0 1 0,0 0 0,0 1 0,0 1 0,0 0 0,0-1 0,0 1 0,0 0 0,0 1 0,0-1 0,0 0 0,0 0 0,0-1 0,0 1 0,0 0 0,0 1 0,0 0 0,0-1 0,0 1 0,0-1 0,0 1 0,0-1 0,0 1 0,0-2 0,0 2 0,0-1 0,0 1 0,-1 0 0,0 0 0,0 0 0,1-1 0,0 1 0,0 0 0,-1 0 0,0 0 0,0-1 0,0 0 0,1 1 0,-1-1 0,1 1 0,0-1 0,-1 1 0,1-1 0,0 1 0,-1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32.475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03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39.07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41.04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45.758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24575,'3'0'0,"0"0"0,-1 0 0,0 0 0,1 0 0,-1 0 0,0 0 0,1 0 0,0 0 0,-1 0 0,-1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2:21:50.5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42 1 24575,'-4'0'0,"0"0"0,2 0 0,-1 0 0,-1 0 0,0 0 0,0 0 0,0 0 0,0 0 0,1 0 0,0 0 0,2 0 0,0 0 0,4 0 0,1 0 0,3 0 0,-3 0 0,0 0 0,-1 0 0,0 0 0,0 0 0,-1 0 0,1 0 0,0 0 0,-1 0 0,1 0 0,0 0 0,-1 0 0,0 0 0,1 0 0,-1 0 0,0 0 0,1 0 0,-1 0 0,1 0 0,0 0 0,0 0 0,-1 0 0,0 0 0,1 0 0,-2 0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22.931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22.964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23.155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23.191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4.342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4.603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07.9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4.908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4.942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5.095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35.270"/>
    </inkml:context>
    <inkml:brush xml:id="br0">
      <inkml:brushProperty name="width" value="0.1" units="cm"/>
      <inkml:brushProperty name="height" value="0.1" units="cm"/>
      <inkml:brushProperty name="color" value="#F2F4F9"/>
    </inkml:brush>
  </inkml:definitions>
  <inkml:trace contextRef="#ctx0" brushRef="#br0">0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49.644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49.852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50.025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50.204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50.334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09:18:50.569"/>
    </inkml:context>
    <inkml:brush xml:id="br0">
      <inkml:brushProperty name="width" value="0.1" units="cm"/>
      <inkml:brushProperty name="height" value="0.1" units="cm"/>
      <inkml:brushProperty name="color" value="#8B8B8B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13.1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3:12:21.140"/>
    </inkml:context>
    <inkml:brush xml:id="br0">
      <inkml:brushProperty name="width" value="0.1" units="cm"/>
      <inkml:brushProperty name="height" value="0.1" units="cm"/>
      <inkml:brushProperty name="color" value="#F9FFF7"/>
    </inkml:brush>
  </inkml:definitions>
  <inkml:trace contextRef="#ctx0" brushRef="#br0">1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3:14:44.271"/>
    </inkml:context>
    <inkml:brush xml:id="br0">
      <inkml:brushProperty name="width" value="0.1" units="cm"/>
      <inkml:brushProperty name="height" value="0.1" units="cm"/>
      <inkml:brushProperty name="color" value="#F9FFF7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3T13:15:49.501"/>
    </inkml:context>
    <inkml:brush xml:id="br0">
      <inkml:brushProperty name="width" value="0.1" units="cm"/>
      <inkml:brushProperty name="height" value="0.1" units="cm"/>
      <inkml:brushProperty name="color" value="#F9FFF7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0T11:49:16.5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chart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Course similarity score threshold: 0.5</a:t>
            </a:r>
          </a:p>
          <a:p>
            <a:r>
              <a:rPr lang="en-GB" dirty="0"/>
              <a:t>Average course recommendations per user: 4</a:t>
            </a:r>
          </a:p>
          <a:p>
            <a:r>
              <a:rPr lang="en-GB" dirty="0"/>
              <a:t>Most commonly recommended course: excourse68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6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9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Course enrolments threshold: 60</a:t>
            </a:r>
          </a:p>
          <a:p>
            <a:r>
              <a:rPr lang="en-GB" dirty="0"/>
              <a:t>Average course recommendations per user: 5</a:t>
            </a:r>
          </a:p>
          <a:p>
            <a:r>
              <a:rPr lang="en-GB" dirty="0"/>
              <a:t>Most recommended course: ML0155EN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2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358D-7589-564E-1E97-23C37D605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D8FDE-8E31-381E-C6CE-073497EBB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3459D-BF0B-761B-21A9-FF89EF359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C458B-2719-A370-C596-9A5CE371F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DA0E2-FEBD-4B65-8F16-724CF984F3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179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46824-D2E2-858A-6017-E7CD70E4B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73C47-DCD0-240D-24EB-4C5879C21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E31C0B-7442-C6D1-5425-0CAE39E43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4FB2-4A50-0266-0224-B3888004C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DA0E2-FEBD-4B65-8F16-724CF984F3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9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AA31E-E5FE-0598-7F39-6FAB0216E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D6870-BFE8-DD6D-0151-232AC3FF5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64584-AFDF-501A-93C8-A1C6380D0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3F929-BBCD-F121-1E70-C0837B490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CB3A-7A74-5082-3D32-8A77C7E6B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1086E-ECFA-675C-86B1-E75C81CDA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F1117-A645-688D-210B-9C7DC3DAB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CB43C-CC47-5F49-262B-272854AB1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0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3835A-CEF2-56D1-0F9B-75546EA3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DBE2B-FDA5-AD6E-78A9-D5A604DE1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D5E998-38E9-CA1E-CC51-D86FE96EB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922EA-6441-C6A4-4031-5809E06D4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3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C9E82-8390-E5CD-46F6-7D0E17C86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C3384-4922-1943-2270-74AAB6DBB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6152D-DA92-9D4C-2225-CADD1A604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83F63-1B2A-CDCF-1C77-121CC2E35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9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Course recommendation score threshold: 40.0</a:t>
            </a:r>
          </a:p>
          <a:p>
            <a:r>
              <a:rPr lang="en-GB" dirty="0"/>
              <a:t>Average course recommendations per user: 14</a:t>
            </a:r>
          </a:p>
          <a:p>
            <a:r>
              <a:rPr lang="en-GB" dirty="0"/>
              <a:t>Most commonly recommended courses: excourse73 &amp; excourse72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customXml" Target="../ink/ink18.xml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5" Type="http://schemas.openxmlformats.org/officeDocument/2006/relationships/customXml" Target="../ink/ink17.xml"/><Relationship Id="rId3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24" Type="http://schemas.openxmlformats.org/officeDocument/2006/relationships/image" Target="../media/image5.png"/><Relationship Id="rId32" Type="http://schemas.openxmlformats.org/officeDocument/2006/relationships/customXml" Target="../ink/ink21.xml"/><Relationship Id="rId37" Type="http://schemas.openxmlformats.org/officeDocument/2006/relationships/image" Target="../media/image11.png"/><Relationship Id="rId5" Type="http://schemas.openxmlformats.org/officeDocument/2006/relationships/customXml" Target="../ink/ink1.xml"/><Relationship Id="rId15" Type="http://schemas.openxmlformats.org/officeDocument/2006/relationships/customXml" Target="../ink/ink8.xml"/><Relationship Id="rId23" Type="http://schemas.openxmlformats.org/officeDocument/2006/relationships/customXml" Target="../ink/ink16.xml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10" Type="http://schemas.openxmlformats.org/officeDocument/2006/relationships/image" Target="../media/image4.png"/><Relationship Id="rId19" Type="http://schemas.openxmlformats.org/officeDocument/2006/relationships/customXml" Target="../ink/ink12.xml"/><Relationship Id="rId31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5.xml"/><Relationship Id="rId27" Type="http://schemas.openxmlformats.org/officeDocument/2006/relationships/image" Target="../media/image6.png"/><Relationship Id="rId30" Type="http://schemas.openxmlformats.org/officeDocument/2006/relationships/customXml" Target="../ink/ink20.xml"/><Relationship Id="rId35" Type="http://schemas.openxmlformats.org/officeDocument/2006/relationships/image" Target="../media/image10.png"/><Relationship Id="rId8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customXml" Target="../ink/ink31.xml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customXml" Target="../ink/ink28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customXml" Target="../ink/ink3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32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customXml" Target="../ink/ink3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35.xm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customXml" Target="../ink/ink3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21" Type="http://schemas.openxmlformats.org/officeDocument/2006/relationships/image" Target="../media/image46.png"/><Relationship Id="rId42" Type="http://schemas.openxmlformats.org/officeDocument/2006/relationships/customXml" Target="../ink/ink57.xml"/><Relationship Id="rId47" Type="http://schemas.openxmlformats.org/officeDocument/2006/relationships/image" Target="../media/image59.png"/><Relationship Id="rId63" Type="http://schemas.openxmlformats.org/officeDocument/2006/relationships/customXml" Target="../ink/ink72.xml"/><Relationship Id="rId68" Type="http://schemas.openxmlformats.org/officeDocument/2006/relationships/customXml" Target="../ink/ink76.xml"/><Relationship Id="rId7" Type="http://schemas.openxmlformats.org/officeDocument/2006/relationships/image" Target="../media/image39.png"/><Relationship Id="rId71" Type="http://schemas.openxmlformats.org/officeDocument/2006/relationships/customXml" Target="../ink/ink79.xml"/><Relationship Id="rId2" Type="http://schemas.openxmlformats.org/officeDocument/2006/relationships/customXml" Target="../ink/ink38.xml"/><Relationship Id="rId16" Type="http://schemas.openxmlformats.org/officeDocument/2006/relationships/customXml" Target="../ink/ink44.xml"/><Relationship Id="rId29" Type="http://schemas.openxmlformats.org/officeDocument/2006/relationships/image" Target="../media/image50.png"/><Relationship Id="rId11" Type="http://schemas.openxmlformats.org/officeDocument/2006/relationships/image" Target="../media/image41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54.png"/><Relationship Id="rId40" Type="http://schemas.openxmlformats.org/officeDocument/2006/relationships/customXml" Target="../ink/ink56.xml"/><Relationship Id="rId45" Type="http://schemas.openxmlformats.org/officeDocument/2006/relationships/image" Target="../media/image58.png"/><Relationship Id="rId53" Type="http://schemas.openxmlformats.org/officeDocument/2006/relationships/image" Target="../media/image61.png"/><Relationship Id="rId58" Type="http://schemas.openxmlformats.org/officeDocument/2006/relationships/customXml" Target="../ink/ink67.xml"/><Relationship Id="rId66" Type="http://schemas.openxmlformats.org/officeDocument/2006/relationships/image" Target="../media/image63.png"/><Relationship Id="rId5" Type="http://schemas.microsoft.com/office/2007/relationships/hdphoto" Target="../media/hdphoto2.wdp"/><Relationship Id="rId61" Type="http://schemas.openxmlformats.org/officeDocument/2006/relationships/customXml" Target="../ink/ink70.xml"/><Relationship Id="rId19" Type="http://schemas.openxmlformats.org/officeDocument/2006/relationships/image" Target="../media/image45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9.png"/><Relationship Id="rId30" Type="http://schemas.openxmlformats.org/officeDocument/2006/relationships/customXml" Target="../ink/ink51.xml"/><Relationship Id="rId35" Type="http://schemas.openxmlformats.org/officeDocument/2006/relationships/image" Target="../media/image53.png"/><Relationship Id="rId43" Type="http://schemas.openxmlformats.org/officeDocument/2006/relationships/image" Target="../media/image57.png"/><Relationship Id="rId48" Type="http://schemas.openxmlformats.org/officeDocument/2006/relationships/customXml" Target="../ink/ink60.xml"/><Relationship Id="rId56" Type="http://schemas.openxmlformats.org/officeDocument/2006/relationships/customXml" Target="../ink/ink65.xml"/><Relationship Id="rId64" Type="http://schemas.openxmlformats.org/officeDocument/2006/relationships/customXml" Target="../ink/ink73.xml"/><Relationship Id="rId69" Type="http://schemas.openxmlformats.org/officeDocument/2006/relationships/customXml" Target="../ink/ink77.xml"/><Relationship Id="rId8" Type="http://schemas.openxmlformats.org/officeDocument/2006/relationships/customXml" Target="../ink/ink40.xml"/><Relationship Id="rId51" Type="http://schemas.openxmlformats.org/officeDocument/2006/relationships/image" Target="../media/image60.png"/><Relationship Id="rId3" Type="http://schemas.openxmlformats.org/officeDocument/2006/relationships/image" Target="../media/image37.png"/><Relationship Id="rId12" Type="http://schemas.openxmlformats.org/officeDocument/2006/relationships/customXml" Target="../ink/ink42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33" Type="http://schemas.openxmlformats.org/officeDocument/2006/relationships/image" Target="../media/image52.png"/><Relationship Id="rId38" Type="http://schemas.openxmlformats.org/officeDocument/2006/relationships/customXml" Target="../ink/ink55.xml"/><Relationship Id="rId46" Type="http://schemas.openxmlformats.org/officeDocument/2006/relationships/customXml" Target="../ink/ink59.xml"/><Relationship Id="rId59" Type="http://schemas.openxmlformats.org/officeDocument/2006/relationships/customXml" Target="../ink/ink68.xml"/><Relationship Id="rId67" Type="http://schemas.openxmlformats.org/officeDocument/2006/relationships/customXml" Target="../ink/ink75.xml"/><Relationship Id="rId20" Type="http://schemas.openxmlformats.org/officeDocument/2006/relationships/customXml" Target="../ink/ink46.xml"/><Relationship Id="rId41" Type="http://schemas.openxmlformats.org/officeDocument/2006/relationships/image" Target="../media/image56.png"/><Relationship Id="rId54" Type="http://schemas.openxmlformats.org/officeDocument/2006/relationships/customXml" Target="../ink/ink64.xml"/><Relationship Id="rId62" Type="http://schemas.openxmlformats.org/officeDocument/2006/relationships/customXml" Target="../ink/ink71.xml"/><Relationship Id="rId70" Type="http://schemas.openxmlformats.org/officeDocument/2006/relationships/customXml" Target="../ink/ink7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9.xml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49" Type="http://schemas.openxmlformats.org/officeDocument/2006/relationships/customXml" Target="../ink/ink61.xml"/><Relationship Id="rId57" Type="http://schemas.openxmlformats.org/officeDocument/2006/relationships/customXml" Target="../ink/ink66.xml"/><Relationship Id="rId10" Type="http://schemas.openxmlformats.org/officeDocument/2006/relationships/customXml" Target="../ink/ink41.xml"/><Relationship Id="rId31" Type="http://schemas.openxmlformats.org/officeDocument/2006/relationships/image" Target="../media/image51.png"/><Relationship Id="rId44" Type="http://schemas.openxmlformats.org/officeDocument/2006/relationships/customXml" Target="../ink/ink58.xml"/><Relationship Id="rId52" Type="http://schemas.openxmlformats.org/officeDocument/2006/relationships/customXml" Target="../ink/ink63.xml"/><Relationship Id="rId60" Type="http://schemas.openxmlformats.org/officeDocument/2006/relationships/customXml" Target="../ink/ink69.xml"/><Relationship Id="rId65" Type="http://schemas.openxmlformats.org/officeDocument/2006/relationships/customXml" Target="../ink/ink74.xml"/><Relationship Id="rId4" Type="http://schemas.openxmlformats.org/officeDocument/2006/relationships/image" Target="../media/image38.png"/><Relationship Id="rId9" Type="http://schemas.openxmlformats.org/officeDocument/2006/relationships/image" Target="../media/image40.png"/><Relationship Id="rId13" Type="http://schemas.openxmlformats.org/officeDocument/2006/relationships/image" Target="../media/image42.png"/><Relationship Id="rId18" Type="http://schemas.openxmlformats.org/officeDocument/2006/relationships/customXml" Target="../ink/ink45.xml"/><Relationship Id="rId39" Type="http://schemas.openxmlformats.org/officeDocument/2006/relationships/image" Target="../media/image55.png"/><Relationship Id="rId34" Type="http://schemas.openxmlformats.org/officeDocument/2006/relationships/customXml" Target="../ink/ink53.xml"/><Relationship Id="rId50" Type="http://schemas.openxmlformats.org/officeDocument/2006/relationships/customXml" Target="../ink/ink62.xml"/><Relationship Id="rId55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16.png"/><Relationship Id="rId4" Type="http://schemas.openxmlformats.org/officeDocument/2006/relationships/image" Target="../media/image13.svg"/><Relationship Id="rId9" Type="http://schemas.openxmlformats.org/officeDocument/2006/relationships/customXml" Target="../ink/ink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5" Type="http://schemas.openxmlformats.org/officeDocument/2006/relationships/customXml" Target="../ink/ink81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swk/misc/tree/main/ml-capston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8AF69-4D62-3045-9FEF-6800D771C946}"/>
              </a:ext>
            </a:extLst>
          </p:cNvPr>
          <p:cNvSpPr txBox="1"/>
          <p:nvPr/>
        </p:nvSpPr>
        <p:spPr>
          <a:xfrm>
            <a:off x="1251283" y="977131"/>
            <a:ext cx="9689433" cy="1754326"/>
          </a:xfrm>
          <a:prstGeom prst="rect">
            <a:avLst/>
          </a:prstGeom>
          <a:solidFill>
            <a:schemeClr val="bg1">
              <a:alpha val="86117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Monaco" pitchFamily="2" charset="77"/>
              </a:rPr>
              <a:t>Building a </a:t>
            </a:r>
            <a:r>
              <a:rPr lang="en-GB" sz="3600" dirty="0">
                <a:latin typeface="Monaco" pitchFamily="2" charset="77"/>
              </a:rPr>
              <a:t>Personalised</a:t>
            </a:r>
          </a:p>
          <a:p>
            <a:pPr algn="ctr"/>
            <a:r>
              <a:rPr lang="en-US" sz="3600" b="1" dirty="0">
                <a:solidFill>
                  <a:srgbClr val="0037A7"/>
                </a:solidFill>
                <a:highlight>
                  <a:srgbClr val="D5E2F3"/>
                </a:highlight>
                <a:latin typeface="Monaco" pitchFamily="2" charset="77"/>
              </a:rPr>
              <a:t>Online Course </a:t>
            </a:r>
            <a:r>
              <a:rPr lang="en-GB" sz="3600" b="1" dirty="0">
                <a:solidFill>
                  <a:srgbClr val="0037A7"/>
                </a:solidFill>
                <a:highlight>
                  <a:srgbClr val="D5E2F3"/>
                </a:highlight>
                <a:latin typeface="Monaco" pitchFamily="2" charset="77"/>
              </a:rPr>
              <a:t>Recommender</a:t>
            </a:r>
            <a:r>
              <a:rPr lang="en-US" sz="3600" b="1" dirty="0">
                <a:solidFill>
                  <a:srgbClr val="0037A7"/>
                </a:solidFill>
                <a:highlight>
                  <a:srgbClr val="D5E2F3"/>
                </a:highlight>
                <a:latin typeface="Monaco" pitchFamily="2" charset="77"/>
              </a:rPr>
              <a:t> System </a:t>
            </a:r>
          </a:p>
          <a:p>
            <a:pPr algn="ctr"/>
            <a:r>
              <a:rPr lang="en-US" sz="3600" dirty="0">
                <a:latin typeface="Monaco" pitchFamily="2" charset="77"/>
              </a:rPr>
              <a:t>with </a:t>
            </a:r>
            <a:r>
              <a:rPr lang="en-US" sz="3600" b="1" dirty="0">
                <a:latin typeface="Monaco" pitchFamily="2" charset="77"/>
              </a:rPr>
              <a:t>Machine Learning</a:t>
            </a:r>
            <a:r>
              <a:rPr lang="en-US" sz="3600" dirty="0">
                <a:latin typeface="Monaco" pitchFamily="2" charset="77"/>
              </a:rPr>
              <a:t> 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17B24-331B-5040-859E-22982B3A88DA}"/>
              </a:ext>
            </a:extLst>
          </p:cNvPr>
          <p:cNvSpPr txBox="1"/>
          <p:nvPr/>
        </p:nvSpPr>
        <p:spPr>
          <a:xfrm>
            <a:off x="1251283" y="4086926"/>
            <a:ext cx="26558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000" b="1" dirty="0">
                <a:latin typeface="Monaco" pitchFamily="2" charset="77"/>
                <a:ea typeface="SF Pro" pitchFamily="2" charset="0"/>
                <a:cs typeface="SF Pro" pitchFamily="2" charset="0"/>
              </a:rPr>
              <a:t>Dan Stollenwerk</a:t>
            </a:r>
          </a:p>
          <a:p>
            <a:pPr algn="r"/>
            <a:r>
              <a:rPr lang="en-US" sz="2000" dirty="0">
                <a:latin typeface="Monaco" pitchFamily="2" charset="77"/>
                <a:ea typeface="SF Pro" pitchFamily="2" charset="0"/>
                <a:cs typeface="SF Pro" pitchFamily="2" charset="0"/>
              </a:rPr>
              <a:t>24/1/24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DE5AEA-942A-255F-C159-36DBCE76CF9E}"/>
              </a:ext>
            </a:extLst>
          </p:cNvPr>
          <p:cNvGrpSpPr/>
          <p:nvPr/>
        </p:nvGrpSpPr>
        <p:grpSpPr>
          <a:xfrm>
            <a:off x="5203941" y="3000869"/>
            <a:ext cx="5736775" cy="2962776"/>
            <a:chOff x="5203941" y="3000869"/>
            <a:chExt cx="5736775" cy="296277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DDA1FD-19F4-2DE4-081D-6E1B220B3D57}"/>
                </a:ext>
              </a:extLst>
            </p:cNvPr>
            <p:cNvGrpSpPr/>
            <p:nvPr/>
          </p:nvGrpSpPr>
          <p:grpSpPr>
            <a:xfrm>
              <a:off x="5203941" y="3000869"/>
              <a:ext cx="5736775" cy="2962776"/>
              <a:chOff x="5203941" y="3000869"/>
              <a:chExt cx="5736775" cy="296277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2F89532-20D0-E9F1-882F-D947F99CFFF6}"/>
                  </a:ext>
                </a:extLst>
              </p:cNvPr>
              <p:cNvGrpSpPr/>
              <p:nvPr/>
            </p:nvGrpSpPr>
            <p:grpSpPr>
              <a:xfrm>
                <a:off x="5203941" y="3000869"/>
                <a:ext cx="5736775" cy="2880000"/>
                <a:chOff x="5203941" y="3000869"/>
                <a:chExt cx="5736775" cy="28800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287BF250-82DD-FB6D-1203-98D4FBC6330C}"/>
                    </a:ext>
                  </a:extLst>
                </p:cNvPr>
                <p:cNvGrpSpPr/>
                <p:nvPr/>
              </p:nvGrpSpPr>
              <p:grpSpPr>
                <a:xfrm>
                  <a:off x="5203941" y="3000869"/>
                  <a:ext cx="5736775" cy="2880000"/>
                  <a:chOff x="5203941" y="3000869"/>
                  <a:chExt cx="5736775" cy="2880000"/>
                </a:xfrm>
              </p:grpSpPr>
              <p:pic>
                <p:nvPicPr>
                  <p:cNvPr id="18" name="Picture 17" descr="A screenshot of a computer&#10;&#10;Description automatically generated">
                    <a:extLst>
                      <a:ext uri="{FF2B5EF4-FFF2-40B4-BE49-F238E27FC236}">
                        <a16:creationId xmlns:a16="http://schemas.microsoft.com/office/drawing/2014/main" id="{790833C4-1B09-C558-112A-537FD1A0CE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artisticWatercolorSponge/>
                            </a14:imgEffect>
                            <a14:imgEffect>
                              <a14:sharpenSoften amount="100000"/>
                            </a14:imgEffect>
                            <a14:imgEffect>
                              <a14:colorTemperature colorTemp="1500"/>
                            </a14:imgEffect>
                            <a14:imgEffect>
                              <a14:saturation sat="400000"/>
                            </a14:imgEffect>
                            <a14:imgEffect>
                              <a14:brightnessContrast contrast="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03941" y="3000869"/>
                    <a:ext cx="5736775" cy="2880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320AF8C-EA3E-C04F-8D8F-CB5DEB9D3ACC}"/>
                      </a:ext>
                    </a:extLst>
                  </p:cNvPr>
                  <p:cNvSpPr/>
                  <p:nvPr/>
                </p:nvSpPr>
                <p:spPr>
                  <a:xfrm>
                    <a:off x="5460579" y="4528442"/>
                    <a:ext cx="866692" cy="564543"/>
                  </a:xfrm>
                  <a:prstGeom prst="rect">
                    <a:avLst/>
                  </a:prstGeom>
                  <a:noFill/>
                  <a:ln cmpd="dbl">
                    <a:solidFill>
                      <a:schemeClr val="accent1">
                        <a:lumMod val="50000"/>
                        <a:alpha val="90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866692"/>
                              <a:gd name="connsiteY0" fmla="*/ 0 h 564543"/>
                              <a:gd name="connsiteX1" fmla="*/ 424679 w 866692"/>
                              <a:gd name="connsiteY1" fmla="*/ 0 h 564543"/>
                              <a:gd name="connsiteX2" fmla="*/ 866692 w 866692"/>
                              <a:gd name="connsiteY2" fmla="*/ 0 h 564543"/>
                              <a:gd name="connsiteX3" fmla="*/ 866692 w 866692"/>
                              <a:gd name="connsiteY3" fmla="*/ 564543 h 564543"/>
                              <a:gd name="connsiteX4" fmla="*/ 433346 w 866692"/>
                              <a:gd name="connsiteY4" fmla="*/ 564543 h 564543"/>
                              <a:gd name="connsiteX5" fmla="*/ 0 w 866692"/>
                              <a:gd name="connsiteY5" fmla="*/ 564543 h 564543"/>
                              <a:gd name="connsiteX6" fmla="*/ 0 w 866692"/>
                              <a:gd name="connsiteY6" fmla="*/ 0 h 56454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866692" h="564543" extrusionOk="0">
                                <a:moveTo>
                                  <a:pt x="0" y="0"/>
                                </a:moveTo>
                                <a:cubicBezTo>
                                  <a:pt x="159354" y="-32963"/>
                                  <a:pt x="263852" y="8297"/>
                                  <a:pt x="424679" y="0"/>
                                </a:cubicBezTo>
                                <a:cubicBezTo>
                                  <a:pt x="585506" y="-8297"/>
                                  <a:pt x="692152" y="24060"/>
                                  <a:pt x="866692" y="0"/>
                                </a:cubicBezTo>
                                <a:cubicBezTo>
                                  <a:pt x="887219" y="117380"/>
                                  <a:pt x="839122" y="421289"/>
                                  <a:pt x="866692" y="564543"/>
                                </a:cubicBezTo>
                                <a:cubicBezTo>
                                  <a:pt x="744564" y="600879"/>
                                  <a:pt x="580874" y="552130"/>
                                  <a:pt x="433346" y="564543"/>
                                </a:cubicBezTo>
                                <a:cubicBezTo>
                                  <a:pt x="285818" y="576956"/>
                                  <a:pt x="109568" y="554667"/>
                                  <a:pt x="0" y="564543"/>
                                </a:cubicBezTo>
                                <a:cubicBezTo>
                                  <a:pt x="-1787" y="371477"/>
                                  <a:pt x="18393" y="211569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effectLst>
                        <a:glow rad="635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a:endParaRPr>
                  </a:p>
                </p:txBody>
              </p:sp>
            </p:grp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4F0EEE3-A116-364C-BE55-D747CF8F42DD}"/>
                    </a:ext>
                  </a:extLst>
                </p:cNvPr>
                <p:cNvSpPr/>
                <p:nvPr/>
              </p:nvSpPr>
              <p:spPr>
                <a:xfrm>
                  <a:off x="5266944" y="3035807"/>
                  <a:ext cx="4376928" cy="2763414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DEEADD1-3B91-B9FE-2A50-3C25717E6F42}"/>
                  </a:ext>
                </a:extLst>
              </p:cNvPr>
              <p:cNvSpPr/>
              <p:nvPr/>
            </p:nvSpPr>
            <p:spPr>
              <a:xfrm>
                <a:off x="5203941" y="5815666"/>
                <a:ext cx="4501659" cy="1479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E365BA-8401-58C5-E470-B01D432A5C4E}"/>
                    </a:ext>
                  </a:extLst>
                </p14:cNvPr>
                <p14:cNvContentPartPr/>
                <p14:nvPr/>
              </p14:nvContentPartPr>
              <p14:xfrm>
                <a:off x="9449669" y="5111942"/>
                <a:ext cx="12960" cy="11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E365BA-8401-58C5-E470-B01D432A5C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45349" y="5107622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703190-DE9D-18D1-36BC-C87B598990D7}"/>
                    </a:ext>
                  </a:extLst>
                </p14:cNvPr>
                <p14:cNvContentPartPr/>
                <p14:nvPr/>
              </p14:nvContentPartPr>
              <p14:xfrm>
                <a:off x="9454349" y="3835022"/>
                <a:ext cx="14040" cy="12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703190-DE9D-18D1-36BC-C87B598990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50029" y="3830702"/>
                  <a:ext cx="22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C85F87-4940-D572-CB15-AD6EC6F336C5}"/>
                    </a:ext>
                  </a:extLst>
                </p14:cNvPr>
                <p14:cNvContentPartPr/>
                <p14:nvPr/>
              </p14:nvContentPartPr>
              <p14:xfrm>
                <a:off x="10737420" y="3703165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C85F87-4940-D572-CB15-AD6EC6F336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33100" y="369884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A104D4-A26B-F6E3-637D-35E29907C52F}"/>
                    </a:ext>
                  </a:extLst>
                </p14:cNvPr>
                <p14:cNvContentPartPr/>
                <p14:nvPr/>
              </p14:nvContentPartPr>
              <p14:xfrm>
                <a:off x="10833180" y="398786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A104D4-A26B-F6E3-637D-35E29907C5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28860" y="39835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6FB9AD-2AB5-1FF0-2D18-DA99E7CF3A31}"/>
                    </a:ext>
                  </a:extLst>
                </p14:cNvPr>
                <p14:cNvContentPartPr/>
                <p14:nvPr/>
              </p14:nvContentPartPr>
              <p14:xfrm>
                <a:off x="10926060" y="390542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6FB9AD-2AB5-1FF0-2D18-DA99E7CF3A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21740" y="39011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BAB02E-AFF6-F854-3E4D-94619BA74ECB}"/>
                    </a:ext>
                  </a:extLst>
                </p14:cNvPr>
                <p14:cNvContentPartPr/>
                <p14:nvPr/>
              </p14:nvContentPartPr>
              <p14:xfrm>
                <a:off x="10749300" y="363290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BAB02E-AFF6-F854-3E4D-94619BA74E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4980" y="36285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C5F098-07FE-3F88-56C0-FDF87615659C}"/>
                    </a:ext>
                  </a:extLst>
                </p14:cNvPr>
                <p14:cNvContentPartPr/>
                <p14:nvPr/>
              </p14:nvContentPartPr>
              <p14:xfrm>
                <a:off x="10843620" y="374378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C5F098-07FE-3F88-56C0-FDF8761565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39300" y="37394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8B4AA5-14CA-4701-0443-7085B4E8631F}"/>
                    </a:ext>
                  </a:extLst>
                </p14:cNvPr>
                <p14:cNvContentPartPr/>
                <p14:nvPr/>
              </p14:nvContentPartPr>
              <p14:xfrm>
                <a:off x="10847940" y="373406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8B4AA5-14CA-4701-0443-7085B4E863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43620" y="37297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5E2CD3-1183-0EF5-94B3-1E11A78D0F3C}"/>
                    </a:ext>
                  </a:extLst>
                </p14:cNvPr>
                <p14:cNvContentPartPr/>
                <p14:nvPr/>
              </p14:nvContentPartPr>
              <p14:xfrm>
                <a:off x="10748940" y="383414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5E2CD3-1183-0EF5-94B3-1E11A78D0F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4620" y="38298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F57328-9D40-88CF-37AC-66989F951E90}"/>
                    </a:ext>
                  </a:extLst>
                </p14:cNvPr>
                <p14:cNvContentPartPr/>
                <p14:nvPr/>
              </p14:nvContentPartPr>
              <p14:xfrm>
                <a:off x="10728780" y="37031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F57328-9D40-88CF-37AC-66989F951E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24460" y="369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0C611F-B383-80BB-49C9-5EE33F67A13C}"/>
                    </a:ext>
                  </a:extLst>
                </p14:cNvPr>
                <p14:cNvContentPartPr/>
                <p14:nvPr/>
              </p14:nvContentPartPr>
              <p14:xfrm>
                <a:off x="10666500" y="371462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0C611F-B383-80BB-49C9-5EE33F67A1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62180" y="37103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42337A1-FCEB-4578-7F6D-49D36967AB23}"/>
                    </a:ext>
                  </a:extLst>
                </p14:cNvPr>
                <p14:cNvContentPartPr/>
                <p14:nvPr/>
              </p14:nvContentPartPr>
              <p14:xfrm>
                <a:off x="10544100" y="367646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42337A1-FCEB-4578-7F6D-49D36967AB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39780" y="36721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06CC405-1875-B201-9CE0-AD3F8D5D2423}"/>
                    </a:ext>
                  </a:extLst>
                </p14:cNvPr>
                <p14:cNvContentPartPr/>
                <p14:nvPr/>
              </p14:nvContentPartPr>
              <p14:xfrm>
                <a:off x="10733820" y="497403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06CC405-1875-B201-9CE0-AD3F8D5D24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29500" y="49697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FE0E94-A9CB-EADE-4611-0130DFE4BA06}"/>
                    </a:ext>
                  </a:extLst>
                </p14:cNvPr>
                <p14:cNvContentPartPr/>
                <p14:nvPr/>
              </p14:nvContentPartPr>
              <p14:xfrm>
                <a:off x="10751460" y="510687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FE0E94-A9CB-EADE-4611-0130DFE4BA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7140" y="5102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27A5F6-ADE3-CEA2-24DD-944629588B93}"/>
                    </a:ext>
                  </a:extLst>
                </p14:cNvPr>
                <p14:cNvContentPartPr/>
                <p14:nvPr/>
              </p14:nvContentPartPr>
              <p14:xfrm>
                <a:off x="10677660" y="510939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27A5F6-ADE3-CEA2-24DD-944629588B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73340" y="51050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2B2C76-D46F-2B7B-CD68-9DEA5AD68DB7}"/>
                    </a:ext>
                  </a:extLst>
                </p14:cNvPr>
                <p14:cNvContentPartPr/>
                <p14:nvPr/>
              </p14:nvContentPartPr>
              <p14:xfrm>
                <a:off x="10924620" y="5121630"/>
                <a:ext cx="360" cy="21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2B2C76-D46F-2B7B-CD68-9DEA5AD68D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20300" y="5117310"/>
                  <a:ext cx="9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58070D-D581-E570-9145-17457282BEE8}"/>
                    </a:ext>
                  </a:extLst>
                </p14:cNvPr>
                <p14:cNvContentPartPr/>
                <p14:nvPr/>
              </p14:nvContentPartPr>
              <p14:xfrm>
                <a:off x="10745765" y="3837930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58070D-D581-E570-9145-17457282BE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41445" y="38336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C304AF-9470-34AE-882F-5CBD9B5349C8}"/>
                </a:ext>
              </a:extLst>
            </p:cNvPr>
            <p:cNvCxnSpPr>
              <a:cxnSpLocks/>
            </p:cNvCxnSpPr>
            <p:nvPr/>
          </p:nvCxnSpPr>
          <p:spPr>
            <a:xfrm>
              <a:off x="9449253" y="3846600"/>
              <a:ext cx="932581" cy="0"/>
            </a:xfrm>
            <a:prstGeom prst="line">
              <a:avLst/>
            </a:prstGeom>
            <a:ln w="28575">
              <a:solidFill>
                <a:srgbClr val="1D4A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161DCC-1CD6-315D-3C16-320765CC8EB1}"/>
                </a:ext>
              </a:extLst>
            </p:cNvPr>
            <p:cNvCxnSpPr>
              <a:cxnSpLocks/>
            </p:cNvCxnSpPr>
            <p:nvPr/>
          </p:nvCxnSpPr>
          <p:spPr>
            <a:xfrm>
              <a:off x="9449669" y="5120792"/>
              <a:ext cx="932581" cy="0"/>
            </a:xfrm>
            <a:prstGeom prst="line">
              <a:avLst/>
            </a:prstGeom>
            <a:ln w="28575">
              <a:solidFill>
                <a:srgbClr val="1D4A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5EAA13-2393-6A66-D066-D0E15439C2EB}"/>
                    </a:ext>
                  </a:extLst>
                </p14:cNvPr>
                <p14:cNvContentPartPr/>
                <p14:nvPr/>
              </p14:nvContentPartPr>
              <p14:xfrm>
                <a:off x="10381834" y="3837240"/>
                <a:ext cx="29520" cy="3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5EAA13-2393-6A66-D066-D0E15439C2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77514" y="3832920"/>
                  <a:ext cx="38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A99FE2-5245-A1D6-BD90-4697A9F8A792}"/>
                    </a:ext>
                  </a:extLst>
                </p14:cNvPr>
                <p14:cNvContentPartPr/>
                <p14:nvPr/>
              </p14:nvContentPartPr>
              <p14:xfrm>
                <a:off x="10420714" y="3846600"/>
                <a:ext cx="75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A99FE2-5245-A1D6-BD90-4697A9F8A7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16394" y="3842280"/>
                  <a:ext cx="16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60AA36-B653-77D1-383E-1FE487244BBC}"/>
                    </a:ext>
                  </a:extLst>
                </p14:cNvPr>
                <p14:cNvContentPartPr/>
                <p14:nvPr/>
              </p14:nvContentPartPr>
              <p14:xfrm>
                <a:off x="10382914" y="3831840"/>
                <a:ext cx="8640" cy="1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60AA36-B653-77D1-383E-1FE487244B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78594" y="3827520"/>
                  <a:ext cx="17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F6DD04D-F126-5738-4084-D6B088930A07}"/>
                    </a:ext>
                  </a:extLst>
                </p14:cNvPr>
                <p14:cNvContentPartPr/>
                <p14:nvPr/>
              </p14:nvContentPartPr>
              <p14:xfrm>
                <a:off x="10374994" y="5099040"/>
                <a:ext cx="47880" cy="38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F6DD04D-F126-5738-4084-D6B088930A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70674" y="5094720"/>
                  <a:ext cx="56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BEA624-782E-ECB8-CD47-EFFF35CB1047}"/>
                    </a:ext>
                  </a:extLst>
                </p14:cNvPr>
                <p14:cNvContentPartPr/>
                <p14:nvPr/>
              </p14:nvContentPartPr>
              <p14:xfrm>
                <a:off x="9432514" y="5107320"/>
                <a:ext cx="15840" cy="1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BEA624-782E-ECB8-CD47-EFFF35CB10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28194" y="5103000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7478CE-4CB0-0AB8-C371-E4B35702881F}"/>
                    </a:ext>
                  </a:extLst>
                </p14:cNvPr>
                <p14:cNvContentPartPr/>
                <p14:nvPr/>
              </p14:nvContentPartPr>
              <p14:xfrm>
                <a:off x="9437194" y="3842280"/>
                <a:ext cx="17280" cy="9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7478CE-4CB0-0AB8-C371-E4B3570288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32874" y="3837960"/>
                  <a:ext cx="259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91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Content-Based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</a:t>
            </a:r>
            <a:br>
              <a:rPr lang="en-US" sz="3400" dirty="0">
                <a:solidFill>
                  <a:srgbClr val="0037A7"/>
                </a:solidFill>
                <a:latin typeface="Monaco" pitchFamily="2" charset="77"/>
              </a:rPr>
            </a:b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Flowchart (</a:t>
            </a:r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user profile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, </a:t>
            </a:r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course genres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EE5ACD-7F4B-A127-1BA6-786579DAFB11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240C2B-5168-8353-9132-598F4307B280}"/>
              </a:ext>
            </a:extLst>
          </p:cNvPr>
          <p:cNvGrpSpPr/>
          <p:nvPr/>
        </p:nvGrpSpPr>
        <p:grpSpPr>
          <a:xfrm>
            <a:off x="1038509" y="3057898"/>
            <a:ext cx="10109231" cy="2436065"/>
            <a:chOff x="1041384" y="2177755"/>
            <a:chExt cx="10109231" cy="24360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BD5024D-F637-E049-86BB-470819C786C7}"/>
                </a:ext>
              </a:extLst>
            </p:cNvPr>
            <p:cNvCxnSpPr>
              <a:cxnSpLocks/>
            </p:cNvCxnSpPr>
            <p:nvPr/>
          </p:nvCxnSpPr>
          <p:spPr>
            <a:xfrm>
              <a:off x="2661384" y="2447755"/>
              <a:ext cx="419191" cy="40441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CE873DD-5A17-E74A-A176-37DC05AB7D67}"/>
                </a:ext>
              </a:extLst>
            </p:cNvPr>
            <p:cNvSpPr/>
            <p:nvPr/>
          </p:nvSpPr>
          <p:spPr>
            <a:xfrm>
              <a:off x="5273449" y="2561088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RECOMMEND-ATION SCORES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0ED2F6-D532-7142-97BA-904FB755E4F3}"/>
                </a:ext>
              </a:extLst>
            </p:cNvPr>
            <p:cNvSpPr/>
            <p:nvPr/>
          </p:nvSpPr>
          <p:spPr>
            <a:xfrm>
              <a:off x="1041384" y="2177755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USER PROFILE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VECTOR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A4056F-CC3B-0F4C-9145-808F40D57DA0}"/>
                </a:ext>
              </a:extLst>
            </p:cNvPr>
            <p:cNvCxnSpPr>
              <a:cxnSpLocks/>
            </p:cNvCxnSpPr>
            <p:nvPr/>
          </p:nvCxnSpPr>
          <p:spPr>
            <a:xfrm>
              <a:off x="4857262" y="2831088"/>
              <a:ext cx="41919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0C5FB1C-FC31-DE41-BE2C-756D9E1C96BD}"/>
                </a:ext>
              </a:extLst>
            </p:cNvPr>
            <p:cNvSpPr/>
            <p:nvPr/>
          </p:nvSpPr>
          <p:spPr>
            <a:xfrm>
              <a:off x="7311424" y="2564005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CHECK AGAINST THRESHOLD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28DA854-B6CA-8F7C-7BA3-03AE6F446544}"/>
                </a:ext>
              </a:extLst>
            </p:cNvPr>
            <p:cNvSpPr/>
            <p:nvPr/>
          </p:nvSpPr>
          <p:spPr>
            <a:xfrm>
              <a:off x="1041384" y="2928459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COURSE GENRE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MATRIX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A8D7D1-538E-28EF-2778-427485FED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1385" y="2808325"/>
              <a:ext cx="419191" cy="40441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6C45B-081E-7045-A932-30AF89330AF5}"/>
                </a:ext>
              </a:extLst>
            </p:cNvPr>
            <p:cNvSpPr/>
            <p:nvPr/>
          </p:nvSpPr>
          <p:spPr>
            <a:xfrm>
              <a:off x="3057262" y="2561088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COMPUTE DOT PRODUCT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357D957-2324-9A1B-12BA-9CF124D26EE0}"/>
                </a:ext>
              </a:extLst>
            </p:cNvPr>
            <p:cNvSpPr/>
            <p:nvPr/>
          </p:nvSpPr>
          <p:spPr>
            <a:xfrm>
              <a:off x="9530615" y="3801198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RECOMMENDED COURSES LIST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78BCBC-4382-45E6-B170-509AC5789B73}"/>
                </a:ext>
              </a:extLst>
            </p:cNvPr>
            <p:cNvSpPr/>
            <p:nvPr/>
          </p:nvSpPr>
          <p:spPr>
            <a:xfrm>
              <a:off x="7311424" y="3533820"/>
              <a:ext cx="18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ADD COURSE TO LIST IF SCORE &gt; THRESHOLD &amp; NOT ALR. ENROLLED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B49873C-1BFC-22BE-AAE6-05C96E0917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3685" y="3324224"/>
              <a:ext cx="41919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27D6BF-3D48-7D4E-2524-BFABD924EC27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6893449" y="2831088"/>
              <a:ext cx="417975" cy="291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E0B5C0-55A8-A0F5-00E9-142B04F29F86}"/>
                </a:ext>
              </a:extLst>
            </p:cNvPr>
            <p:cNvCxnSpPr>
              <a:cxnSpLocks/>
              <a:stCxn id="25" idx="3"/>
              <a:endCxn id="21" idx="1"/>
            </p:cNvCxnSpPr>
            <p:nvPr/>
          </p:nvCxnSpPr>
          <p:spPr>
            <a:xfrm flipV="1">
              <a:off x="9111424" y="4071198"/>
              <a:ext cx="419191" cy="26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9BB3384B-5940-0E30-92D2-368D78C0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037A7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10</a:t>
            </a:fld>
            <a:endParaRPr lang="en-GB" dirty="0">
              <a:solidFill>
                <a:srgbClr val="0037A7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765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951E8E-AE8F-8C9E-2227-3A01B4FC6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4DAE94-480E-4552-C963-C448285A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User Profile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 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Recommender System Evaluation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829B2-D3D2-9C0D-0A65-2EB52F46F875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D1DAEBF-52DB-E877-EB67-C895C016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latin typeface="Monaco" pitchFamily="2" charset="77"/>
              </a:rPr>
              <a:pPr>
                <a:spcAft>
                  <a:spcPts val="600"/>
                </a:spcAft>
              </a:pPr>
              <a:t>11</a:t>
            </a:fld>
            <a:endParaRPr lang="en-GB" dirty="0">
              <a:latin typeface="Monaco" pitchFamily="2" charset="77"/>
            </a:endParaRPr>
          </a:p>
        </p:txBody>
      </p:sp>
      <p:pic>
        <p:nvPicPr>
          <p:cNvPr id="19" name="Picture 1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F51C32-25D7-371D-DA60-809E8CBE8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377" y="1709999"/>
            <a:ext cx="5967107" cy="4630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80BCDE0-4BC7-DBA6-1CDD-FEF6035F2B41}"/>
                  </a:ext>
                </a:extLst>
              </p14:cNvPr>
              <p14:cNvContentPartPr/>
              <p14:nvPr/>
            </p14:nvContentPartPr>
            <p14:xfrm>
              <a:off x="5454788" y="2606451"/>
              <a:ext cx="352440" cy="9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80BCDE0-4BC7-DBA6-1CDD-FEF6035F2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1148" y="2498451"/>
                <a:ext cx="4600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22B83F-6A80-7A18-6034-54213D137373}"/>
                  </a:ext>
                </a:extLst>
              </p14:cNvPr>
              <p14:cNvContentPartPr/>
              <p14:nvPr/>
            </p14:nvContentPartPr>
            <p14:xfrm>
              <a:off x="5445428" y="3881211"/>
              <a:ext cx="1771560" cy="18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22B83F-6A80-7A18-6034-54213D1373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1428" y="3773211"/>
                <a:ext cx="18792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C794987-189F-8077-2561-EFC5356565E6}"/>
                  </a:ext>
                </a:extLst>
              </p14:cNvPr>
              <p14:cNvContentPartPr/>
              <p14:nvPr/>
            </p14:nvContentPartPr>
            <p14:xfrm>
              <a:off x="5446463" y="4126856"/>
              <a:ext cx="1774800" cy="30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C794987-189F-8077-2561-EFC5356565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2823" y="4018856"/>
                <a:ext cx="1882440" cy="24624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3736C5E9-EDE9-6BA5-DEC8-7ADA844AF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704" y="1709999"/>
            <a:ext cx="3877713" cy="46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E71F8A-867B-8C0A-3BEB-70BD49799EA2}"/>
                  </a:ext>
                </a:extLst>
              </p14:cNvPr>
              <p14:cNvContentPartPr/>
              <p14:nvPr/>
            </p14:nvContentPartPr>
            <p14:xfrm>
              <a:off x="3353483" y="1852172"/>
              <a:ext cx="941760" cy="29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E71F8A-867B-8C0A-3BEB-70BD49799E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99843" y="1744532"/>
                <a:ext cx="104940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35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213F3-375D-1010-B297-F6ABBAE98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15459-D57D-15B5-0926-E7FBEFF6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Content-Based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</a:t>
            </a:r>
            <a:br>
              <a:rPr lang="en-US" sz="3400" dirty="0">
                <a:solidFill>
                  <a:srgbClr val="0037A7"/>
                </a:solidFill>
                <a:latin typeface="Monaco" pitchFamily="2" charset="77"/>
              </a:rPr>
            </a:b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Flowchart (</a:t>
            </a:r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course similarity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E41B1B-89BF-E93A-2055-D48D51AAD473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17831C9-70AA-BA3A-9915-DDEB2779D57A}"/>
              </a:ext>
            </a:extLst>
          </p:cNvPr>
          <p:cNvGrpSpPr/>
          <p:nvPr/>
        </p:nvGrpSpPr>
        <p:grpSpPr>
          <a:xfrm>
            <a:off x="920645" y="2990313"/>
            <a:ext cx="10344960" cy="2579684"/>
            <a:chOff x="976182" y="2170663"/>
            <a:chExt cx="10344960" cy="257968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11B9B81-2FD2-3DDF-0132-3EB2631E4495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2596181" y="2440663"/>
              <a:ext cx="475200" cy="84412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AD1-A25B-F17E-A4D3-94787784B689}"/>
                </a:ext>
              </a:extLst>
            </p:cNvPr>
            <p:cNvSpPr/>
            <p:nvPr/>
          </p:nvSpPr>
          <p:spPr>
            <a:xfrm>
              <a:off x="5335396" y="3014791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SIMILARITY SCORES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BEB0C8B-ADB1-730B-0D72-5AFF7FE1AC02}"/>
                </a:ext>
              </a:extLst>
            </p:cNvPr>
            <p:cNvSpPr/>
            <p:nvPr/>
          </p:nvSpPr>
          <p:spPr>
            <a:xfrm>
              <a:off x="976182" y="2170663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ENROLLED COURSES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60A37E5-7959-1D87-D6D1-9CB06FAB5DDB}"/>
                </a:ext>
              </a:extLst>
            </p:cNvPr>
            <p:cNvCxnSpPr>
              <a:cxnSpLocks/>
            </p:cNvCxnSpPr>
            <p:nvPr/>
          </p:nvCxnSpPr>
          <p:spPr>
            <a:xfrm>
              <a:off x="4855931" y="3272091"/>
              <a:ext cx="4752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19740C-C735-344E-BABF-667E20957BC3}"/>
                </a:ext>
              </a:extLst>
            </p:cNvPr>
            <p:cNvSpPr/>
            <p:nvPr/>
          </p:nvSpPr>
          <p:spPr>
            <a:xfrm>
              <a:off x="7417117" y="2983574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CHECK AGAINST THRESHOLD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3B91D52-0D75-BA63-EA26-E1BDA5B01BA9}"/>
                </a:ext>
              </a:extLst>
            </p:cNvPr>
            <p:cNvSpPr/>
            <p:nvPr/>
          </p:nvSpPr>
          <p:spPr>
            <a:xfrm>
              <a:off x="976182" y="2908666"/>
              <a:ext cx="1620000" cy="81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COURSE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SIMILARITY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MATRIX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B06ADD-883B-1425-3166-280A614F5E6B}"/>
                </a:ext>
              </a:extLst>
            </p:cNvPr>
            <p:cNvSpPr/>
            <p:nvPr/>
          </p:nvSpPr>
          <p:spPr>
            <a:xfrm>
              <a:off x="3073675" y="3002091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FIND MATRIX ENTRY w/ INDEX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35DC9FC-4668-01D1-ED35-913282ECF070}"/>
                </a:ext>
              </a:extLst>
            </p:cNvPr>
            <p:cNvSpPr/>
            <p:nvPr/>
          </p:nvSpPr>
          <p:spPr>
            <a:xfrm>
              <a:off x="9701142" y="407534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RECOMMENDED COURSES LIST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70D147-97D9-7B17-9EBF-E201A4071129}"/>
                </a:ext>
              </a:extLst>
            </p:cNvPr>
            <p:cNvSpPr/>
            <p:nvPr/>
          </p:nvSpPr>
          <p:spPr>
            <a:xfrm>
              <a:off x="7417117" y="3940347"/>
              <a:ext cx="1800000" cy="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ADD COURSE TO LIST IF SCORE &gt; THRESHOLD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9A51E4F-8CAF-899E-C3ED-82A837F2DFCE}"/>
                </a:ext>
              </a:extLst>
            </p:cNvPr>
            <p:cNvCxnSpPr>
              <a:cxnSpLocks/>
              <a:stCxn id="39" idx="2"/>
              <a:endCxn id="43" idx="0"/>
            </p:cNvCxnSpPr>
            <p:nvPr/>
          </p:nvCxnSpPr>
          <p:spPr>
            <a:xfrm>
              <a:off x="8317117" y="3523574"/>
              <a:ext cx="0" cy="4167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D5E7B56-F062-E366-EE1B-6F02A563A8B5}"/>
                </a:ext>
              </a:extLst>
            </p:cNvPr>
            <p:cNvSpPr/>
            <p:nvPr/>
          </p:nvSpPr>
          <p:spPr>
            <a:xfrm>
              <a:off x="976182" y="3916669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UNSELECTED COURSES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0E0F26-DF73-C06C-DB5F-4E35BD189552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2596181" y="3259391"/>
              <a:ext cx="475200" cy="92727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744DA8-2707-95E1-BBC9-A0EF5D4ED7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6181" y="3272091"/>
              <a:ext cx="4752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92F42D1-806C-124E-7DAA-92FD223C92D9}"/>
                </a:ext>
              </a:extLst>
            </p:cNvPr>
            <p:cNvCxnSpPr>
              <a:cxnSpLocks/>
              <a:stCxn id="43" idx="3"/>
              <a:endCxn id="42" idx="1"/>
            </p:cNvCxnSpPr>
            <p:nvPr/>
          </p:nvCxnSpPr>
          <p:spPr>
            <a:xfrm>
              <a:off x="9217117" y="4345347"/>
              <a:ext cx="4752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48AD3B6-EA5D-D913-9609-A2235C981D86}"/>
                </a:ext>
              </a:extLst>
            </p:cNvPr>
            <p:cNvCxnSpPr>
              <a:cxnSpLocks/>
            </p:cNvCxnSpPr>
            <p:nvPr/>
          </p:nvCxnSpPr>
          <p:spPr>
            <a:xfrm>
              <a:off x="6955395" y="3272091"/>
              <a:ext cx="4752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Slide Number Placeholder 3">
            <a:extLst>
              <a:ext uri="{FF2B5EF4-FFF2-40B4-BE49-F238E27FC236}">
                <a16:creationId xmlns:a16="http://schemas.microsoft.com/office/drawing/2014/main" id="{5D077EE6-F292-4615-3065-2083DB4A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11893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12</a:t>
            </a:fld>
            <a:endParaRPr lang="en-GB" dirty="0">
              <a:solidFill>
                <a:srgbClr val="011893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855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E2E4F-48A9-C13F-F19E-665A38106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03BB1-09A5-2E5C-B373-0D272476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Course Similarity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 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Recommender System Evaluation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04837A-6195-DD81-CC95-4A9B6CD88258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9C498099-D9BA-3AEC-4032-3FDE1223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latin typeface="Monaco" pitchFamily="2" charset="77"/>
              </a:rPr>
              <a:pPr>
                <a:spcAft>
                  <a:spcPts val="600"/>
                </a:spcAft>
              </a:pPr>
              <a:t>13</a:t>
            </a:fld>
            <a:endParaRPr lang="en-GB" dirty="0">
              <a:latin typeface="Monaco" pitchFamily="2" charset="77"/>
            </a:endParaRP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D3E02628-807E-8A36-45AC-1C2259600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"/>
          <a:stretch/>
        </p:blipFill>
        <p:spPr>
          <a:xfrm>
            <a:off x="6416986" y="3292741"/>
            <a:ext cx="4931009" cy="30497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150F619-9911-FD16-5578-CBBD39B93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18" y="1710000"/>
            <a:ext cx="5556965" cy="1689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657B23-D6E7-F64D-7989-B767EA74CD46}"/>
                  </a:ext>
                </a:extLst>
              </p14:cNvPr>
              <p14:cNvContentPartPr/>
              <p14:nvPr/>
            </p14:nvContentPartPr>
            <p14:xfrm>
              <a:off x="6450863" y="3721300"/>
              <a:ext cx="17748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657B23-D6E7-F64D-7989-B767EA74CD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6863" y="3613300"/>
                <a:ext cx="285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D5B3CDE-49B5-EB50-2787-D32181CC096F}"/>
                  </a:ext>
                </a:extLst>
              </p14:cNvPr>
              <p14:cNvContentPartPr/>
              <p14:nvPr/>
            </p14:nvContentPartPr>
            <p14:xfrm>
              <a:off x="6450863" y="4591035"/>
              <a:ext cx="1108080" cy="36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5B3CDE-49B5-EB50-2787-D32181CC09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7223" y="4483035"/>
                <a:ext cx="1215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6A974D-6B57-CB61-FE81-F8173CB2F0C8}"/>
                  </a:ext>
                </a:extLst>
              </p14:cNvPr>
              <p14:cNvContentPartPr/>
              <p14:nvPr/>
            </p14:nvContentPartPr>
            <p14:xfrm>
              <a:off x="1068908" y="2019347"/>
              <a:ext cx="761040" cy="7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6A974D-6B57-CB61-FE81-F8173CB2F0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5268" y="1911347"/>
                <a:ext cx="86868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32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17B6E-50B6-1ADA-3AAE-041EC94E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A6F7A9-08A7-504F-7DC3-5E27AB26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Clustering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</a:t>
            </a:r>
            <a:br>
              <a:rPr lang="en-US" sz="3400" dirty="0">
                <a:solidFill>
                  <a:srgbClr val="0037A7"/>
                </a:solidFill>
                <a:latin typeface="Monaco" pitchFamily="2" charset="77"/>
              </a:rPr>
            </a:b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Flowchart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C40286-3F91-9998-7ADB-5A1C477EF91D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B048FB3-03E7-82B1-7E47-FB7A2782442E}"/>
              </a:ext>
            </a:extLst>
          </p:cNvPr>
          <p:cNvGrpSpPr/>
          <p:nvPr/>
        </p:nvGrpSpPr>
        <p:grpSpPr>
          <a:xfrm>
            <a:off x="870422" y="3327087"/>
            <a:ext cx="10460550" cy="1751167"/>
            <a:chOff x="952406" y="2168569"/>
            <a:chExt cx="10460550" cy="175116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B9A21D0-8DFD-184F-2664-FAAF19B51039}"/>
                </a:ext>
              </a:extLst>
            </p:cNvPr>
            <p:cNvGrpSpPr/>
            <p:nvPr/>
          </p:nvGrpSpPr>
          <p:grpSpPr>
            <a:xfrm>
              <a:off x="952406" y="2168569"/>
              <a:ext cx="10460550" cy="1751167"/>
              <a:chOff x="952406" y="2168569"/>
              <a:chExt cx="10460550" cy="175116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02B5905-4DE1-DA6F-A4E3-2D3D3A747658}"/>
                  </a:ext>
                </a:extLst>
              </p:cNvPr>
              <p:cNvCxnSpPr>
                <a:cxnSpLocks/>
                <a:stCxn id="34" idx="3"/>
                <a:endCxn id="31" idx="1"/>
              </p:cNvCxnSpPr>
              <p:nvPr/>
            </p:nvCxnSpPr>
            <p:spPr>
              <a:xfrm>
                <a:off x="4761781" y="3514736"/>
                <a:ext cx="47735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3B0778F-3080-7CEE-4EFF-1A1F3B7FDAB9}"/>
                  </a:ext>
                </a:extLst>
              </p:cNvPr>
              <p:cNvSpPr/>
              <p:nvPr/>
            </p:nvSpPr>
            <p:spPr>
              <a:xfrm>
                <a:off x="7426489" y="2301140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GET TOP COURSES PER CLUSTER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0521B6A-CC48-EAC1-8099-5FE6BC8C40A6}"/>
                  </a:ext>
                </a:extLst>
              </p:cNvPr>
              <p:cNvSpPr/>
              <p:nvPr/>
            </p:nvSpPr>
            <p:spPr>
              <a:xfrm>
                <a:off x="952406" y="2168569"/>
                <a:ext cx="1620000" cy="81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NORMALISED USER PROFILE VECTORS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C1F2A40F-E323-D89D-DCF5-4165D52C9D04}"/>
                  </a:ext>
                </a:extLst>
              </p:cNvPr>
              <p:cNvSpPr/>
              <p:nvPr/>
            </p:nvSpPr>
            <p:spPr>
              <a:xfrm>
                <a:off x="7513581" y="3244736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RECOMMENDED COURSES LIST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2334CB-3BF6-D6E1-E366-76B3BD15D736}"/>
                  </a:ext>
                </a:extLst>
              </p:cNvPr>
              <p:cNvSpPr/>
              <p:nvPr/>
            </p:nvSpPr>
            <p:spPr>
              <a:xfrm>
                <a:off x="9612956" y="3109736"/>
                <a:ext cx="1800000" cy="81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ADD COURSE TO LIST IF NOT ALR. ENROLLED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751C8E-AAFB-0E3C-BC7D-401509EA1670}"/>
                  </a:ext>
                </a:extLst>
              </p:cNvPr>
              <p:cNvSpPr/>
              <p:nvPr/>
            </p:nvSpPr>
            <p:spPr>
              <a:xfrm>
                <a:off x="5239135" y="3252613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K-MEANS CLUSTER ALGORITHM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6881D81-4ABE-933E-E946-CE172917A60C}"/>
                  </a:ext>
                </a:extLst>
              </p:cNvPr>
              <p:cNvSpPr/>
              <p:nvPr/>
            </p:nvSpPr>
            <p:spPr>
              <a:xfrm>
                <a:off x="3051781" y="2301140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PCA DIM. RED. ALGORITHM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554A3CA-5292-2EAA-45E7-DB020A327683}"/>
                  </a:ext>
                </a:extLst>
              </p:cNvPr>
              <p:cNvCxnSpPr>
                <a:cxnSpLocks/>
                <a:stCxn id="19" idx="3"/>
                <a:endCxn id="32" idx="1"/>
              </p:cNvCxnSpPr>
              <p:nvPr/>
            </p:nvCxnSpPr>
            <p:spPr>
              <a:xfrm flipV="1">
                <a:off x="2572406" y="2571140"/>
                <a:ext cx="479375" cy="242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6D68D08-A9E0-8585-3F8F-E2B73938852A}"/>
                  </a:ext>
                </a:extLst>
              </p:cNvPr>
              <p:cNvSpPr/>
              <p:nvPr/>
            </p:nvSpPr>
            <p:spPr>
              <a:xfrm>
                <a:off x="3141781" y="3244736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PRINCIPAL COMPONENTS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C217577-6E79-3A54-4EC8-603BADC90A59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>
                <a:off x="3949760" y="2833421"/>
                <a:ext cx="2021" cy="41131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91E19F5E-BDBB-9C55-DF2D-BC8933E76ECA}"/>
                  </a:ext>
                </a:extLst>
              </p:cNvPr>
              <p:cNvSpPr/>
              <p:nvPr/>
            </p:nvSpPr>
            <p:spPr>
              <a:xfrm>
                <a:off x="5329135" y="2293263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highlight>
                      <a:srgbClr val="D5E2F3"/>
                    </a:highlight>
                    <a:latin typeface="Monaco" pitchFamily="2" charset="77"/>
                  </a:rPr>
                  <a:t>CLUSTER</a:t>
                </a:r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highlight>
                      <a:srgbClr val="D5E2F3"/>
                    </a:highlight>
                    <a:latin typeface="Monaco" pitchFamily="2" charset="77"/>
                  </a:rPr>
                  <a:t>LABELS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5B68CFE-9CC6-ADF2-2565-D88FC1C9F1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930335" y="3045922"/>
                <a:ext cx="41760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9CC1C5E-A65C-0DB3-5E8A-6E187BE25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9135" y="2563263"/>
                <a:ext cx="477354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F1ECDBC0-AEE9-BEBB-0892-C3C132301886}"/>
                </a:ext>
              </a:extLst>
            </p:cNvPr>
            <p:cNvSpPr/>
            <p:nvPr/>
          </p:nvSpPr>
          <p:spPr>
            <a:xfrm>
              <a:off x="9703843" y="2428263"/>
              <a:ext cx="1620000" cy="27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TOP COURSES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B4BB71D-75BC-A5E7-2287-3DBB713883CD}"/>
                </a:ext>
              </a:extLst>
            </p:cNvPr>
            <p:cNvCxnSpPr>
              <a:cxnSpLocks/>
            </p:cNvCxnSpPr>
            <p:nvPr/>
          </p:nvCxnSpPr>
          <p:spPr>
            <a:xfrm>
              <a:off x="9226489" y="2567201"/>
              <a:ext cx="47735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DF05334-41D9-D12E-7D1D-4BE1F3553217}"/>
                </a:ext>
              </a:extLst>
            </p:cNvPr>
            <p:cNvCxnSpPr>
              <a:cxnSpLocks/>
              <a:stCxn id="87" idx="2"/>
              <a:endCxn id="22" idx="0"/>
            </p:cNvCxnSpPr>
            <p:nvPr/>
          </p:nvCxnSpPr>
          <p:spPr>
            <a:xfrm flipH="1">
              <a:off x="10512956" y="2698263"/>
              <a:ext cx="887" cy="41039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B3F6647-0527-9942-7D3F-F1250982E0BC}"/>
                </a:ext>
              </a:extLst>
            </p:cNvPr>
            <p:cNvCxnSpPr>
              <a:cxnSpLocks/>
              <a:stCxn id="22" idx="1"/>
              <a:endCxn id="21" idx="3"/>
            </p:cNvCxnSpPr>
            <p:nvPr/>
          </p:nvCxnSpPr>
          <p:spPr>
            <a:xfrm flipH="1">
              <a:off x="9133581" y="3514736"/>
              <a:ext cx="4793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Slide Number Placeholder 3">
            <a:extLst>
              <a:ext uri="{FF2B5EF4-FFF2-40B4-BE49-F238E27FC236}">
                <a16:creationId xmlns:a16="http://schemas.microsoft.com/office/drawing/2014/main" id="{A7769006-85E0-AB32-6D51-ABE3D8EC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11893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14</a:t>
            </a:fld>
            <a:endParaRPr lang="en-GB" dirty="0">
              <a:solidFill>
                <a:srgbClr val="011893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69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CF69D-EDD7-3854-6EFC-42F0B1CC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0C53E-FF0F-A56A-2850-538A4D6B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Clustering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Evaluation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B1FC05-EA45-958D-7D6A-72C27501E0E1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34AC878-37F2-38E4-9F86-30F8A635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latin typeface="Monaco" pitchFamily="2" charset="77"/>
              </a:rPr>
              <a:pPr>
                <a:spcAft>
                  <a:spcPts val="600"/>
                </a:spcAft>
              </a:pPr>
              <a:t>15</a:t>
            </a:fld>
            <a:endParaRPr lang="en-GB" dirty="0">
              <a:latin typeface="Monaco" pitchFamily="2" charset="77"/>
            </a:endParaRPr>
          </a:p>
        </p:txBody>
      </p:sp>
      <p:pic>
        <p:nvPicPr>
          <p:cNvPr id="19" name="Picture 18" descr="A computer code with text&#10;&#10;Description automatically generated">
            <a:extLst>
              <a:ext uri="{FF2B5EF4-FFF2-40B4-BE49-F238E27FC236}">
                <a16:creationId xmlns:a16="http://schemas.microsoft.com/office/drawing/2014/main" id="{B0969716-C4FE-00D0-A1CC-709FCA53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56" y="1702311"/>
            <a:ext cx="5760045" cy="17671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9A6737-7483-AA70-15B6-DC08576AF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4"/>
          <a:stretch/>
        </p:blipFill>
        <p:spPr>
          <a:xfrm>
            <a:off x="6619104" y="3079650"/>
            <a:ext cx="4728022" cy="32608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389DBD3-2D36-BB9F-E1B6-26E0F02EE14A}"/>
                  </a:ext>
                </a:extLst>
              </p14:cNvPr>
              <p14:cNvContentPartPr/>
              <p14:nvPr/>
            </p14:nvContentPartPr>
            <p14:xfrm>
              <a:off x="3554225" y="2725532"/>
              <a:ext cx="7765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389DBD3-2D36-BB9F-E1B6-26E0F02EE1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0585" y="2617892"/>
                <a:ext cx="884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3B209FB-9E2B-94EF-A392-3CDFA79A5AD5}"/>
                  </a:ext>
                </a:extLst>
              </p14:cNvPr>
              <p14:cNvContentPartPr/>
              <p14:nvPr/>
            </p14:nvContentPartPr>
            <p14:xfrm>
              <a:off x="6671825" y="4484852"/>
              <a:ext cx="1150200" cy="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3B209FB-9E2B-94EF-A392-3CDFA79A5A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8185" y="4377212"/>
                <a:ext cx="12578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2EAEDF-6661-EF17-0596-16CD840B9E95}"/>
                  </a:ext>
                </a:extLst>
              </p14:cNvPr>
              <p14:cNvContentPartPr/>
              <p14:nvPr/>
            </p14:nvContentPartPr>
            <p14:xfrm>
              <a:off x="6672185" y="3522572"/>
              <a:ext cx="149760" cy="15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2EAEDF-6661-EF17-0596-16CD840B9E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18545" y="3414932"/>
                <a:ext cx="257400" cy="2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13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009FB-EC13-3916-1029-060A01D3F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3D41C1BC-32DC-4C88-737E-43203A5A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061"/>
            <a:ext cx="10515600" cy="1725907"/>
          </a:xfrm>
        </p:spPr>
        <p:txBody>
          <a:bodyPr/>
          <a:lstStyle/>
          <a:p>
            <a:r>
              <a:rPr lang="en-US" sz="4000" b="1" dirty="0">
                <a:highlight>
                  <a:srgbClr val="D5E1F3"/>
                </a:highlight>
                <a:latin typeface="Monaco" pitchFamily="2" charset="77"/>
              </a:rPr>
              <a:t>Collaborative Filtering-</a:t>
            </a:r>
            <a:br>
              <a:rPr lang="en-US" sz="4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Based</a:t>
            </a:r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Recommender System</a:t>
            </a:r>
            <a:b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&gt;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4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Supervised Learning</a:t>
            </a:r>
            <a:endParaRPr lang="en-US" sz="4000" i="1" dirty="0">
              <a:latin typeface="Monaco" pitchFamily="2" charset="7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E6E8E4-D6F1-1A86-1E9D-B5FB1C268D4C}"/>
                  </a:ext>
                </a:extLst>
              </p14:cNvPr>
              <p14:cNvContentPartPr/>
              <p14:nvPr/>
            </p14:nvContentPartPr>
            <p14:xfrm>
              <a:off x="8556190" y="3178488"/>
              <a:ext cx="59400" cy="210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E6E8E4-D6F1-1A86-1E9D-B5FB1C268D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1070" y="3163368"/>
                <a:ext cx="9000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3EA5B32-5DA5-8479-328D-5B5860162C10}"/>
              </a:ext>
            </a:extLst>
          </p:cNvPr>
          <p:cNvGrpSpPr/>
          <p:nvPr/>
        </p:nvGrpSpPr>
        <p:grpSpPr>
          <a:xfrm>
            <a:off x="9960615" y="2778043"/>
            <a:ext cx="1782118" cy="1472919"/>
            <a:chOff x="9960615" y="2778043"/>
            <a:chExt cx="1782118" cy="1472919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AB40170-895B-DA72-179C-E2F32EAF5E85}"/>
                </a:ext>
              </a:extLst>
            </p:cNvPr>
            <p:cNvGrpSpPr/>
            <p:nvPr/>
          </p:nvGrpSpPr>
          <p:grpSpPr>
            <a:xfrm>
              <a:off x="9960615" y="2778043"/>
              <a:ext cx="1782118" cy="1472919"/>
              <a:chOff x="9960615" y="2778043"/>
              <a:chExt cx="1782118" cy="1472919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70213A4-3A5D-0DDE-B693-CCF7DDDFBF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982181" y="2845448"/>
                <a:ext cx="1760552" cy="1348417"/>
                <a:chOff x="9661731" y="2654490"/>
                <a:chExt cx="2097427" cy="1525684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F746CBFA-FF96-377F-5040-D004370F9783}"/>
                    </a:ext>
                  </a:extLst>
                </p:cNvPr>
                <p:cNvGrpSpPr/>
                <p:nvPr/>
              </p:nvGrpSpPr>
              <p:grpSpPr>
                <a:xfrm>
                  <a:off x="9661731" y="2654490"/>
                  <a:ext cx="2097427" cy="1525684"/>
                  <a:chOff x="9661731" y="2654490"/>
                  <a:chExt cx="2097427" cy="1525684"/>
                </a:xfrm>
              </p:grpSpPr>
              <p:pic>
                <p:nvPicPr>
                  <p:cNvPr id="85" name="Picture 84" descr="Support-vector machine - Wikipedia">
                    <a:extLst>
                      <a:ext uri="{FF2B5EF4-FFF2-40B4-BE49-F238E27FC236}">
                        <a16:creationId xmlns:a16="http://schemas.microsoft.com/office/drawing/2014/main" id="{34C3B6E6-9F65-6905-DF1D-2C3767ADB32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aturation sat="0"/>
                            </a14:imgEffect>
                            <a14:imgEffect>
                              <a14:brightnessContrast contrast="75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897155" y="2720264"/>
                    <a:ext cx="1470757" cy="14256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46FC805C-0628-09EF-76F9-DBDC069DF2B5}"/>
                      </a:ext>
                    </a:extLst>
                  </p:cNvPr>
                  <p:cNvSpPr/>
                  <p:nvPr/>
                </p:nvSpPr>
                <p:spPr>
                  <a:xfrm>
                    <a:off x="11095630" y="2654490"/>
                    <a:ext cx="470848" cy="266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8E58856-7D5B-34A1-A81F-DD0A4F91DC21}"/>
                      </a:ext>
                    </a:extLst>
                  </p:cNvPr>
                  <p:cNvSpPr/>
                  <p:nvPr/>
                </p:nvSpPr>
                <p:spPr>
                  <a:xfrm>
                    <a:off x="11248030" y="2806890"/>
                    <a:ext cx="470848" cy="266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7398058-CFCA-98A3-7550-6DB0C6E63864}"/>
                      </a:ext>
                    </a:extLst>
                  </p:cNvPr>
                  <p:cNvSpPr/>
                  <p:nvPr/>
                </p:nvSpPr>
                <p:spPr>
                  <a:xfrm>
                    <a:off x="9661731" y="3914043"/>
                    <a:ext cx="470848" cy="266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1FD53B2-9FC6-E694-7167-432E7324F0C9}"/>
                      </a:ext>
                    </a:extLst>
                  </p:cNvPr>
                  <p:cNvSpPr/>
                  <p:nvPr/>
                </p:nvSpPr>
                <p:spPr>
                  <a:xfrm>
                    <a:off x="11288310" y="2986395"/>
                    <a:ext cx="470848" cy="266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68B9A55B-4A8A-EED9-B459-3694A31BC38D}"/>
                      </a:ext>
                    </a:extLst>
                  </p:cNvPr>
                  <p:cNvSpPr/>
                  <p:nvPr/>
                </p:nvSpPr>
                <p:spPr>
                  <a:xfrm>
                    <a:off x="11171830" y="2798096"/>
                    <a:ext cx="470848" cy="2661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BC53FDA-EE21-F142-3E25-52FE41935963}"/>
                      </a:ext>
                    </a:extLst>
                  </p:cNvPr>
                  <p:cNvSpPr/>
                  <p:nvPr/>
                </p:nvSpPr>
                <p:spPr>
                  <a:xfrm rot="18806649">
                    <a:off x="10646533" y="3026776"/>
                    <a:ext cx="618107" cy="966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738875A3-E180-FEF8-ADEA-0D396E30D60A}"/>
                      </a:ext>
                    </a:extLst>
                  </p:cNvPr>
                  <p:cNvSpPr/>
                  <p:nvPr/>
                </p:nvSpPr>
                <p:spPr>
                  <a:xfrm rot="18806649">
                    <a:off x="10829543" y="3274372"/>
                    <a:ext cx="618107" cy="6857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C20F1394-2D93-F8CD-3014-E398D45A13B2}"/>
                      </a:ext>
                    </a:extLst>
                  </p:cNvPr>
                  <p:cNvSpPr/>
                  <p:nvPr/>
                </p:nvSpPr>
                <p:spPr>
                  <a:xfrm rot="18806649">
                    <a:off x="10160656" y="3504660"/>
                    <a:ext cx="618107" cy="966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">
                    <p14:nvContentPartPr>
                      <p14:cNvPr id="94" name="Ink 93">
                        <a:extLst>
                          <a:ext uri="{FF2B5EF4-FFF2-40B4-BE49-F238E27FC236}">
                            <a16:creationId xmlns:a16="http://schemas.microsoft.com/office/drawing/2014/main" id="{79742D7C-16B5-5F40-4ED9-1C3106FABAB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0214107" y="3888230"/>
                      <a:ext cx="21600" cy="360"/>
                    </p14:xfrm>
                  </p:contentPart>
                </mc:Choice>
                <mc:Fallback xmlns="">
                  <p:pic>
                    <p:nvPicPr>
                      <p:cNvPr id="94" name="Ink 93">
                        <a:extLst>
                          <a:ext uri="{FF2B5EF4-FFF2-40B4-BE49-F238E27FC236}">
                            <a16:creationId xmlns:a16="http://schemas.microsoft.com/office/drawing/2014/main" id="{79742D7C-16B5-5F40-4ED9-1C3106FABA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08923" y="3883910"/>
                        <a:ext cx="31968" cy="9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">
                    <p14:nvContentPartPr>
                      <p14:cNvPr id="95" name="Ink 94">
                        <a:extLst>
                          <a:ext uri="{FF2B5EF4-FFF2-40B4-BE49-F238E27FC236}">
                            <a16:creationId xmlns:a16="http://schemas.microsoft.com/office/drawing/2014/main" id="{80C45C1F-CBB7-3477-5ED5-BDDA95D06A0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9927187" y="2732270"/>
                      <a:ext cx="29160" cy="59040"/>
                    </p14:xfrm>
                  </p:contentPart>
                </mc:Choice>
                <mc:Fallback xmlns="">
                  <p:pic>
                    <p:nvPicPr>
                      <p:cNvPr id="95" name="Ink 94">
                        <a:extLst>
                          <a:ext uri="{FF2B5EF4-FFF2-40B4-BE49-F238E27FC236}">
                            <a16:creationId xmlns:a16="http://schemas.microsoft.com/office/drawing/2014/main" id="{80C45C1F-CBB7-3477-5ED5-BDDA95D06A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22041" y="2727384"/>
                        <a:ext cx="39452" cy="6881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D4056B0-A0CE-5D49-64BD-C559A1E57418}"/>
                      </a:ext>
                    </a:extLst>
                  </p:cNvPr>
                  <p:cNvGrpSpPr/>
                  <p:nvPr/>
                </p:nvGrpSpPr>
                <p:grpSpPr>
                  <a:xfrm>
                    <a:off x="9953467" y="2738030"/>
                    <a:ext cx="81720" cy="63720"/>
                    <a:chOff x="9953467" y="2738030"/>
                    <a:chExt cx="81720" cy="63720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0">
                      <p14:nvContentPartPr>
                        <p14:cNvPr id="102" name="Ink 101">
                          <a:extLst>
                            <a:ext uri="{FF2B5EF4-FFF2-40B4-BE49-F238E27FC236}">
                              <a16:creationId xmlns:a16="http://schemas.microsoft.com/office/drawing/2014/main" id="{5BBD3630-379E-951D-E951-F04293055BD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953467" y="2777630"/>
                        <a:ext cx="29880" cy="12960"/>
                      </p14:xfrm>
                    </p:contentPart>
                  </mc:Choice>
                  <mc:Fallback xmlns="">
                    <p:pic>
                      <p:nvPicPr>
                        <p:cNvPr id="102" name="Ink 101">
                          <a:extLst>
                            <a:ext uri="{FF2B5EF4-FFF2-40B4-BE49-F238E27FC236}">
                              <a16:creationId xmlns:a16="http://schemas.microsoft.com/office/drawing/2014/main" id="{5BBD3630-379E-951D-E951-F04293055B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948345" y="2772770"/>
                          <a:ext cx="40125" cy="2268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2">
                      <p14:nvContentPartPr>
                        <p14:cNvPr id="103" name="Ink 102">
                          <a:extLst>
                            <a:ext uri="{FF2B5EF4-FFF2-40B4-BE49-F238E27FC236}">
                              <a16:creationId xmlns:a16="http://schemas.microsoft.com/office/drawing/2014/main" id="{A4C49769-8EDE-DCDA-311D-4E561A27010B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9965707" y="2738030"/>
                        <a:ext cx="19080" cy="7920"/>
                      </p14:xfrm>
                    </p:contentPart>
                  </mc:Choice>
                  <mc:Fallback xmlns="">
                    <p:pic>
                      <p:nvPicPr>
                        <p:cNvPr id="103" name="Ink 102">
                          <a:extLst>
                            <a:ext uri="{FF2B5EF4-FFF2-40B4-BE49-F238E27FC236}">
                              <a16:creationId xmlns:a16="http://schemas.microsoft.com/office/drawing/2014/main" id="{A4C49769-8EDE-DCDA-311D-4E561A2701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960619" y="2733278"/>
                          <a:ext cx="29256" cy="17424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4">
                      <p14:nvContentPartPr>
                        <p14:cNvPr id="104" name="Ink 103">
                          <a:extLst>
                            <a:ext uri="{FF2B5EF4-FFF2-40B4-BE49-F238E27FC236}">
                              <a16:creationId xmlns:a16="http://schemas.microsoft.com/office/drawing/2014/main" id="{5CA6F6D8-75BD-5BDD-3489-79D4CE07ECA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005667" y="2752430"/>
                        <a:ext cx="18720" cy="9720"/>
                      </p14:xfrm>
                    </p:contentPart>
                  </mc:Choice>
                  <mc:Fallback xmlns="">
                    <p:pic>
                      <p:nvPicPr>
                        <p:cNvPr id="104" name="Ink 103">
                          <a:extLst>
                            <a:ext uri="{FF2B5EF4-FFF2-40B4-BE49-F238E27FC236}">
                              <a16:creationId xmlns:a16="http://schemas.microsoft.com/office/drawing/2014/main" id="{5CA6F6D8-75BD-5BDD-3489-79D4CE07ECA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000562" y="2747570"/>
                          <a:ext cx="28931" cy="1944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6">
                      <p14:nvContentPartPr>
                        <p14:cNvPr id="105" name="Ink 104">
                          <a:extLst>
                            <a:ext uri="{FF2B5EF4-FFF2-40B4-BE49-F238E27FC236}">
                              <a16:creationId xmlns:a16="http://schemas.microsoft.com/office/drawing/2014/main" id="{8E3CF15F-0E8F-D81F-A3EC-190F55A65E6D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0010347" y="2758550"/>
                        <a:ext cx="24840" cy="43200"/>
                      </p14:xfrm>
                    </p:contentPart>
                  </mc:Choice>
                  <mc:Fallback xmlns="">
                    <p:pic>
                      <p:nvPicPr>
                        <p:cNvPr id="105" name="Ink 104">
                          <a:extLst>
                            <a:ext uri="{FF2B5EF4-FFF2-40B4-BE49-F238E27FC236}">
                              <a16:creationId xmlns:a16="http://schemas.microsoft.com/office/drawing/2014/main" id="{8E3CF15F-0E8F-D81F-A3EC-190F55A65E6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005208" y="2753659"/>
                          <a:ext cx="35119" cy="5298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">
                    <p14:nvContentPartPr>
                      <p14:cNvPr id="97" name="Ink 96">
                        <a:extLst>
                          <a:ext uri="{FF2B5EF4-FFF2-40B4-BE49-F238E27FC236}">
                            <a16:creationId xmlns:a16="http://schemas.microsoft.com/office/drawing/2014/main" id="{279F9924-1B48-D8EE-90AF-1FD882623A1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1227819" y="3946772"/>
                      <a:ext cx="24120" cy="46800"/>
                    </p14:xfrm>
                  </p:contentPart>
                </mc:Choice>
                <mc:Fallback xmlns="">
                  <p:pic>
                    <p:nvPicPr>
                      <p:cNvPr id="97" name="Ink 96">
                        <a:extLst>
                          <a:ext uri="{FF2B5EF4-FFF2-40B4-BE49-F238E27FC236}">
                            <a16:creationId xmlns:a16="http://schemas.microsoft.com/office/drawing/2014/main" id="{279F9924-1B48-D8EE-90AF-1FD882623A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222741" y="3941889"/>
                        <a:ext cx="34276" cy="5656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0">
                    <p14:nvContentPartPr>
                      <p14:cNvPr id="98" name="Ink 97">
                        <a:extLst>
                          <a:ext uri="{FF2B5EF4-FFF2-40B4-BE49-F238E27FC236}">
                            <a16:creationId xmlns:a16="http://schemas.microsoft.com/office/drawing/2014/main" id="{3DDFF098-3DAA-3FE0-7714-86C6C3770E4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1254819" y="3949652"/>
                      <a:ext cx="29520" cy="54720"/>
                    </p14:xfrm>
                  </p:contentPart>
                </mc:Choice>
                <mc:Fallback xmlns="">
                  <p:pic>
                    <p:nvPicPr>
                      <p:cNvPr id="98" name="Ink 97">
                        <a:extLst>
                          <a:ext uri="{FF2B5EF4-FFF2-40B4-BE49-F238E27FC236}">
                            <a16:creationId xmlns:a16="http://schemas.microsoft.com/office/drawing/2014/main" id="{3DDFF098-3DAA-3FE0-7714-86C6C3770E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249685" y="3944752"/>
                        <a:ext cx="39788" cy="6452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ED49BD6C-B2EC-D454-A8EE-DFEAA81282B1}"/>
                      </a:ext>
                    </a:extLst>
                  </p:cNvPr>
                  <p:cNvGrpSpPr/>
                  <p:nvPr/>
                </p:nvGrpSpPr>
                <p:grpSpPr>
                  <a:xfrm>
                    <a:off x="11306299" y="3963332"/>
                    <a:ext cx="12600" cy="50760"/>
                    <a:chOff x="11306299" y="3963332"/>
                    <a:chExt cx="12600" cy="50760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2">
                      <p14:nvContentPartPr>
                        <p14:cNvPr id="100" name="Ink 99">
                          <a:extLst>
                            <a:ext uri="{FF2B5EF4-FFF2-40B4-BE49-F238E27FC236}">
                              <a16:creationId xmlns:a16="http://schemas.microsoft.com/office/drawing/2014/main" id="{E1C73288-FFB4-D8F4-FA63-0B3E5270B813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1318179" y="3963332"/>
                        <a:ext cx="360" cy="50760"/>
                      </p14:xfrm>
                    </p:contentPart>
                  </mc:Choice>
                  <mc:Fallback xmlns="">
                    <p:pic>
                      <p:nvPicPr>
                        <p:cNvPr id="100" name="Ink 99">
                          <a:extLst>
                            <a:ext uri="{FF2B5EF4-FFF2-40B4-BE49-F238E27FC236}">
                              <a16:creationId xmlns:a16="http://schemas.microsoft.com/office/drawing/2014/main" id="{E1C73288-FFB4-D8F4-FA63-0B3E5270B8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313859" y="3958459"/>
                          <a:ext cx="9000" cy="6050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24">
                      <p14:nvContentPartPr>
                        <p14:cNvPr id="101" name="Ink 100">
                          <a:extLst>
                            <a:ext uri="{FF2B5EF4-FFF2-40B4-BE49-F238E27FC236}">
                              <a16:creationId xmlns:a16="http://schemas.microsoft.com/office/drawing/2014/main" id="{C13AF2F6-2DDD-B7F8-7443-A250E4DC7D83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11306299" y="3965852"/>
                        <a:ext cx="12600" cy="10440"/>
                      </p14:xfrm>
                    </p:contentPart>
                  </mc:Choice>
                  <mc:Fallback xmlns="">
                    <p:pic>
                      <p:nvPicPr>
                        <p:cNvPr id="101" name="Ink 100">
                          <a:extLst>
                            <a:ext uri="{FF2B5EF4-FFF2-40B4-BE49-F238E27FC236}">
                              <a16:creationId xmlns:a16="http://schemas.microsoft.com/office/drawing/2014/main" id="{C13AF2F6-2DDD-B7F8-7443-A250E4DC7D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1301259" y="3961034"/>
                          <a:ext cx="22680" cy="20077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829D2C7-E239-E2F2-2FF3-62A6F20B12FE}"/>
                    </a:ext>
                  </a:extLst>
                </p:cNvPr>
                <p:cNvCxnSpPr/>
                <p:nvPr/>
              </p:nvCxnSpPr>
              <p:spPr>
                <a:xfrm>
                  <a:off x="10077584" y="2752344"/>
                  <a:ext cx="0" cy="11422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CD6DED0-44CE-8298-9B3B-4EF8DF1D658B}"/>
                    </a:ext>
                  </a:extLst>
                </p:cNvPr>
                <p:cNvCxnSpPr/>
                <p:nvPr/>
              </p:nvCxnSpPr>
              <p:spPr>
                <a:xfrm>
                  <a:off x="10077584" y="3888230"/>
                  <a:ext cx="120675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32EB09AB-D06E-76B7-4FA9-00A85794D6B4}"/>
                      </a:ext>
                    </a:extLst>
                  </p14:cNvPr>
                  <p14:cNvContentPartPr/>
                  <p14:nvPr/>
                </p14:nvContentPartPr>
                <p14:xfrm>
                  <a:off x="10326940" y="3942830"/>
                  <a:ext cx="16200" cy="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32EB09AB-D06E-76B7-4FA9-00A85794D6B4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322620" y="3938510"/>
                    <a:ext cx="24840" cy="9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B5C199B-F823-C17E-AAE6-4CA244BBDB4A}"/>
                  </a:ext>
                </a:extLst>
              </p:cNvPr>
              <p:cNvGrpSpPr/>
              <p:nvPr/>
            </p:nvGrpSpPr>
            <p:grpSpPr>
              <a:xfrm>
                <a:off x="11322700" y="3929150"/>
                <a:ext cx="52560" cy="15120"/>
                <a:chOff x="11322700" y="3929150"/>
                <a:chExt cx="52560" cy="15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F94D6379-E735-83D7-5F7A-2B18BA1E5D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39620" y="3929150"/>
                    <a:ext cx="32400" cy="360"/>
                  </p14:xfrm>
                </p:contentPart>
              </mc:Choice>
              <mc:Fallback xmlns="">
                <p:pic>
                  <p:nvPicPr>
                    <p:cNvPr id="123" name="Ink 122">
                      <a:extLst>
                        <a:ext uri="{FF2B5EF4-FFF2-40B4-BE49-F238E27FC236}">
                          <a16:creationId xmlns:a16="http://schemas.microsoft.com/office/drawing/2014/main" id="{F94D6379-E735-83D7-5F7A-2B18BA1E5D69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11335300" y="3924830"/>
                      <a:ext cx="4104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D0B9BAEE-E3DC-149A-916B-933EB90815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73100" y="3929150"/>
                    <a:ext cx="360" cy="360"/>
                  </p14:xfrm>
                </p:contentPart>
              </mc:Choice>
              <mc:Fallback xmlns="">
                <p:pic>
                  <p:nvPicPr>
                    <p:cNvPr id="124" name="Ink 123">
                      <a:extLst>
                        <a:ext uri="{FF2B5EF4-FFF2-40B4-BE49-F238E27FC236}">
                          <a16:creationId xmlns:a16="http://schemas.microsoft.com/office/drawing/2014/main" id="{D0B9BAEE-E3DC-149A-916B-933EB9081539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11368780" y="3924830"/>
                      <a:ext cx="900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A422039D-BA57-08D7-E10B-290CDFEE70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22700" y="3942830"/>
                    <a:ext cx="52560" cy="1440"/>
                  </p14:xfrm>
                </p:contentPart>
              </mc:Choice>
              <mc:Fallback xmlns="">
                <p:pic>
                  <p:nvPicPr>
                    <p:cNvPr id="128" name="Ink 127">
                      <a:extLst>
                        <a:ext uri="{FF2B5EF4-FFF2-40B4-BE49-F238E27FC236}">
                          <a16:creationId xmlns:a16="http://schemas.microsoft.com/office/drawing/2014/main" id="{A422039D-BA57-08D7-E10B-290CDFEE7009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11318380" y="3938510"/>
                      <a:ext cx="61200" cy="1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BDA10DD1-1497-8B53-9A63-2380668CDD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54380" y="3940310"/>
                    <a:ext cx="4320" cy="360"/>
                  </p14:xfrm>
                </p:contentPart>
              </mc:Choice>
              <mc:Fallback xmlns="">
                <p:pic>
                  <p:nvPicPr>
                    <p:cNvPr id="130" name="Ink 129">
                      <a:extLst>
                        <a:ext uri="{FF2B5EF4-FFF2-40B4-BE49-F238E27FC236}">
                          <a16:creationId xmlns:a16="http://schemas.microsoft.com/office/drawing/2014/main" id="{BDA10DD1-1497-8B53-9A63-2380668CDDC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11350060" y="3935990"/>
                      <a:ext cx="12960" cy="9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AC18157-0977-C9C3-239B-DC3DEF417FC7}"/>
                  </a:ext>
                </a:extLst>
              </p:cNvPr>
              <p:cNvGrpSpPr/>
              <p:nvPr/>
            </p:nvGrpSpPr>
            <p:grpSpPr>
              <a:xfrm>
                <a:off x="10325140" y="2923670"/>
                <a:ext cx="14760" cy="34920"/>
                <a:chOff x="10325140" y="2923670"/>
                <a:chExt cx="14760" cy="349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40192FCA-7863-7BDC-1AF0-70E1E5EAA6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26940" y="2923670"/>
                    <a:ext cx="360" cy="23760"/>
                  </p14:xfrm>
                </p:contentPart>
              </mc:Choice>
              <mc:Fallback xmlns="">
                <p:pic>
                  <p:nvPicPr>
                    <p:cNvPr id="134" name="Ink 133">
                      <a:extLst>
                        <a:ext uri="{FF2B5EF4-FFF2-40B4-BE49-F238E27FC236}">
                          <a16:creationId xmlns:a16="http://schemas.microsoft.com/office/drawing/2014/main" id="{40192FCA-7863-7BDC-1AF0-70E1E5EAA68A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10322620" y="2919350"/>
                      <a:ext cx="9000" cy="32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995EF0A8-58BE-5DEE-A3AE-A034B72E30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37740" y="2925830"/>
                    <a:ext cx="2160" cy="32760"/>
                  </p14:xfrm>
                </p:contentPart>
              </mc:Choice>
              <mc:Fallback xmlns="">
                <p:pic>
                  <p:nvPicPr>
                    <p:cNvPr id="135" name="Ink 134">
                      <a:extLst>
                        <a:ext uri="{FF2B5EF4-FFF2-40B4-BE49-F238E27FC236}">
                          <a16:creationId xmlns:a16="http://schemas.microsoft.com/office/drawing/2014/main" id="{995EF0A8-58BE-5DEE-A3AE-A034B72E3004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10333420" y="2921510"/>
                      <a:ext cx="10800" cy="41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A1FB7B08-99B2-3E5F-E66C-10B37C55BC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325140" y="2925110"/>
                    <a:ext cx="12600" cy="108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A1FB7B08-99B2-3E5F-E66C-10B37C55BC37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10320820" y="2920790"/>
                      <a:ext cx="2124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F5C884F4-6789-1F46-8114-57FF96F55A32}"/>
                      </a:ext>
                    </a:extLst>
                  </p14:cNvPr>
                  <p14:cNvContentPartPr/>
                  <p14:nvPr/>
                </p14:nvContentPartPr>
                <p14:xfrm>
                  <a:off x="10311460" y="2913590"/>
                  <a:ext cx="41760" cy="36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F5C884F4-6789-1F46-8114-57FF96F55A3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0307140" y="2909270"/>
                    <a:ext cx="5040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3782ECAD-FA40-6ACF-6268-F1D6817F1DE9}"/>
                      </a:ext>
                    </a:extLst>
                  </p14:cNvPr>
                  <p14:cNvContentPartPr/>
                  <p14:nvPr/>
                </p14:nvContentPartPr>
                <p14:xfrm>
                  <a:off x="10349260" y="2918630"/>
                  <a:ext cx="5040" cy="6552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3782ECAD-FA40-6ACF-6268-F1D6817F1DE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0344940" y="2914310"/>
                    <a:ext cx="1368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D4BE2BA2-5F89-4CD9-41CB-76653B38ADF7}"/>
                      </a:ext>
                    </a:extLst>
                  </p14:cNvPr>
                  <p14:cNvContentPartPr/>
                  <p14:nvPr/>
                </p14:nvContentPartPr>
                <p14:xfrm>
                  <a:off x="10311100" y="2952830"/>
                  <a:ext cx="360" cy="3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D4BE2BA2-5F89-4CD9-41CB-76653B38ADF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0306780" y="294851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AF5FEB0F-AB3A-7817-E257-3186E3CE3B90}"/>
                      </a:ext>
                    </a:extLst>
                  </p14:cNvPr>
                  <p14:cNvContentPartPr/>
                  <p14:nvPr/>
                </p14:nvContentPartPr>
                <p14:xfrm>
                  <a:off x="11348260" y="3915470"/>
                  <a:ext cx="360" cy="3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AF5FEB0F-AB3A-7817-E257-3186E3CE3B90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1343940" y="391115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7684B503-CB70-C010-404E-B254F94B32CA}"/>
                      </a:ext>
                    </a:extLst>
                  </p14:cNvPr>
                  <p14:cNvContentPartPr/>
                  <p14:nvPr/>
                </p14:nvContentPartPr>
                <p14:xfrm>
                  <a:off x="11348980" y="3959750"/>
                  <a:ext cx="360" cy="3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7684B503-CB70-C010-404E-B254F94B32C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1344660" y="39554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4468F525-20EA-B14B-513A-7AEA9D782A22}"/>
                      </a:ext>
                    </a:extLst>
                  </p14:cNvPr>
                  <p14:cNvContentPartPr/>
                  <p14:nvPr/>
                </p14:nvContentPartPr>
                <p14:xfrm>
                  <a:off x="11347900" y="3957590"/>
                  <a:ext cx="10080" cy="36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4468F525-20EA-B14B-513A-7AEA9D782A22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1343580" y="3953270"/>
                    <a:ext cx="1872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2BB41B42-2B97-4535-D464-D862892C8FED}"/>
                      </a:ext>
                    </a:extLst>
                  </p14:cNvPr>
                  <p14:cNvContentPartPr/>
                  <p14:nvPr/>
                </p14:nvContentPartPr>
                <p14:xfrm>
                  <a:off x="11335660" y="3956510"/>
                  <a:ext cx="29520" cy="3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2BB41B42-2B97-4535-D464-D862892C8FED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1331340" y="3952190"/>
                    <a:ext cx="38160" cy="9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F2ADF21-726A-C62D-D128-853792563E16}"/>
                  </a:ext>
                </a:extLst>
              </p:cNvPr>
              <p:cNvSpPr/>
              <p:nvPr/>
            </p:nvSpPr>
            <p:spPr>
              <a:xfrm>
                <a:off x="10179793" y="2845448"/>
                <a:ext cx="131307" cy="1455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0BD4DCA-C7FF-11BC-C2B3-09C70DDD0F3B}"/>
                  </a:ext>
                </a:extLst>
              </p:cNvPr>
              <p:cNvSpPr/>
              <p:nvPr/>
            </p:nvSpPr>
            <p:spPr>
              <a:xfrm>
                <a:off x="11254163" y="3959587"/>
                <a:ext cx="131307" cy="1455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2420E37-58BD-6016-0ABE-F4D3F4262CF5}"/>
                  </a:ext>
                </a:extLst>
              </p:cNvPr>
              <p:cNvSpPr txBox="1"/>
              <p:nvPr/>
            </p:nvSpPr>
            <p:spPr>
              <a:xfrm>
                <a:off x="9960615" y="2778043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Monaco" pitchFamily="2" charset="77"/>
                  </a:rPr>
                  <a:t>x2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39DD4C5-DAA9-7957-87A7-A052A0860CE4}"/>
                  </a:ext>
                </a:extLst>
              </p:cNvPr>
              <p:cNvSpPr txBox="1"/>
              <p:nvPr/>
            </p:nvSpPr>
            <p:spPr>
              <a:xfrm>
                <a:off x="11171679" y="3943185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Monaco" pitchFamily="2" charset="77"/>
                  </a:rPr>
                  <a:t>x1</a:t>
                </a:r>
              </a:p>
            </p:txBody>
          </p: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7DEBA8A-1754-D931-5AD8-02FDA7D50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3101" y="3019189"/>
              <a:ext cx="865539" cy="9144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7A7C3BD-7D0B-45E3-CAA2-0A8905346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2829" y="3240299"/>
              <a:ext cx="865539" cy="9144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601F6A7-07BC-7339-1795-AABBCD829689}"/>
              </a:ext>
            </a:extLst>
          </p:cNvPr>
          <p:cNvGrpSpPr/>
          <p:nvPr/>
        </p:nvGrpSpPr>
        <p:grpSpPr>
          <a:xfrm>
            <a:off x="10800531" y="3347968"/>
            <a:ext cx="360" cy="360"/>
            <a:chOff x="10800531" y="334796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E1B9F57-1D77-D58C-D6E3-A60B2604C408}"/>
                    </a:ext>
                  </a:extLst>
                </p14:cNvPr>
                <p14:cNvContentPartPr/>
                <p14:nvPr/>
              </p14:nvContentPartPr>
              <p14:xfrm>
                <a:off x="10800531" y="3347968"/>
                <a:ext cx="360" cy="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E1B9F57-1D77-D58C-D6E3-A60B2604C4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82891" y="33303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046E057-D5DE-B6C3-9711-BB1F6550756E}"/>
                    </a:ext>
                  </a:extLst>
                </p14:cNvPr>
                <p14:cNvContentPartPr/>
                <p14:nvPr/>
              </p14:nvContentPartPr>
              <p14:xfrm>
                <a:off x="10800531" y="3347968"/>
                <a:ext cx="360" cy="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046E057-D5DE-B6C3-9711-BB1F655075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82891" y="33303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EFB36EF-918A-CA1D-2E1F-A55FA2211D02}"/>
                    </a:ext>
                  </a:extLst>
                </p14:cNvPr>
                <p14:cNvContentPartPr/>
                <p14:nvPr/>
              </p14:nvContentPartPr>
              <p14:xfrm>
                <a:off x="10800531" y="3347968"/>
                <a:ext cx="360" cy="3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EFB36EF-918A-CA1D-2E1F-A55FA2211D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82891" y="33303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EEF7AD1-AE03-0981-CEE3-2F898030838E}"/>
                    </a:ext>
                  </a:extLst>
                </p14:cNvPr>
                <p14:cNvContentPartPr/>
                <p14:nvPr/>
              </p14:nvContentPartPr>
              <p14:xfrm>
                <a:off x="10800531" y="3347968"/>
                <a:ext cx="360" cy="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EEF7AD1-AE03-0981-CEE3-2F89803083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782891" y="33303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3F8BC99-A4FE-484F-BCD0-D6E96F441CFA}"/>
              </a:ext>
            </a:extLst>
          </p:cNvPr>
          <p:cNvGrpSpPr/>
          <p:nvPr/>
        </p:nvGrpSpPr>
        <p:grpSpPr>
          <a:xfrm>
            <a:off x="10623771" y="3544888"/>
            <a:ext cx="360" cy="360"/>
            <a:chOff x="10623771" y="354488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83DB1A3-4A39-61C6-2B7B-C924984244CB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83DB1A3-4A39-61C6-2B7B-C924984244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0704E10-CFEA-E2F1-483A-4D53CB5ED4C0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0704E10-CFEA-E2F1-483A-4D53CB5ED4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06AF666-26D5-EB21-C892-6DE388985FE4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06AF666-26D5-EB21-C892-6DE388985F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DF21358-1A69-E5AD-C1F7-1ED31A22D4DA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DF21358-1A69-E5AD-C1F7-1ED31A22D4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0034E9E-F251-1760-D8BD-BF1C3B829495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0034E9E-F251-1760-D8BD-BF1C3B8294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231E222-AD01-EE6E-56DC-22F4EAFB5BA4}"/>
                    </a:ext>
                  </a:extLst>
                </p14:cNvPr>
                <p14:cNvContentPartPr/>
                <p14:nvPr/>
              </p14:nvContentPartPr>
              <p14:xfrm>
                <a:off x="10623771" y="3544888"/>
                <a:ext cx="360" cy="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231E222-AD01-EE6E-56DC-22F4EAFB5B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05771" y="3527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EB67D90A-5B5E-48DC-4FF4-737A4B176E8A}"/>
              </a:ext>
            </a:extLst>
          </p:cNvPr>
          <p:cNvGrpSpPr/>
          <p:nvPr/>
        </p:nvGrpSpPr>
        <p:grpSpPr>
          <a:xfrm>
            <a:off x="10984491" y="3620848"/>
            <a:ext cx="360" cy="360"/>
            <a:chOff x="10984491" y="36208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D9CCB86-2BF5-5753-8456-7681768F93F3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D9CCB86-2BF5-5753-8456-7681768F93F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AD593F6-7046-54E1-44A7-045D25B7C381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AD593F6-7046-54E1-44A7-045D25B7C3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44BC702-68AD-5B7F-A7A5-8590C1307558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44BC702-68AD-5B7F-A7A5-8590C130755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7E304B5-C99C-FA25-FC7F-85A89DB970FB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7E304B5-C99C-FA25-FC7F-85A89DB970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7AD14C0-225B-089B-6D8B-39FA4D16D517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7AD14C0-225B-089B-6D8B-39FA4D16D51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E7A01A9-66DB-E1BF-6F8B-D6C8CF9DF714}"/>
                    </a:ext>
                  </a:extLst>
                </p14:cNvPr>
                <p14:cNvContentPartPr/>
                <p14:nvPr/>
              </p14:nvContentPartPr>
              <p14:xfrm>
                <a:off x="10984491" y="3620848"/>
                <a:ext cx="360" cy="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E7A01A9-66DB-E1BF-6F8B-D6C8CF9DF7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966491" y="36028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6" name="Oval 335">
            <a:extLst>
              <a:ext uri="{FF2B5EF4-FFF2-40B4-BE49-F238E27FC236}">
                <a16:creationId xmlns:a16="http://schemas.microsoft.com/office/drawing/2014/main" id="{0CBF3153-3582-3373-5690-8461FF8DDF81}"/>
              </a:ext>
            </a:extLst>
          </p:cNvPr>
          <p:cNvSpPr>
            <a:spLocks noChangeAspect="1"/>
          </p:cNvSpPr>
          <p:nvPr/>
        </p:nvSpPr>
        <p:spPr>
          <a:xfrm rot="10800000">
            <a:off x="10589071" y="3508081"/>
            <a:ext cx="68400" cy="724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1EE6C1DB-F824-43BB-F77F-092BD1D59F8D}"/>
              </a:ext>
            </a:extLst>
          </p:cNvPr>
          <p:cNvSpPr>
            <a:spLocks noChangeAspect="1"/>
          </p:cNvSpPr>
          <p:nvPr/>
        </p:nvSpPr>
        <p:spPr>
          <a:xfrm rot="10800000">
            <a:off x="10767011" y="3308010"/>
            <a:ext cx="68400" cy="724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6C3A9A35-F3AC-0990-F438-EAFF924DACDB}"/>
              </a:ext>
            </a:extLst>
          </p:cNvPr>
          <p:cNvSpPr>
            <a:spLocks noChangeAspect="1"/>
          </p:cNvSpPr>
          <p:nvPr/>
        </p:nvSpPr>
        <p:spPr>
          <a:xfrm rot="10800000">
            <a:off x="10950909" y="3583859"/>
            <a:ext cx="68400" cy="7245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BC9D99-1087-DD2A-CA8C-026790E10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187168-FFC0-FD9C-98CF-FBBFBAEE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KNN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Flowchart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771358B-B114-FD4D-F130-3A893C08D665}"/>
              </a:ext>
            </a:extLst>
          </p:cNvPr>
          <p:cNvGrpSpPr/>
          <p:nvPr/>
        </p:nvGrpSpPr>
        <p:grpSpPr>
          <a:xfrm>
            <a:off x="866883" y="2397803"/>
            <a:ext cx="10452483" cy="2617110"/>
            <a:chOff x="911449" y="2163500"/>
            <a:chExt cx="10452483" cy="261711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2F0E90-9A6E-D65C-25C1-050458A8C55E}"/>
                </a:ext>
              </a:extLst>
            </p:cNvPr>
            <p:cNvGrpSpPr/>
            <p:nvPr/>
          </p:nvGrpSpPr>
          <p:grpSpPr>
            <a:xfrm>
              <a:off x="911449" y="2169700"/>
              <a:ext cx="10361332" cy="2610910"/>
              <a:chOff x="961928" y="2439700"/>
              <a:chExt cx="10361332" cy="261091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6CB2EDF-E97A-BA27-5FEE-E6B45713B7E9}"/>
                  </a:ext>
                </a:extLst>
              </p:cNvPr>
              <p:cNvSpPr/>
              <p:nvPr/>
            </p:nvSpPr>
            <p:spPr>
              <a:xfrm>
                <a:off x="3149281" y="3542325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TRAIN SET &amp; TEST SET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2E690B3-3100-B07F-F996-DBAC2E2AA0D7}"/>
                  </a:ext>
                </a:extLst>
              </p:cNvPr>
              <p:cNvSpPr/>
              <p:nvPr/>
            </p:nvSpPr>
            <p:spPr>
              <a:xfrm>
                <a:off x="961928" y="2439700"/>
                <a:ext cx="1620000" cy="81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USER-ITEM INTERACTION MATRIX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85FB08-739D-7948-2470-13E7C3DA5C96}"/>
                  </a:ext>
                </a:extLst>
              </p:cNvPr>
              <p:cNvSpPr/>
              <p:nvPr/>
            </p:nvSpPr>
            <p:spPr>
              <a:xfrm>
                <a:off x="5244614" y="3539555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FIT MODEL TO TRAIN DATA 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E8621D-1E0C-8619-E5B3-E973C68C4595}"/>
                  </a:ext>
                </a:extLst>
              </p:cNvPr>
              <p:cNvSpPr/>
              <p:nvPr/>
            </p:nvSpPr>
            <p:spPr>
              <a:xfrm>
                <a:off x="3059281" y="2570544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TRAIN_TEST_-SPLIT FUNCTION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583D46D-32C1-539E-2D85-08A998628B87}"/>
                  </a:ext>
                </a:extLst>
              </p:cNvPr>
              <p:cNvCxnSpPr>
                <a:cxnSpLocks/>
                <a:stCxn id="8" idx="3"/>
                <a:endCxn id="18" idx="1"/>
              </p:cNvCxnSpPr>
              <p:nvPr/>
            </p:nvCxnSpPr>
            <p:spPr>
              <a:xfrm flipV="1">
                <a:off x="4769281" y="3809555"/>
                <a:ext cx="475333" cy="27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3A4689B-02F2-11A0-0CE8-2EC55FA21154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 flipV="1">
                <a:off x="6144614" y="3108500"/>
                <a:ext cx="0" cy="43141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B7D26A9-28EE-F832-969F-99AA7D2F94A3}"/>
                  </a:ext>
                </a:extLst>
              </p:cNvPr>
              <p:cNvCxnSpPr>
                <a:cxnSpLocks/>
                <a:stCxn id="11" idx="3"/>
                <a:endCxn id="21" idx="1"/>
              </p:cNvCxnSpPr>
              <p:nvPr/>
            </p:nvCxnSpPr>
            <p:spPr>
              <a:xfrm flipV="1">
                <a:off x="2581928" y="2840544"/>
                <a:ext cx="477353" cy="415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133E94C-6289-7F2E-FB95-CED72492C5AB}"/>
                  </a:ext>
                </a:extLst>
              </p:cNvPr>
              <p:cNvSpPr/>
              <p:nvPr/>
            </p:nvSpPr>
            <p:spPr>
              <a:xfrm>
                <a:off x="5244614" y="2568500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PREDICT RATINGS FOR TEST DATA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14EECF7-0275-233E-5209-AF68412DD0FD}"/>
                  </a:ext>
                </a:extLst>
              </p:cNvPr>
              <p:cNvCxnSpPr>
                <a:cxnSpLocks/>
                <a:stCxn id="21" idx="2"/>
                <a:endCxn id="8" idx="0"/>
              </p:cNvCxnSpPr>
              <p:nvPr/>
            </p:nvCxnSpPr>
            <p:spPr>
              <a:xfrm>
                <a:off x="3959281" y="3110544"/>
                <a:ext cx="0" cy="43178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B4EC84B-997F-2B3C-032D-85E7166B4AC3}"/>
                  </a:ext>
                </a:extLst>
              </p:cNvPr>
              <p:cNvSpPr/>
              <p:nvPr/>
            </p:nvSpPr>
            <p:spPr>
              <a:xfrm>
                <a:off x="5334614" y="4510610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highlight>
                      <a:srgbClr val="D5E2F3"/>
                    </a:highlight>
                    <a:latin typeface="Monaco" pitchFamily="2" charset="77"/>
                  </a:rPr>
                  <a:t>KNNBASIC</a:t>
                </a:r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 </a:t>
                </a:r>
                <a:r>
                  <a:rPr lang="en-US" sz="1400" b="1" dirty="0">
                    <a:solidFill>
                      <a:schemeClr val="tx1"/>
                    </a:solidFill>
                    <a:highlight>
                      <a:srgbClr val="D5E2F3"/>
                    </a:highlight>
                    <a:latin typeface="Monaco" pitchFamily="2" charset="77"/>
                  </a:rPr>
                  <a:t>MODEL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3A8C073-84F4-C9CC-383F-1750F3ED0586}"/>
                  </a:ext>
                </a:extLst>
              </p:cNvPr>
              <p:cNvCxnSpPr>
                <a:cxnSpLocks/>
                <a:stCxn id="44" idx="0"/>
                <a:endCxn id="18" idx="2"/>
              </p:cNvCxnSpPr>
              <p:nvPr/>
            </p:nvCxnSpPr>
            <p:spPr>
              <a:xfrm flipV="1">
                <a:off x="6144614" y="4079555"/>
                <a:ext cx="0" cy="43105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7483D6B-A3D8-5D49-18AF-8FFAE21480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6634" y="2830596"/>
                <a:ext cx="475333" cy="27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0E2C815C-1DA2-A8A0-3357-F5CB11993443}"/>
                  </a:ext>
                </a:extLst>
              </p:cNvPr>
              <p:cNvSpPr/>
              <p:nvPr/>
            </p:nvSpPr>
            <p:spPr>
              <a:xfrm>
                <a:off x="7519948" y="2574003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RATING PREDICTIONS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580FFF4-4613-C493-F3F2-6E6068EF784E}"/>
                  </a:ext>
                </a:extLst>
              </p:cNvPr>
              <p:cNvSpPr/>
              <p:nvPr/>
            </p:nvSpPr>
            <p:spPr>
              <a:xfrm>
                <a:off x="7429946" y="4510610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ROOT MEAN SQUARED ERROR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3688210-8067-DDD7-ABC4-A4B90B6ACFB7}"/>
                  </a:ext>
                </a:extLst>
              </p:cNvPr>
              <p:cNvCxnSpPr>
                <a:cxnSpLocks/>
                <a:stCxn id="51" idx="2"/>
                <a:endCxn id="52" idx="0"/>
              </p:cNvCxnSpPr>
              <p:nvPr/>
            </p:nvCxnSpPr>
            <p:spPr>
              <a:xfrm flipH="1">
                <a:off x="8329946" y="3114003"/>
                <a:ext cx="2" cy="139660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27778535-A0A1-73B7-8370-3B16CA283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29946" y="4767202"/>
                <a:ext cx="475333" cy="27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7CC43512-39FE-B1CD-7B4A-F7D2DB8D7D54}"/>
                  </a:ext>
                </a:extLst>
              </p:cNvPr>
              <p:cNvSpPr/>
              <p:nvPr/>
            </p:nvSpPr>
            <p:spPr>
              <a:xfrm>
                <a:off x="9703260" y="4628343"/>
                <a:ext cx="1620000" cy="27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RMSE SCORE</a:t>
                </a:r>
              </a:p>
            </p:txBody>
          </p:sp>
        </p:grp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D8EA2EC2-0B9D-3000-122F-5F4A974D428E}"/>
                </a:ext>
              </a:extLst>
            </p:cNvPr>
            <p:cNvCxnSpPr>
              <a:stCxn id="8" idx="2"/>
              <a:endCxn id="52" idx="2"/>
            </p:cNvCxnSpPr>
            <p:nvPr/>
          </p:nvCxnSpPr>
          <p:spPr>
            <a:xfrm rot="16200000" flipH="1">
              <a:off x="5609992" y="2111134"/>
              <a:ext cx="968285" cy="4370665"/>
            </a:xfrm>
            <a:prstGeom prst="bentConnector3">
              <a:avLst>
                <a:gd name="adj1" fmla="val 144933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C336F86-23F4-9B5A-E1F3-6CD42A7BA03D}"/>
                </a:ext>
              </a:extLst>
            </p:cNvPr>
            <p:cNvSpPr/>
            <p:nvPr/>
          </p:nvSpPr>
          <p:spPr>
            <a:xfrm>
              <a:off x="9563932" y="2163500"/>
              <a:ext cx="1800000" cy="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ADD COURSE TO LIST IF </a:t>
              </a:r>
              <a:r>
                <a:rPr lang="en-GB" sz="1400" dirty="0">
                  <a:solidFill>
                    <a:schemeClr val="tx1"/>
                  </a:solidFill>
                  <a:latin typeface="Monaco" pitchFamily="2" charset="77"/>
                </a:rPr>
                <a:t>RATING ≥ 2.5</a:t>
              </a:r>
              <a:endParaRPr lang="en-US" sz="1400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F0666E9-B39E-0302-6115-06FFC21C03E8}"/>
                </a:ext>
              </a:extLst>
            </p:cNvPr>
            <p:cNvCxnSpPr>
              <a:cxnSpLocks/>
              <a:stCxn id="51" idx="3"/>
              <a:endCxn id="89" idx="1"/>
            </p:cNvCxnSpPr>
            <p:nvPr/>
          </p:nvCxnSpPr>
          <p:spPr>
            <a:xfrm flipV="1">
              <a:off x="9089469" y="2568500"/>
              <a:ext cx="474463" cy="550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D46A1B50-473F-D174-50AC-AD0E3979D180}"/>
                </a:ext>
              </a:extLst>
            </p:cNvPr>
            <p:cNvSpPr/>
            <p:nvPr/>
          </p:nvSpPr>
          <p:spPr>
            <a:xfrm>
              <a:off x="9652781" y="3405281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RECOMMENDED COURSES LIST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880DF9F-67F6-B0B7-AC3F-2CA55955349C}"/>
                </a:ext>
              </a:extLst>
            </p:cNvPr>
            <p:cNvCxnSpPr>
              <a:cxnSpLocks/>
              <a:stCxn id="89" idx="2"/>
              <a:endCxn id="98" idx="0"/>
            </p:cNvCxnSpPr>
            <p:nvPr/>
          </p:nvCxnSpPr>
          <p:spPr>
            <a:xfrm flipH="1">
              <a:off x="10462781" y="2973500"/>
              <a:ext cx="1151" cy="43178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Slide Number Placeholder 3">
            <a:extLst>
              <a:ext uri="{FF2B5EF4-FFF2-40B4-BE49-F238E27FC236}">
                <a16:creationId xmlns:a16="http://schemas.microsoft.com/office/drawing/2014/main" id="{0D473ADF-87A7-00B5-5BB7-590C2E2B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11893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17</a:t>
            </a:fld>
            <a:endParaRPr lang="en-GB" dirty="0">
              <a:solidFill>
                <a:srgbClr val="011893"/>
              </a:solidFill>
              <a:latin typeface="Monaco" pitchFamily="2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005505-C02B-ECFB-2D9E-E048C7F507FB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3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657571-3ECA-8D22-3CA8-28FC7F252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F4725D-A331-D8BC-8B59-57C453DC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NMF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Flowchart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3DBF0BC-EB00-7D0E-381C-CA527454C452}"/>
              </a:ext>
            </a:extLst>
          </p:cNvPr>
          <p:cNvGrpSpPr/>
          <p:nvPr/>
        </p:nvGrpSpPr>
        <p:grpSpPr>
          <a:xfrm>
            <a:off x="871949" y="2167064"/>
            <a:ext cx="10442351" cy="3745251"/>
            <a:chOff x="911449" y="2172470"/>
            <a:chExt cx="10442351" cy="374525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2E3158E-ECD5-1FD2-1AF1-42CC9C467464}"/>
                </a:ext>
              </a:extLst>
            </p:cNvPr>
            <p:cNvGrpSpPr/>
            <p:nvPr/>
          </p:nvGrpSpPr>
          <p:grpSpPr>
            <a:xfrm>
              <a:off x="911449" y="2172470"/>
              <a:ext cx="8265860" cy="3745251"/>
              <a:chOff x="959909" y="2430244"/>
              <a:chExt cx="8265860" cy="3745251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C46D8F03-2306-FA7B-BA39-44384665594D}"/>
                  </a:ext>
                </a:extLst>
              </p:cNvPr>
              <p:cNvSpPr/>
              <p:nvPr/>
            </p:nvSpPr>
            <p:spPr>
              <a:xfrm>
                <a:off x="3147262" y="3532869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TRAIN SET &amp; TEST SET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067E121-1871-9603-572F-D7571BA41441}"/>
                  </a:ext>
                </a:extLst>
              </p:cNvPr>
              <p:cNvSpPr/>
              <p:nvPr/>
            </p:nvSpPr>
            <p:spPr>
              <a:xfrm>
                <a:off x="959909" y="2430244"/>
                <a:ext cx="1620000" cy="81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USER-ITEM INTERACTION MATRIX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A3EED61-E26D-B387-B523-D990CFEA8A0E}"/>
                  </a:ext>
                </a:extLst>
              </p:cNvPr>
              <p:cNvSpPr/>
              <p:nvPr/>
            </p:nvSpPr>
            <p:spPr>
              <a:xfrm>
                <a:off x="5242595" y="3530099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FIT MODEL TO TRAIN DATA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80DEF8-ADA6-CD61-44D1-1D5E3B8B3E33}"/>
                  </a:ext>
                </a:extLst>
              </p:cNvPr>
              <p:cNvSpPr/>
              <p:nvPr/>
            </p:nvSpPr>
            <p:spPr>
              <a:xfrm>
                <a:off x="3057262" y="2561088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TRAIN_TEST_-SPLIT FUNCTION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658A714-E0CE-56CE-BD49-41A2660BE22D}"/>
                  </a:ext>
                </a:extLst>
              </p:cNvPr>
              <p:cNvCxnSpPr>
                <a:cxnSpLocks/>
                <a:stCxn id="7" idx="3"/>
                <a:endCxn id="11" idx="1"/>
              </p:cNvCxnSpPr>
              <p:nvPr/>
            </p:nvCxnSpPr>
            <p:spPr>
              <a:xfrm flipV="1">
                <a:off x="4767262" y="3800099"/>
                <a:ext cx="475333" cy="277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A72AABA-9422-CA9C-3DA5-1887BB3FAF50}"/>
                  </a:ext>
                </a:extLst>
              </p:cNvPr>
              <p:cNvCxnSpPr>
                <a:cxnSpLocks/>
                <a:stCxn id="8" idx="3"/>
                <a:endCxn id="17" idx="1"/>
              </p:cNvCxnSpPr>
              <p:nvPr/>
            </p:nvCxnSpPr>
            <p:spPr>
              <a:xfrm flipV="1">
                <a:off x="2579909" y="2831088"/>
                <a:ext cx="477353" cy="415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69127DC-8E79-DCCB-3315-D3EF2D5ADB95}"/>
                  </a:ext>
                </a:extLst>
              </p:cNvPr>
              <p:cNvCxnSpPr>
                <a:cxnSpLocks/>
                <a:stCxn id="17" idx="2"/>
                <a:endCxn id="7" idx="0"/>
              </p:cNvCxnSpPr>
              <p:nvPr/>
            </p:nvCxnSpPr>
            <p:spPr>
              <a:xfrm>
                <a:off x="3957262" y="3101088"/>
                <a:ext cx="0" cy="43178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78769E43-2DB3-2BCD-0F8D-0A80187714F7}"/>
                  </a:ext>
                </a:extLst>
              </p:cNvPr>
              <p:cNvSpPr/>
              <p:nvPr/>
            </p:nvSpPr>
            <p:spPr>
              <a:xfrm>
                <a:off x="5332595" y="4501154"/>
                <a:ext cx="1620000" cy="27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highlight>
                      <a:srgbClr val="D5E2F3"/>
                    </a:highlight>
                    <a:latin typeface="Monaco" pitchFamily="2" charset="77"/>
                  </a:rPr>
                  <a:t>NMF MODEL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5A3F64A-3B41-9F42-4965-F46E5007C769}"/>
                  </a:ext>
                </a:extLst>
              </p:cNvPr>
              <p:cNvCxnSpPr>
                <a:cxnSpLocks/>
                <a:stCxn id="23" idx="0"/>
                <a:endCxn id="11" idx="2"/>
              </p:cNvCxnSpPr>
              <p:nvPr/>
            </p:nvCxnSpPr>
            <p:spPr>
              <a:xfrm flipV="1">
                <a:off x="6142595" y="4070099"/>
                <a:ext cx="0" cy="43105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DE5BCCC-E577-0D14-6AFD-033D41D9A9E2}"/>
                  </a:ext>
                </a:extLst>
              </p:cNvPr>
              <p:cNvCxnSpPr>
                <a:cxnSpLocks/>
                <a:stCxn id="36" idx="3"/>
                <a:endCxn id="41" idx="1"/>
              </p:cNvCxnSpPr>
              <p:nvPr/>
            </p:nvCxnSpPr>
            <p:spPr>
              <a:xfrm flipV="1">
                <a:off x="6950576" y="2831088"/>
                <a:ext cx="473630" cy="685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0ACC2D0-DA79-7E95-FBDA-B9AF16345CF9}"/>
                  </a:ext>
                </a:extLst>
              </p:cNvPr>
              <p:cNvSpPr/>
              <p:nvPr/>
            </p:nvSpPr>
            <p:spPr>
              <a:xfrm>
                <a:off x="7514206" y="3530099"/>
                <a:ext cx="1620000" cy="5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RATING PREDICTIONS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571A49C-E217-7672-C1B3-2E70D039297E}"/>
                  </a:ext>
                </a:extLst>
              </p:cNvPr>
              <p:cNvSpPr/>
              <p:nvPr/>
            </p:nvSpPr>
            <p:spPr>
              <a:xfrm>
                <a:off x="7425769" y="4942100"/>
                <a:ext cx="1800000" cy="54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Monaco" pitchFamily="2" charset="77"/>
                  </a:rPr>
                  <a:t>ROOT MEAN SQUARED ERROR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9278AA68-51F5-1995-4530-A90E279512B3}"/>
                  </a:ext>
                </a:extLst>
              </p:cNvPr>
              <p:cNvSpPr/>
              <p:nvPr/>
            </p:nvSpPr>
            <p:spPr>
              <a:xfrm>
                <a:off x="7514206" y="5905495"/>
                <a:ext cx="1620000" cy="27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Monaco" pitchFamily="2" charset="77"/>
                  </a:rPr>
                  <a:t>RMSE SCORE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1F3C56A-2229-5DF0-8EF2-00D023E2611C}"/>
                </a:ext>
              </a:extLst>
            </p:cNvPr>
            <p:cNvSpPr/>
            <p:nvPr/>
          </p:nvSpPr>
          <p:spPr>
            <a:xfrm>
              <a:off x="5282116" y="231016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USER MATRIX &amp; ITEM MATRIX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FE88167-90EA-B365-157D-BE9E90669FF2}"/>
                </a:ext>
              </a:extLst>
            </p:cNvPr>
            <p:cNvCxnSpPr>
              <a:cxnSpLocks/>
              <a:stCxn id="11" idx="0"/>
              <a:endCxn id="36" idx="2"/>
            </p:cNvCxnSpPr>
            <p:nvPr/>
          </p:nvCxnSpPr>
          <p:spPr>
            <a:xfrm flipH="1" flipV="1">
              <a:off x="6092116" y="2850167"/>
              <a:ext cx="2019" cy="42215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B0BB5E-B12F-79ED-A68F-8ECDAEEFDBA1}"/>
                </a:ext>
              </a:extLst>
            </p:cNvPr>
            <p:cNvSpPr/>
            <p:nvPr/>
          </p:nvSpPr>
          <p:spPr>
            <a:xfrm>
              <a:off x="7375746" y="2303314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PREDICT RATINGS FOR TEST DATA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A8DE11F-AD8A-13CE-34B5-F168B0452A16}"/>
                </a:ext>
              </a:extLst>
            </p:cNvPr>
            <p:cNvCxnSpPr>
              <a:cxnSpLocks/>
              <a:stCxn id="41" idx="2"/>
              <a:endCxn id="26" idx="0"/>
            </p:cNvCxnSpPr>
            <p:nvPr/>
          </p:nvCxnSpPr>
          <p:spPr>
            <a:xfrm>
              <a:off x="8275746" y="2843314"/>
              <a:ext cx="0" cy="42901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FB04E3-263E-66A2-1CE9-979F48C846CD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8275746" y="3812325"/>
              <a:ext cx="1563" cy="87200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D06F4146-1D6D-805C-A99E-1F935ABE48EC}"/>
                </a:ext>
              </a:extLst>
            </p:cNvPr>
            <p:cNvCxnSpPr>
              <a:cxnSpLocks/>
              <a:stCxn id="7" idx="2"/>
              <a:endCxn id="27" idx="1"/>
            </p:cNvCxnSpPr>
            <p:nvPr/>
          </p:nvCxnSpPr>
          <p:spPr>
            <a:xfrm rot="16200000" flipH="1">
              <a:off x="5073440" y="2650456"/>
              <a:ext cx="1139231" cy="3468507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69DB504-DBBE-ADB7-0590-2E0E34C7E88C}"/>
                </a:ext>
              </a:extLst>
            </p:cNvPr>
            <p:cNvSpPr/>
            <p:nvPr/>
          </p:nvSpPr>
          <p:spPr>
            <a:xfrm>
              <a:off x="9643800" y="4396494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RECOMMENDED COURSES LIST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B9519CF-CCF7-23BA-B77A-6CF8A7800BBC}"/>
                </a:ext>
              </a:extLst>
            </p:cNvPr>
            <p:cNvSpPr/>
            <p:nvPr/>
          </p:nvSpPr>
          <p:spPr>
            <a:xfrm>
              <a:off x="9553800" y="3137325"/>
              <a:ext cx="1800000" cy="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ADD COURSE TO LIST IF </a:t>
              </a:r>
              <a:r>
                <a:rPr lang="en-GB" sz="1400" dirty="0">
                  <a:solidFill>
                    <a:schemeClr val="tx1"/>
                  </a:solidFill>
                  <a:latin typeface="Monaco" pitchFamily="2" charset="77"/>
                </a:rPr>
                <a:t>RATING ≥ 2.5</a:t>
              </a:r>
              <a:endParaRPr lang="en-US" sz="1400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D5FC65F-B967-0CFF-2B77-91E25189D91C}"/>
                </a:ext>
              </a:extLst>
            </p:cNvPr>
            <p:cNvCxnSpPr>
              <a:cxnSpLocks/>
              <a:stCxn id="77" idx="2"/>
              <a:endCxn id="66" idx="0"/>
            </p:cNvCxnSpPr>
            <p:nvPr/>
          </p:nvCxnSpPr>
          <p:spPr>
            <a:xfrm>
              <a:off x="10453800" y="3947325"/>
              <a:ext cx="0" cy="44916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F9177B1-C919-D5B3-AB35-F7323F693B95}"/>
                </a:ext>
              </a:extLst>
            </p:cNvPr>
            <p:cNvCxnSpPr>
              <a:cxnSpLocks/>
            </p:cNvCxnSpPr>
            <p:nvPr/>
          </p:nvCxnSpPr>
          <p:spPr>
            <a:xfrm>
              <a:off x="8275746" y="5224326"/>
              <a:ext cx="1564" cy="4320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81B177B-6754-226C-71A3-6A312A48B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2024" y="3542325"/>
              <a:ext cx="475333" cy="27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Slide Number Placeholder 3">
            <a:extLst>
              <a:ext uri="{FF2B5EF4-FFF2-40B4-BE49-F238E27FC236}">
                <a16:creationId xmlns:a16="http://schemas.microsoft.com/office/drawing/2014/main" id="{A66985B9-82DB-96FF-A3CD-D734DF36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11893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18</a:t>
            </a:fld>
            <a:endParaRPr lang="en-GB" dirty="0">
              <a:solidFill>
                <a:srgbClr val="011893"/>
              </a:solidFill>
              <a:latin typeface="Monaco" pitchFamily="2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C3438D-A2E7-D736-4549-742EEEC7DF9B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7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FE313-3F7B-151E-0F1F-BF14B7E7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B28F70-7C40-DDDE-AA9A-27112B38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771414" cy="1325563"/>
          </a:xfrm>
        </p:spPr>
        <p:txBody>
          <a:bodyPr/>
          <a:lstStyle/>
          <a:p>
            <a:r>
              <a:rPr lang="en-US" sz="3400" b="1" dirty="0">
                <a:solidFill>
                  <a:srgbClr val="0037A7"/>
                </a:solidFill>
                <a:highlight>
                  <a:srgbClr val="D5E1F3"/>
                </a:highlight>
                <a:latin typeface="Monaco" pitchFamily="2" charset="77"/>
              </a:rPr>
              <a:t>Neural Network Embedding</a:t>
            </a:r>
            <a:r>
              <a:rPr lang="en-US" sz="3400" b="1" dirty="0">
                <a:solidFill>
                  <a:srgbClr val="0037A7"/>
                </a:solidFill>
                <a:latin typeface="Monaco" pitchFamily="2" charset="77"/>
              </a:rPr>
              <a:t>-Based</a:t>
            </a:r>
            <a:r>
              <a:rPr lang="en-US" sz="3400" dirty="0">
                <a:solidFill>
                  <a:srgbClr val="0037A7"/>
                </a:solidFill>
                <a:latin typeface="Monaco" pitchFamily="2" charset="77"/>
              </a:rPr>
              <a:t> Recommender System Flowchart</a:t>
            </a:r>
            <a:endParaRPr lang="en-US" sz="1800" b="1" dirty="0">
              <a:solidFill>
                <a:srgbClr val="0037A7"/>
              </a:solidFill>
              <a:highlight>
                <a:srgbClr val="DFF3DB"/>
              </a:highlight>
              <a:latin typeface="Monaco" pitchFamily="2" charset="77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AB3B3D-9C29-043E-2E35-BADE17FA8998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8E28BA-94BF-68CC-11E3-5C4A1F8A912D}"/>
              </a:ext>
            </a:extLst>
          </p:cNvPr>
          <p:cNvCxnSpPr>
            <a:cxnSpLocks/>
          </p:cNvCxnSpPr>
          <p:nvPr/>
        </p:nvCxnSpPr>
        <p:spPr>
          <a:xfrm>
            <a:off x="9036599" y="473529"/>
            <a:ext cx="1415" cy="122878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24BCC11-435C-FDA4-F187-5AA815917B27}"/>
              </a:ext>
            </a:extLst>
          </p:cNvPr>
          <p:cNvSpPr txBox="1"/>
          <p:nvPr/>
        </p:nvSpPr>
        <p:spPr>
          <a:xfrm>
            <a:off x="9258943" y="849600"/>
            <a:ext cx="218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rgbClr val="0037A7"/>
                </a:solidFill>
                <a:highlight>
                  <a:srgbClr val="F5E2E3"/>
                </a:highlight>
                <a:latin typeface="Monaco" pitchFamily="2" charset="77"/>
              </a:rPr>
              <a:t>REGRESSION</a:t>
            </a:r>
            <a:endParaRPr lang="en-US" sz="1800" b="1" dirty="0">
              <a:solidFill>
                <a:srgbClr val="0037A7"/>
              </a:solidFill>
              <a:highlight>
                <a:srgbClr val="DFF3DB"/>
              </a:highlight>
              <a:latin typeface="Monaco" pitchFamily="2" charset="77"/>
            </a:endParaRPr>
          </a:p>
          <a:p>
            <a:pPr algn="r"/>
            <a:r>
              <a:rPr lang="en-US" sz="1800" b="1" dirty="0">
                <a:solidFill>
                  <a:srgbClr val="0037A7"/>
                </a:solidFill>
                <a:highlight>
                  <a:srgbClr val="DFF3DB"/>
                </a:highlight>
                <a:latin typeface="Monaco" pitchFamily="2" charset="77"/>
              </a:rPr>
              <a:t>CLASSIFICATION</a:t>
            </a:r>
            <a:endParaRPr lang="en-GB" dirty="0">
              <a:solidFill>
                <a:srgbClr val="0037A7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D5F7EB-923A-AB3C-6588-6EF8B0A92450}"/>
              </a:ext>
            </a:extLst>
          </p:cNvPr>
          <p:cNvGrpSpPr/>
          <p:nvPr/>
        </p:nvGrpSpPr>
        <p:grpSpPr>
          <a:xfrm>
            <a:off x="384158" y="1959491"/>
            <a:ext cx="11417934" cy="4631010"/>
            <a:chOff x="-150438" y="2172470"/>
            <a:chExt cx="11417934" cy="463101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1D77D3B-CC0E-5027-25F6-2FAC22ACBDB9}"/>
                </a:ext>
              </a:extLst>
            </p:cNvPr>
            <p:cNvSpPr/>
            <p:nvPr/>
          </p:nvSpPr>
          <p:spPr>
            <a:xfrm>
              <a:off x="3077066" y="3272325"/>
              <a:ext cx="1656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USER EMBED. &amp;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5E2F3"/>
                  </a:highlight>
                  <a:latin typeface="Monaco" pitchFamily="2" charset="77"/>
                </a:rPr>
                <a:t>ITEM EMBED.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42DD21B-4192-C85A-F19E-5D1E18DEDB61}"/>
                </a:ext>
              </a:extLst>
            </p:cNvPr>
            <p:cNvSpPr/>
            <p:nvPr/>
          </p:nvSpPr>
          <p:spPr>
            <a:xfrm>
              <a:off x="911449" y="2172470"/>
              <a:ext cx="1620000" cy="81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USER-ITEM INTERACTION MATRIX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E15062-E9C4-7556-247A-5C046A30D146}"/>
                </a:ext>
              </a:extLst>
            </p:cNvPr>
            <p:cNvSpPr/>
            <p:nvPr/>
          </p:nvSpPr>
          <p:spPr>
            <a:xfrm>
              <a:off x="5206683" y="3272325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ELEMENT-WISE ADDITION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0E6EDE-7029-1E96-138E-3194B095A675}"/>
                </a:ext>
              </a:extLst>
            </p:cNvPr>
            <p:cNvSpPr/>
            <p:nvPr/>
          </p:nvSpPr>
          <p:spPr>
            <a:xfrm>
              <a:off x="3008802" y="2303314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PASS THROUGH NN EMBEDDING LAYER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E86D86-BFF4-52BB-8A48-E72CC35543B7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>
              <a:off x="4733066" y="3542325"/>
              <a:ext cx="47361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3E828E-EC08-6575-80A6-382CE114E400}"/>
                </a:ext>
              </a:extLst>
            </p:cNvPr>
            <p:cNvCxnSpPr>
              <a:cxnSpLocks/>
              <a:stCxn id="11" idx="3"/>
              <a:endCxn id="18" idx="1"/>
            </p:cNvCxnSpPr>
            <p:nvPr/>
          </p:nvCxnSpPr>
          <p:spPr>
            <a:xfrm flipV="1">
              <a:off x="2531449" y="2573314"/>
              <a:ext cx="477353" cy="415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6FD4D5B-4C05-EB1B-A108-6E9F686AAABD}"/>
                </a:ext>
              </a:extLst>
            </p:cNvPr>
            <p:cNvCxnSpPr>
              <a:cxnSpLocks/>
              <a:stCxn id="18" idx="2"/>
              <a:endCxn id="8" idx="0"/>
            </p:cNvCxnSpPr>
            <p:nvPr/>
          </p:nvCxnSpPr>
          <p:spPr>
            <a:xfrm flipH="1">
              <a:off x="3905066" y="2843314"/>
              <a:ext cx="3736" cy="42901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1E98CFE-C850-F869-A228-436ACE5AA1B6}"/>
                </a:ext>
              </a:extLst>
            </p:cNvPr>
            <p:cNvCxnSpPr>
              <a:cxnSpLocks/>
              <a:stCxn id="29" idx="3"/>
              <a:endCxn id="31" idx="1"/>
            </p:cNvCxnSpPr>
            <p:nvPr/>
          </p:nvCxnSpPr>
          <p:spPr>
            <a:xfrm flipV="1">
              <a:off x="6916683" y="2573314"/>
              <a:ext cx="47155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2BBDF4-A3E7-3A0E-0469-16A0EC2D5BB5}"/>
                </a:ext>
              </a:extLst>
            </p:cNvPr>
            <p:cNvSpPr/>
            <p:nvPr/>
          </p:nvSpPr>
          <p:spPr>
            <a:xfrm>
              <a:off x="7467696" y="3120137"/>
              <a:ext cx="1645200" cy="81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CATEGORICAL INTERACTION EMBED. MATRIX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633A74F-D8DD-BD0F-D345-9B5C2C221682}"/>
                </a:ext>
              </a:extLst>
            </p:cNvPr>
            <p:cNvSpPr/>
            <p:nvPr/>
          </p:nvSpPr>
          <p:spPr>
            <a:xfrm>
              <a:off x="9647496" y="6398480"/>
              <a:ext cx="1620000" cy="27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RMSE SCORE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7127EF5-1728-70BB-DD40-79BFB27C87DE}"/>
                </a:ext>
              </a:extLst>
            </p:cNvPr>
            <p:cNvSpPr/>
            <p:nvPr/>
          </p:nvSpPr>
          <p:spPr>
            <a:xfrm>
              <a:off x="5296683" y="231016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INTERACTION EMBED. MATRIX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A0D6799-0DC1-512B-37E2-87BE008F882C}"/>
                </a:ext>
              </a:extLst>
            </p:cNvPr>
            <p:cNvCxnSpPr>
              <a:cxnSpLocks/>
              <a:stCxn id="17" idx="0"/>
              <a:endCxn id="29" idx="2"/>
            </p:cNvCxnSpPr>
            <p:nvPr/>
          </p:nvCxnSpPr>
          <p:spPr>
            <a:xfrm flipV="1">
              <a:off x="6106683" y="2850167"/>
              <a:ext cx="0" cy="42215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ACBC1C4-3B2A-7C8C-42FE-DA3395662BD9}"/>
                </a:ext>
              </a:extLst>
            </p:cNvPr>
            <p:cNvSpPr/>
            <p:nvPr/>
          </p:nvSpPr>
          <p:spPr>
            <a:xfrm>
              <a:off x="7388235" y="2438314"/>
              <a:ext cx="1800000" cy="27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ENCODE LABELS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3F560F0-9D32-27D4-975E-D087F241F5B5}"/>
                </a:ext>
              </a:extLst>
            </p:cNvPr>
            <p:cNvSpPr/>
            <p:nvPr/>
          </p:nvSpPr>
          <p:spPr>
            <a:xfrm>
              <a:off x="3201291" y="4264315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F5E2E3"/>
                  </a:highlight>
                  <a:latin typeface="Monaco" pitchFamily="2" charset="77"/>
                </a:rPr>
                <a:t>LINEAR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F5E2E3"/>
                  </a:highlight>
                  <a:latin typeface="Monaco" pitchFamily="2" charset="77"/>
                </a:rPr>
                <a:t>REGRESSOR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6AC192F-AB07-9FEC-0961-9E33C183AC46}"/>
                </a:ext>
              </a:extLst>
            </p:cNvPr>
            <p:cNvCxnSpPr>
              <a:cxnSpLocks/>
              <a:stCxn id="31" idx="2"/>
              <a:endCxn id="25" idx="0"/>
            </p:cNvCxnSpPr>
            <p:nvPr/>
          </p:nvCxnSpPr>
          <p:spPr>
            <a:xfrm>
              <a:off x="8288235" y="2708314"/>
              <a:ext cx="2061" cy="41182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F9EE20-24ED-A44C-75FF-D5D1C8B2CC81}"/>
                </a:ext>
              </a:extLst>
            </p:cNvPr>
            <p:cNvSpPr/>
            <p:nvPr/>
          </p:nvSpPr>
          <p:spPr>
            <a:xfrm>
              <a:off x="7392075" y="4366657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TRAIN_TEST_-SPLIT FUNCTION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BC3A73C-2FEA-1C4F-C3B8-8DD18EF714BD}"/>
                </a:ext>
              </a:extLst>
            </p:cNvPr>
            <p:cNvSpPr/>
            <p:nvPr/>
          </p:nvSpPr>
          <p:spPr>
            <a:xfrm>
              <a:off x="7459347" y="531165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TRAIN SET &amp; TEST SET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1186F74-4961-8064-AA96-EE39EAB8782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348" y="3936363"/>
              <a:ext cx="1" cy="4255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F32809F-C67F-BB28-0F6B-E7547CF3B7A4}"/>
                </a:ext>
              </a:extLst>
            </p:cNvPr>
            <p:cNvSpPr/>
            <p:nvPr/>
          </p:nvSpPr>
          <p:spPr>
            <a:xfrm>
              <a:off x="5284083" y="4132360"/>
              <a:ext cx="1645200" cy="81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highlight>
                    <a:srgbClr val="DFF3DB"/>
                  </a:highlight>
                  <a:latin typeface="Monaco" pitchFamily="2" charset="77"/>
                </a:rPr>
                <a:t>SUPPORT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FF3DB"/>
                  </a:highlight>
                  <a:latin typeface="Monaco" pitchFamily="2" charset="77"/>
                </a:rPr>
                <a:t>VECTOR</a:t>
              </a:r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highlight>
                    <a:srgbClr val="DFF3DB"/>
                  </a:highlight>
                  <a:latin typeface="Monaco" pitchFamily="2" charset="77"/>
                </a:rPr>
                <a:t>CLASSIFIER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39550A8-4C14-C63C-3DF4-FD498C2FE491}"/>
                </a:ext>
              </a:extLst>
            </p:cNvPr>
            <p:cNvCxnSpPr>
              <a:cxnSpLocks/>
            </p:cNvCxnSpPr>
            <p:nvPr/>
          </p:nvCxnSpPr>
          <p:spPr>
            <a:xfrm>
              <a:off x="8269347" y="4904621"/>
              <a:ext cx="1" cy="42555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BC87446-5766-4EE6-42BE-C52CE1628DF6}"/>
                </a:ext>
              </a:extLst>
            </p:cNvPr>
            <p:cNvSpPr/>
            <p:nvPr/>
          </p:nvSpPr>
          <p:spPr>
            <a:xfrm>
              <a:off x="4153575" y="5311657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FIT MODEL TO TRAIN DATA 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58FE0CB-4D54-2D00-9E6A-DF7D26752E78}"/>
                </a:ext>
              </a:extLst>
            </p:cNvPr>
            <p:cNvCxnSpPr>
              <a:cxnSpLocks/>
              <a:stCxn id="49" idx="1"/>
              <a:endCxn id="66" idx="3"/>
            </p:cNvCxnSpPr>
            <p:nvPr/>
          </p:nvCxnSpPr>
          <p:spPr>
            <a:xfrm flipH="1">
              <a:off x="5953575" y="5581657"/>
              <a:ext cx="150577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3CE6F93-6582-0F64-C080-B564E045BD85}"/>
                </a:ext>
              </a:extLst>
            </p:cNvPr>
            <p:cNvCxnSpPr>
              <a:cxnSpLocks/>
              <a:stCxn id="35" idx="2"/>
              <a:endCxn id="66" idx="0"/>
            </p:cNvCxnSpPr>
            <p:nvPr/>
          </p:nvCxnSpPr>
          <p:spPr>
            <a:xfrm>
              <a:off x="4011291" y="4804315"/>
              <a:ext cx="1042284" cy="507342"/>
            </a:xfrm>
            <a:prstGeom prst="straightConnector1">
              <a:avLst/>
            </a:prstGeom>
            <a:ln>
              <a:solidFill>
                <a:srgbClr val="7F0D03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217037A-FE05-5991-27F6-ED564BB71105}"/>
                </a:ext>
              </a:extLst>
            </p:cNvPr>
            <p:cNvCxnSpPr>
              <a:cxnSpLocks/>
              <a:stCxn id="54" idx="2"/>
              <a:endCxn id="66" idx="0"/>
            </p:cNvCxnSpPr>
            <p:nvPr/>
          </p:nvCxnSpPr>
          <p:spPr>
            <a:xfrm flipH="1">
              <a:off x="5053575" y="4942360"/>
              <a:ext cx="1053108" cy="369297"/>
            </a:xfrm>
            <a:prstGeom prst="straightConnector1">
              <a:avLst/>
            </a:prstGeom>
            <a:ln>
              <a:solidFill>
                <a:srgbClr val="006D04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282CAE-613B-1E7E-D6E0-C562119C472D}"/>
                </a:ext>
              </a:extLst>
            </p:cNvPr>
            <p:cNvSpPr/>
            <p:nvPr/>
          </p:nvSpPr>
          <p:spPr>
            <a:xfrm>
              <a:off x="1941113" y="5311657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PREDICT RATINGS FOR TEST DATA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4B9B697-72BC-72AD-E471-9411E9D0B9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6738" y="5572703"/>
              <a:ext cx="421200" cy="277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BF924DD1-732B-0902-A044-00ABE082B659}"/>
                </a:ext>
              </a:extLst>
            </p:cNvPr>
            <p:cNvSpPr/>
            <p:nvPr/>
          </p:nvSpPr>
          <p:spPr>
            <a:xfrm>
              <a:off x="-150438" y="531165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RATING PREDICTIONS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A2D265D-CDF4-DA88-A905-CE1E52F15EBD}"/>
                </a:ext>
              </a:extLst>
            </p:cNvPr>
            <p:cNvSpPr/>
            <p:nvPr/>
          </p:nvSpPr>
          <p:spPr>
            <a:xfrm>
              <a:off x="821449" y="4069522"/>
              <a:ext cx="1800000" cy="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ADD COURSE TO LIST IF </a:t>
              </a:r>
              <a:r>
                <a:rPr lang="en-GB" sz="1400" dirty="0">
                  <a:solidFill>
                    <a:schemeClr val="tx1"/>
                  </a:solidFill>
                  <a:latin typeface="Monaco" pitchFamily="2" charset="77"/>
                </a:rPr>
                <a:t>RATING ≥ 2.5</a:t>
              </a:r>
              <a:endParaRPr lang="en-US" sz="1400" dirty="0">
                <a:solidFill>
                  <a:schemeClr val="tx1"/>
                </a:solidFill>
                <a:latin typeface="Monaco" pitchFamily="2" charset="77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07F13712-7C55-BD6A-E60E-5EFBF78C3B26}"/>
                </a:ext>
              </a:extLst>
            </p:cNvPr>
            <p:cNvSpPr/>
            <p:nvPr/>
          </p:nvSpPr>
          <p:spPr>
            <a:xfrm>
              <a:off x="913515" y="3111277"/>
              <a:ext cx="1620000" cy="54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Monaco" pitchFamily="2" charset="77"/>
                </a:rPr>
                <a:t>RECOMMENDED COURSES LIST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05512B6-7A48-F422-DC6F-2AA44424A573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flipV="1">
              <a:off x="659562" y="4881608"/>
              <a:ext cx="1061900" cy="430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9D2C692-A900-9C07-74A3-6C08CED89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1449" y="3647364"/>
              <a:ext cx="0" cy="42215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A6A726C-D2AD-3ADF-F4BA-08E891C19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9561" y="5606791"/>
              <a:ext cx="47155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83F3EA-B36B-1A22-0E59-C42DE4D414DC}"/>
                </a:ext>
              </a:extLst>
            </p:cNvPr>
            <p:cNvSpPr/>
            <p:nvPr/>
          </p:nvSpPr>
          <p:spPr>
            <a:xfrm>
              <a:off x="7369347" y="6263480"/>
              <a:ext cx="180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Monaco" pitchFamily="2" charset="77"/>
                </a:rPr>
                <a:t>ROOT MEAN SQUARED ERROR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9B5BA00-272B-DE6E-3693-6A9413343F34}"/>
                </a:ext>
              </a:extLst>
            </p:cNvPr>
            <p:cNvCxnSpPr>
              <a:cxnSpLocks/>
            </p:cNvCxnSpPr>
            <p:nvPr/>
          </p:nvCxnSpPr>
          <p:spPr>
            <a:xfrm>
              <a:off x="8269347" y="5850211"/>
              <a:ext cx="2061" cy="41182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997F7C8A-1C6B-BF30-4177-4C9DEB65BD10}"/>
                </a:ext>
              </a:extLst>
            </p:cNvPr>
            <p:cNvCxnSpPr>
              <a:stCxn id="89" idx="2"/>
              <a:endCxn id="102" idx="1"/>
            </p:cNvCxnSpPr>
            <p:nvPr/>
          </p:nvCxnSpPr>
          <p:spPr>
            <a:xfrm rot="16200000" flipH="1">
              <a:off x="3673543" y="2837675"/>
              <a:ext cx="681823" cy="6709785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62805EB-6603-CE44-7355-3400E7B15361}"/>
                </a:ext>
              </a:extLst>
            </p:cNvPr>
            <p:cNvCxnSpPr>
              <a:cxnSpLocks/>
              <a:stCxn id="102" idx="3"/>
              <a:endCxn id="27" idx="1"/>
            </p:cNvCxnSpPr>
            <p:nvPr/>
          </p:nvCxnSpPr>
          <p:spPr>
            <a:xfrm>
              <a:off x="9169347" y="6533480"/>
              <a:ext cx="478149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60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>
                <a:solidFill>
                  <a:srgbClr val="011893"/>
                </a:solidFill>
                <a:latin typeface="Monaco" pitchFamily="2" charset="77"/>
                <a:cs typeface="Modern Love" panose="020F0502020204030204" pitchFamily="34" charset="0"/>
              </a:rPr>
              <a:pPr/>
              <a:t>2</a:t>
            </a:fld>
            <a:endParaRPr lang="en-US" dirty="0">
              <a:solidFill>
                <a:srgbClr val="011893"/>
              </a:solidFill>
              <a:latin typeface="Monaco" pitchFamily="2" charset="77"/>
              <a:cs typeface="Modern Love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A799BF-AC9C-7CAF-0CEF-D3645F2949BC}"/>
              </a:ext>
            </a:extLst>
          </p:cNvPr>
          <p:cNvSpPr txBox="1">
            <a:spLocks/>
          </p:cNvSpPr>
          <p:nvPr/>
        </p:nvSpPr>
        <p:spPr>
          <a:xfrm>
            <a:off x="828068" y="1547081"/>
            <a:ext cx="10530114" cy="474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A4C9-B812-A356-3BAC-FDE62BB1BEEC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474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Introduction</a:t>
            </a:r>
          </a:p>
          <a:p>
            <a:pPr>
              <a:spcBef>
                <a:spcPts val="1400"/>
              </a:spcBef>
              <a:buFont typeface="Wingdings" pitchFamily="2" charset="2"/>
              <a:buChar char="§"/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Exploratory Data Analysis </a:t>
            </a:r>
          </a:p>
          <a:p>
            <a:pPr>
              <a:spcBef>
                <a:spcPts val="1400"/>
              </a:spcBef>
              <a:buFont typeface="Wingdings" pitchFamily="2" charset="2"/>
              <a:buChar char="§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Content-Based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Recommender System 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&gt;</a:t>
            </a:r>
            <a:r>
              <a:rPr lang="en-US" sz="1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Unsupervised Learning</a:t>
            </a:r>
          </a:p>
          <a:p>
            <a:pPr>
              <a:spcBef>
                <a:spcPts val="1400"/>
              </a:spcBef>
              <a:buFont typeface="Wingdings" pitchFamily="2" charset="2"/>
              <a:buChar char="§"/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Collaborative Filtering-Based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Recommender System    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&gt;</a:t>
            </a:r>
            <a:r>
              <a:rPr lang="en-US" sz="1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Supervised Learning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Observations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Appendix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A9078F-EDEC-1C8B-B493-A3A7D27D1E73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2C1ADCEB-C1D7-1DE5-8D00-0FDC23F28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5896" y="2000205"/>
            <a:ext cx="360000" cy="360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961532-68D8-D5DA-6CA2-3B8C28070621}"/>
              </a:ext>
            </a:extLst>
          </p:cNvPr>
          <p:cNvGrpSpPr>
            <a:grpSpLocks noChangeAspect="1"/>
          </p:cNvGrpSpPr>
          <p:nvPr/>
        </p:nvGrpSpPr>
        <p:grpSpPr>
          <a:xfrm>
            <a:off x="6242350" y="2449275"/>
            <a:ext cx="424382" cy="360000"/>
            <a:chOff x="7963510" y="5190650"/>
            <a:chExt cx="1157389" cy="9818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0537FB-AF50-6C6C-17C5-A1A3C2F031A2}"/>
                </a:ext>
              </a:extLst>
            </p:cNvPr>
            <p:cNvSpPr/>
            <p:nvPr/>
          </p:nvSpPr>
          <p:spPr>
            <a:xfrm>
              <a:off x="8490898" y="5190650"/>
              <a:ext cx="630001" cy="63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6D37B7-CC3D-F96D-5027-3818D9A6D02C}"/>
                </a:ext>
              </a:extLst>
            </p:cNvPr>
            <p:cNvSpPr/>
            <p:nvPr/>
          </p:nvSpPr>
          <p:spPr>
            <a:xfrm>
              <a:off x="7963510" y="5542452"/>
              <a:ext cx="630001" cy="63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5C522E-8969-AA42-357C-98516D9E4AFA}"/>
                </a:ext>
              </a:extLst>
            </p:cNvPr>
            <p:cNvGrpSpPr/>
            <p:nvPr/>
          </p:nvGrpSpPr>
          <p:grpSpPr>
            <a:xfrm flipH="1">
              <a:off x="8536497" y="5295635"/>
              <a:ext cx="540000" cy="432000"/>
              <a:chOff x="5964969" y="5275030"/>
              <a:chExt cx="542078" cy="40940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50D8706-18E8-2CFB-B4A9-4DAA10DBDB84}"/>
                  </a:ext>
                </a:extLst>
              </p:cNvPr>
              <p:cNvSpPr/>
              <p:nvPr/>
            </p:nvSpPr>
            <p:spPr>
              <a:xfrm flipH="1">
                <a:off x="6211957" y="545254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AF76825-8466-EC6A-3326-9EA8D0371F40}"/>
                  </a:ext>
                </a:extLst>
              </p:cNvPr>
              <p:cNvSpPr/>
              <p:nvPr/>
            </p:nvSpPr>
            <p:spPr>
              <a:xfrm flipH="1">
                <a:off x="6296699" y="5527771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6CCA0B3-B1DA-E4B5-574E-50FE1858D12D}"/>
                  </a:ext>
                </a:extLst>
              </p:cNvPr>
              <p:cNvSpPr/>
              <p:nvPr/>
            </p:nvSpPr>
            <p:spPr>
              <a:xfrm flipH="1">
                <a:off x="6225612" y="5275030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5DC366-1948-BD2F-C693-F8B92377E261}"/>
                  </a:ext>
                </a:extLst>
              </p:cNvPr>
              <p:cNvSpPr/>
              <p:nvPr/>
            </p:nvSpPr>
            <p:spPr>
              <a:xfrm flipH="1">
                <a:off x="6091328" y="552411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9220856-10BA-2360-F693-737E7D6EF55C}"/>
                  </a:ext>
                </a:extLst>
              </p:cNvPr>
              <p:cNvSpPr/>
              <p:nvPr/>
            </p:nvSpPr>
            <p:spPr>
              <a:xfrm flipH="1">
                <a:off x="6307169" y="5638712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BDE01F2-F649-5A6B-C53A-BAAF583FF14D}"/>
                  </a:ext>
                </a:extLst>
              </p:cNvPr>
              <p:cNvSpPr/>
              <p:nvPr/>
            </p:nvSpPr>
            <p:spPr>
              <a:xfrm flipH="1">
                <a:off x="6461328" y="548156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97025F-E13F-F6DA-8D04-C13D2BB8E2C4}"/>
                  </a:ext>
                </a:extLst>
              </p:cNvPr>
              <p:cNvSpPr/>
              <p:nvPr/>
            </p:nvSpPr>
            <p:spPr>
              <a:xfrm flipH="1">
                <a:off x="6395455" y="5582944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6518939-E59B-9154-97D2-64C3591FB98B}"/>
                  </a:ext>
                </a:extLst>
              </p:cNvPr>
              <p:cNvSpPr/>
              <p:nvPr/>
            </p:nvSpPr>
            <p:spPr>
              <a:xfrm flipH="1">
                <a:off x="6289264" y="540164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FCC03AC-99B3-08CF-82BA-EDC710DF0265}"/>
                  </a:ext>
                </a:extLst>
              </p:cNvPr>
              <p:cNvSpPr/>
              <p:nvPr/>
            </p:nvSpPr>
            <p:spPr>
              <a:xfrm flipH="1">
                <a:off x="5964969" y="5430825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97370AE-7120-2B9C-B9F1-56CBC84B0EAC}"/>
                  </a:ext>
                </a:extLst>
              </p:cNvPr>
              <p:cNvSpPr/>
              <p:nvPr/>
            </p:nvSpPr>
            <p:spPr>
              <a:xfrm flipH="1">
                <a:off x="6151496" y="5631352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7C22902-522E-071D-CAFD-80C53E574E40}"/>
                </a:ext>
              </a:extLst>
            </p:cNvPr>
            <p:cNvGrpSpPr/>
            <p:nvPr/>
          </p:nvGrpSpPr>
          <p:grpSpPr>
            <a:xfrm rot="10800000" flipH="1">
              <a:off x="8010682" y="5648675"/>
              <a:ext cx="540000" cy="432000"/>
              <a:chOff x="5964969" y="5275030"/>
              <a:chExt cx="542078" cy="4094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3FE0AAB-217F-E45D-A0E5-0BD887C88161}"/>
                  </a:ext>
                </a:extLst>
              </p:cNvPr>
              <p:cNvSpPr/>
              <p:nvPr/>
            </p:nvSpPr>
            <p:spPr>
              <a:xfrm flipH="1">
                <a:off x="6211957" y="545254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4E377E-3C86-B394-F713-2938B26051C4}"/>
                  </a:ext>
                </a:extLst>
              </p:cNvPr>
              <p:cNvSpPr/>
              <p:nvPr/>
            </p:nvSpPr>
            <p:spPr>
              <a:xfrm flipH="1">
                <a:off x="6296699" y="5527771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BB122B0-9992-6FD0-9792-B4A3DD7DD546}"/>
                  </a:ext>
                </a:extLst>
              </p:cNvPr>
              <p:cNvSpPr/>
              <p:nvPr/>
            </p:nvSpPr>
            <p:spPr>
              <a:xfrm flipH="1">
                <a:off x="6225612" y="5275030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E4A5EC5-8D5A-4493-FFAF-13D98F4F1256}"/>
                  </a:ext>
                </a:extLst>
              </p:cNvPr>
              <p:cNvSpPr/>
              <p:nvPr/>
            </p:nvSpPr>
            <p:spPr>
              <a:xfrm flipH="1">
                <a:off x="6091328" y="552411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C8CD7D5-9920-0AD0-3670-E3DD967507E4}"/>
                  </a:ext>
                </a:extLst>
              </p:cNvPr>
              <p:cNvSpPr/>
              <p:nvPr/>
            </p:nvSpPr>
            <p:spPr>
              <a:xfrm flipH="1">
                <a:off x="6307169" y="5638712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E25ED1D-3DD4-6305-2E57-4023B70634CE}"/>
                  </a:ext>
                </a:extLst>
              </p:cNvPr>
              <p:cNvSpPr/>
              <p:nvPr/>
            </p:nvSpPr>
            <p:spPr>
              <a:xfrm flipH="1">
                <a:off x="6461328" y="548156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D8B01C1-73D6-BF7E-1558-B912C9C254AA}"/>
                  </a:ext>
                </a:extLst>
              </p:cNvPr>
              <p:cNvSpPr/>
              <p:nvPr/>
            </p:nvSpPr>
            <p:spPr>
              <a:xfrm flipH="1">
                <a:off x="6395455" y="5582944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357086D-C308-68CC-3688-7C812B401E88}"/>
                  </a:ext>
                </a:extLst>
              </p:cNvPr>
              <p:cNvSpPr/>
              <p:nvPr/>
            </p:nvSpPr>
            <p:spPr>
              <a:xfrm flipH="1">
                <a:off x="6289264" y="5401649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77741D5-74A8-0506-A36E-F8E5A7603E9B}"/>
                  </a:ext>
                </a:extLst>
              </p:cNvPr>
              <p:cNvSpPr/>
              <p:nvPr/>
            </p:nvSpPr>
            <p:spPr>
              <a:xfrm flipH="1">
                <a:off x="5964969" y="5430825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1742F96-8251-4333-6BF3-DE55CB6D077E}"/>
                  </a:ext>
                </a:extLst>
              </p:cNvPr>
              <p:cNvSpPr/>
              <p:nvPr/>
            </p:nvSpPr>
            <p:spPr>
              <a:xfrm flipH="1">
                <a:off x="6151496" y="5631352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4DF6D0B-4D55-72C9-DE92-37BEAF5F6B31}"/>
              </a:ext>
            </a:extLst>
          </p:cNvPr>
          <p:cNvGrpSpPr/>
          <p:nvPr/>
        </p:nvGrpSpPr>
        <p:grpSpPr>
          <a:xfrm>
            <a:off x="8729478" y="3177248"/>
            <a:ext cx="443219" cy="417369"/>
            <a:chOff x="8391959" y="2360049"/>
            <a:chExt cx="443219" cy="417369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FCA6E462-9F81-DD3A-9D29-F77E55AA98B9}"/>
                </a:ext>
              </a:extLst>
            </p:cNvPr>
            <p:cNvGrpSpPr/>
            <p:nvPr/>
          </p:nvGrpSpPr>
          <p:grpSpPr>
            <a:xfrm>
              <a:off x="8454119" y="2360049"/>
              <a:ext cx="381059" cy="367632"/>
              <a:chOff x="8694371" y="2652409"/>
              <a:chExt cx="381059" cy="367632"/>
            </a:xfrm>
          </p:grpSpPr>
          <p:pic>
            <p:nvPicPr>
              <p:cNvPr id="235" name="Graphic 234">
                <a:extLst>
                  <a:ext uri="{FF2B5EF4-FFF2-40B4-BE49-F238E27FC236}">
                    <a16:creationId xmlns:a16="http://schemas.microsoft.com/office/drawing/2014/main" id="{B655CFC0-A7F6-9516-70F3-C027FBC7A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94371" y="2660041"/>
                <a:ext cx="360000" cy="360000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0F40D868-AB69-4BAC-3DE2-5FE547380074}"/>
                      </a:ext>
                    </a:extLst>
                  </p14:cNvPr>
                  <p14:cNvContentPartPr/>
                  <p14:nvPr/>
                </p14:nvContentPartPr>
                <p14:xfrm>
                  <a:off x="8842150" y="2652409"/>
                  <a:ext cx="233280" cy="24012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0F40D868-AB69-4BAC-3DE2-5FE54738007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779150" y="2589409"/>
                    <a:ext cx="358920" cy="36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CC81D2FA-8135-070F-A817-8D5A7A640B8B}"/>
                      </a:ext>
                    </a:extLst>
                  </p14:cNvPr>
                  <p14:cNvContentPartPr/>
                  <p14:nvPr/>
                </p14:nvContentPartPr>
                <p14:xfrm>
                  <a:off x="8799310" y="2842129"/>
                  <a:ext cx="38880" cy="1800"/>
                </p14:xfrm>
              </p:contentPart>
            </mc:Choice>
            <mc:Fallback xmlns=""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CC81D2FA-8135-070F-A817-8D5A7A640B8B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736310" y="2779129"/>
                    <a:ext cx="16452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E41262EB-7D85-7C1E-9A92-58CA305FF280}"/>
                      </a:ext>
                    </a:extLst>
                  </p14:cNvPr>
                  <p14:cNvContentPartPr/>
                  <p14:nvPr/>
                </p14:nvContentPartPr>
                <p14:xfrm>
                  <a:off x="8792830" y="2842129"/>
                  <a:ext cx="360" cy="36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E41262EB-7D85-7C1E-9A92-58CA305FF28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729830" y="2779129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71B25450-882A-59D5-D236-72DEBC2AAB36}"/>
                      </a:ext>
                    </a:extLst>
                  </p14:cNvPr>
                  <p14:cNvContentPartPr/>
                  <p14:nvPr/>
                </p14:nvContentPartPr>
                <p14:xfrm>
                  <a:off x="8788510" y="2846089"/>
                  <a:ext cx="360" cy="36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71B25450-882A-59D5-D236-72DEBC2AAB3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725510" y="2783089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BF34EA4-3FC4-8AC9-7D79-0C1320280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1959" y="2401695"/>
              <a:ext cx="339117" cy="375723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A2A66C4-2482-65A1-90F1-A3894F2E549F}"/>
              </a:ext>
            </a:extLst>
          </p:cNvPr>
          <p:cNvCxnSpPr>
            <a:cxnSpLocks/>
          </p:cNvCxnSpPr>
          <p:nvPr/>
        </p:nvCxnSpPr>
        <p:spPr>
          <a:xfrm flipH="1">
            <a:off x="8799429" y="3184301"/>
            <a:ext cx="61" cy="35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6D841E5-30C9-C462-45EF-DD3D021C3A31}"/>
              </a:ext>
            </a:extLst>
          </p:cNvPr>
          <p:cNvCxnSpPr>
            <a:cxnSpLocks/>
          </p:cNvCxnSpPr>
          <p:nvPr/>
        </p:nvCxnSpPr>
        <p:spPr>
          <a:xfrm flipV="1">
            <a:off x="8816271" y="3271244"/>
            <a:ext cx="339117" cy="37572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itle 1">
            <a:extLst>
              <a:ext uri="{FF2B5EF4-FFF2-40B4-BE49-F238E27FC236}">
                <a16:creationId xmlns:a16="http://schemas.microsoft.com/office/drawing/2014/main" id="{D96D2531-C4EB-D90D-F12D-3FAC8A89C8F1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i="0" u="none" strike="noStrike" kern="1200" cap="none" spc="0" normalizeH="0" baseline="0" noProof="0" dirty="0">
                <a:ln>
                  <a:noFill/>
                </a:ln>
                <a:solidFill>
                  <a:srgbClr val="0037A7"/>
                </a:solidFill>
                <a:effectLst/>
                <a:uLnTx/>
                <a:uFillTx/>
                <a:latin typeface="Monaco" pitchFamily="2" charset="77"/>
                <a:cs typeface="IBM Plex Mono SemiBold" panose="020B0709050203000203" pitchFamily="49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F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3D5C30-7F55-7873-F00B-0E0345D30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0B870E-35D7-63F3-3782-5FF2E3D6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6"/>
            <a:ext cx="10515600" cy="1060552"/>
          </a:xfrm>
        </p:spPr>
        <p:txBody>
          <a:bodyPr/>
          <a:lstStyle/>
          <a:p>
            <a:r>
              <a:rPr lang="en-US" sz="3400" dirty="0">
                <a:solidFill>
                  <a:srgbClr val="006D04"/>
                </a:solidFill>
                <a:latin typeface="Monaco" pitchFamily="2" charset="77"/>
              </a:rPr>
              <a:t>Performance of </a:t>
            </a:r>
            <a:r>
              <a:rPr lang="en-US" sz="3400" b="1" dirty="0">
                <a:solidFill>
                  <a:srgbClr val="006D04"/>
                </a:solidFill>
                <a:highlight>
                  <a:srgbClr val="E0F3DB"/>
                </a:highlight>
                <a:latin typeface="Monaco" pitchFamily="2" charset="77"/>
              </a:rPr>
              <a:t>Collaborative Filtering</a:t>
            </a:r>
            <a:r>
              <a:rPr lang="en-US" sz="3400" dirty="0">
                <a:solidFill>
                  <a:srgbClr val="006D04"/>
                </a:solidFill>
                <a:latin typeface="Monaco" pitchFamily="2" charset="77"/>
              </a:rPr>
              <a:t> Models Compared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B262988-F5F9-A13C-10F2-D88AC0E21294}"/>
              </a:ext>
            </a:extLst>
          </p:cNvPr>
          <p:cNvSpPr txBox="1">
            <a:spLocks/>
          </p:cNvSpPr>
          <p:nvPr/>
        </p:nvSpPr>
        <p:spPr>
          <a:xfrm>
            <a:off x="828068" y="1702311"/>
            <a:ext cx="10530114" cy="461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endParaRPr lang="en-GB" sz="1000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</a:pP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Artificial neural network (ANN)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b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model performed best with RMSE</a:t>
            </a:r>
            <a:b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score of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0.1189</a:t>
            </a:r>
          </a:p>
          <a:p>
            <a:pPr>
              <a:spcBef>
                <a:spcPts val="1400"/>
              </a:spcBef>
            </a:pP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Scores of models tested all lie</a:t>
            </a:r>
            <a:b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within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0.1 range</a:t>
            </a:r>
          </a:p>
          <a:p>
            <a:pPr lvl="1">
              <a:spcBef>
                <a:spcPts val="1400"/>
              </a:spcBef>
            </a:pP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Overall performance more evenly</a:t>
            </a:r>
            <a:b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distributed than expected</a:t>
            </a:r>
          </a:p>
          <a:p>
            <a:pPr>
              <a:spcBef>
                <a:spcPts val="1400"/>
              </a:spcBef>
            </a:pP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Linear regression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model fit to</a:t>
            </a:r>
            <a:b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neural network embedding</a:t>
            </a:r>
          </a:p>
          <a:p>
            <a:pPr lvl="1">
              <a:spcBef>
                <a:spcPts val="1400"/>
              </a:spcBef>
            </a:pP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Support vector machine classification</a:t>
            </a:r>
            <a:b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model also performed well with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98.4%</a:t>
            </a: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b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accuracy,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99.7%</a:t>
            </a: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recall,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98.7%</a:t>
            </a: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precision</a:t>
            </a:r>
            <a:b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and F1 score of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0.9926</a:t>
            </a:r>
            <a:endParaRPr lang="en-GB" sz="1600" dirty="0">
              <a:solidFill>
                <a:schemeClr val="accent3">
                  <a:lumMod val="25000"/>
                </a:schemeClr>
              </a:solidFill>
              <a:highlight>
                <a:srgbClr val="E0F3DB"/>
              </a:highlight>
              <a:latin typeface="Monaco" pitchFamily="2" charset="77"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62489FD6-5D21-A4FF-D8E9-6B0612BB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4772" y="6025573"/>
            <a:ext cx="2743200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06D04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20</a:t>
            </a:fld>
            <a:endParaRPr lang="en-GB" dirty="0">
              <a:solidFill>
                <a:srgbClr val="006D04"/>
              </a:solidFill>
              <a:latin typeface="Monaco" pitchFamily="2" charset="77"/>
            </a:endParaRPr>
          </a:p>
        </p:txBody>
      </p:sp>
      <p:pic>
        <p:nvPicPr>
          <p:cNvPr id="8204" name="Picture 12">
            <a:extLst>
              <a:ext uri="{FF2B5EF4-FFF2-40B4-BE49-F238E27FC236}">
                <a16:creationId xmlns:a16="http://schemas.microsoft.com/office/drawing/2014/main" id="{93015811-77ED-5187-F725-068E9E50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47" y="2030400"/>
            <a:ext cx="4902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3CD34D-629E-6CA4-B763-1448025E98DD}"/>
              </a:ext>
            </a:extLst>
          </p:cNvPr>
          <p:cNvCxnSpPr/>
          <p:nvPr/>
        </p:nvCxnSpPr>
        <p:spPr>
          <a:xfrm>
            <a:off x="828068" y="1702311"/>
            <a:ext cx="1053011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69AD2F-E564-2014-C006-20F93478E1A5}"/>
                  </a:ext>
                </a:extLst>
              </p14:cNvPr>
              <p14:cNvContentPartPr/>
              <p14:nvPr/>
            </p14:nvContentPartPr>
            <p14:xfrm>
              <a:off x="9170145" y="5228483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69AD2F-E564-2014-C006-20F93478E1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52505" y="52108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50F75BD-5C71-D87F-A587-00470BF53C7C}"/>
                  </a:ext>
                </a:extLst>
              </p14:cNvPr>
              <p14:cNvContentPartPr/>
              <p14:nvPr/>
            </p14:nvContentPartPr>
            <p14:xfrm>
              <a:off x="9164745" y="522884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50F75BD-5C71-D87F-A587-00470BF53C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6745" y="52112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5EBADB-975C-5182-F754-E77C4C846FEB}"/>
                  </a:ext>
                </a:extLst>
              </p14:cNvPr>
              <p14:cNvContentPartPr/>
              <p14:nvPr/>
            </p14:nvContentPartPr>
            <p14:xfrm>
              <a:off x="8709193" y="541637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5EBADB-975C-5182-F754-E77C4C846F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1553" y="539837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31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225B28-171D-83B1-1058-8F74C1B58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D9C0270-25F8-4692-731D-2C58806DF609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i="0" u="none" strike="noStrike" kern="1200" cap="none" spc="0" normalizeH="0" baseline="0" noProof="0" dirty="0">
                <a:ln>
                  <a:noFill/>
                </a:ln>
                <a:solidFill>
                  <a:srgbClr val="0037A7"/>
                </a:solidFill>
                <a:effectLst/>
                <a:uLnTx/>
                <a:uFillTx/>
                <a:latin typeface="Monaco" pitchFamily="2" charset="77"/>
                <a:cs typeface="IBM Plex Mono SemiBold" panose="020B0709050203000203" pitchFamily="49" charset="0"/>
              </a:rPr>
              <a:t>Observations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A4F3E5-D56B-8D98-F29D-D7F3FCA298E3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507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User profile-based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recommender system most liberal with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highlight>
                  <a:srgbClr val="D5E2F3"/>
                </a:highlight>
                <a:uLnTx/>
                <a:uFillTx/>
                <a:latin typeface="Monaco" pitchFamily="2" charset="77"/>
                <a:ea typeface="+mn-ea"/>
                <a:cs typeface="+mn-cs"/>
              </a:rPr>
              <a:t>~14</a:t>
            </a: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course recommendations per user </a:t>
            </a:r>
          </a:p>
          <a:p>
            <a:pPr lvl="1">
              <a:spcBef>
                <a:spcPts val="1400"/>
              </a:spcBef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Course similarity-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and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clustering-based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systems discriminate relevant courses from rest more strictly, making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highlight>
                  <a:srgbClr val="D5E2F3"/>
                </a:highlight>
                <a:uLnTx/>
                <a:uFillTx/>
                <a:latin typeface="Monaco" pitchFamily="2" charset="77"/>
                <a:ea typeface="+mn-ea"/>
                <a:cs typeface="+mn-cs"/>
              </a:rPr>
              <a:t>~4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and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highlight>
                  <a:srgbClr val="D5E2F3"/>
                </a:highlight>
                <a:uLnTx/>
                <a:uFillTx/>
                <a:latin typeface="Monaco" pitchFamily="2" charset="77"/>
                <a:ea typeface="+mn-ea"/>
                <a:cs typeface="+mn-cs"/>
              </a:rPr>
              <a:t>~5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recommendations respectively</a:t>
            </a:r>
          </a:p>
          <a:p>
            <a:pPr>
              <a:spcBef>
                <a:spcPts val="1400"/>
              </a:spcBef>
            </a:pPr>
            <a:r>
              <a:rPr lang="en-GB" sz="20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Recommended courses </a:t>
            </a:r>
            <a:r>
              <a:rPr lang="en-GB" sz="2000" b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vary greatly</a:t>
            </a:r>
            <a:r>
              <a:rPr lang="en-GB" sz="20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 from </a:t>
            </a:r>
            <a:r>
              <a:rPr lang="en-GB" sz="2000" b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model to model</a:t>
            </a:r>
          </a:p>
          <a:p>
            <a:pPr lvl="1">
              <a:spcBef>
                <a:spcPts val="1400"/>
              </a:spcBef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highlight>
                  <a:srgbClr val="D5E2F3"/>
                </a:highlight>
                <a:uLnTx/>
                <a:uFillTx/>
                <a:latin typeface="Monaco" pitchFamily="2" charset="77"/>
                <a:ea typeface="+mn-ea"/>
                <a:cs typeface="+mn-cs"/>
              </a:rPr>
              <a:t>No course recommended by all 3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content-based systems</a:t>
            </a:r>
          </a:p>
          <a:p>
            <a:pPr lvl="1">
              <a:spcBef>
                <a:spcPts val="1400"/>
              </a:spcBef>
            </a:pPr>
            <a:r>
              <a:rPr lang="en-GB" sz="16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User profile- and course similarity-based systems generate </a:t>
            </a:r>
            <a:r>
              <a:rPr lang="en-GB" sz="1600" b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similar</a:t>
            </a:r>
            <a:r>
              <a:rPr lang="en-GB" sz="16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 recommendations, clustering-based system noticeably </a:t>
            </a:r>
            <a:r>
              <a:rPr lang="en-GB" sz="1600" b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different</a:t>
            </a:r>
          </a:p>
          <a:p>
            <a:pPr lvl="2">
              <a:spcBef>
                <a:spcPts val="1400"/>
              </a:spcBef>
            </a:pPr>
            <a:r>
              <a:rPr lang="en-GB" sz="12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Former systems push course category </a:t>
            </a:r>
            <a:r>
              <a:rPr lang="en-GB" sz="1200" i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excourse</a:t>
            </a:r>
            <a:r>
              <a:rPr lang="en-GB" sz="12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 (5 and 8 recommendations in top 10 respectively), latter does not (0 in top 10)</a:t>
            </a:r>
          </a:p>
          <a:p>
            <a:pPr lvl="2">
              <a:spcBef>
                <a:spcPts val="1400"/>
              </a:spcBef>
            </a:pPr>
            <a:r>
              <a:rPr kumimoji="0" lang="en-GB" sz="12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Checks out – former are </a:t>
            </a:r>
            <a:r>
              <a:rPr kumimoji="0" lang="en-GB" sz="120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highlight>
                  <a:srgbClr val="D5E2F3"/>
                </a:highlight>
                <a:uLnTx/>
                <a:uFillTx/>
                <a:latin typeface="Monaco" pitchFamily="2" charset="77"/>
                <a:ea typeface="+mn-ea"/>
                <a:cs typeface="+mn-cs"/>
              </a:rPr>
              <a:t>similar methodologically</a:t>
            </a:r>
            <a:r>
              <a:rPr kumimoji="0" lang="en-GB" sz="12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(supervised learning; rows of database are users, columns are courses), latter is different (unsupervised learning)</a:t>
            </a:r>
          </a:p>
          <a:p>
            <a:pPr>
              <a:spcBef>
                <a:spcPts val="1400"/>
              </a:spcBef>
            </a:pPr>
            <a:r>
              <a:rPr lang="en-GB" sz="2000" dirty="0">
                <a:solidFill>
                  <a:srgbClr val="A5A5A5">
                    <a:lumMod val="25000"/>
                  </a:srgbClr>
                </a:solidFill>
                <a:highlight>
                  <a:srgbClr val="D5E2F3"/>
                </a:highlight>
                <a:latin typeface="Monaco" pitchFamily="2" charset="77"/>
              </a:rPr>
              <a:t>Diminishing returns</a:t>
            </a:r>
            <a:r>
              <a:rPr lang="en-GB" sz="2000" b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 </a:t>
            </a:r>
            <a:r>
              <a:rPr lang="en-GB" sz="20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on </a:t>
            </a:r>
            <a:r>
              <a:rPr lang="en-GB" sz="2000" i="1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RecommenderNet</a:t>
            </a:r>
            <a:r>
              <a:rPr lang="en-GB" sz="20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 ANN</a:t>
            </a:r>
            <a:r>
              <a:rPr kumimoji="0" lang="en-GB" sz="20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model train and validation loss after </a:t>
            </a:r>
            <a:r>
              <a:rPr kumimoji="0" lang="en-GB" sz="2000" b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2</a:t>
            </a:r>
            <a:r>
              <a:rPr kumimoji="0" lang="en-GB" sz="2000" b="1" u="none" strike="noStrike" kern="1200" cap="none" spc="0" normalizeH="0" baseline="3000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nd</a:t>
            </a:r>
            <a:r>
              <a:rPr kumimoji="0" lang="en-GB" sz="2000" b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epoch</a:t>
            </a:r>
            <a:r>
              <a:rPr kumimoji="0" lang="en-GB" sz="200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</a:t>
            </a:r>
            <a:r>
              <a:rPr lang="en-GB" sz="2000" dirty="0">
                <a:solidFill>
                  <a:srgbClr val="A5A5A5">
                    <a:lumMod val="25000"/>
                  </a:srgbClr>
                </a:solidFill>
                <a:latin typeface="Monaco" pitchFamily="2" charset="77"/>
              </a:rPr>
              <a:t>(</a:t>
            </a:r>
            <a:r>
              <a:rPr kumimoji="0" lang="en-GB" sz="20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see </a:t>
            </a:r>
            <a:r>
              <a:rPr kumimoji="0" lang="en-GB" sz="16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FIGURE</a:t>
            </a: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</a:t>
            </a:r>
            <a:r>
              <a:rPr kumimoji="0" lang="en-GB" sz="200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→)</a:t>
            </a:r>
            <a:endParaRPr kumimoji="0" lang="en-GB" sz="200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highlight>
                <a:srgbClr val="D5E2F3"/>
              </a:highlight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 lvl="1">
              <a:spcBef>
                <a:spcPts val="1400"/>
              </a:spcBef>
            </a:pPr>
            <a:r>
              <a:rPr kumimoji="0" lang="en-GB" sz="1600" b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~600,000-parameter </a:t>
            </a:r>
            <a:r>
              <a:rPr kumimoji="0" lang="en-GB" sz="16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model potentially overfit; can be </a:t>
            </a:r>
            <a:r>
              <a:rPr kumimoji="0" lang="en-GB" sz="1600" b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regularised</a:t>
            </a:r>
            <a:r>
              <a:rPr kumimoji="0" lang="en-GB" sz="16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and optimised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517D21-8AB9-8B2B-4458-A317AAB9F4D3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86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A1476-A5CA-31A7-C945-BEB0E84EA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9C5F1-CF0C-FBAB-0CBF-3E4AC0ED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075537C-CA84-1446-933C-8E9D027F9201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11893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11893"/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154AA0A-9D2C-5939-824F-BC02CF59C08B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baseline="0" noProof="0" dirty="0">
                <a:ln>
                  <a:noFill/>
                </a:ln>
                <a:solidFill>
                  <a:srgbClr val="0037A7"/>
                </a:solidFill>
                <a:effectLst/>
                <a:uLnTx/>
                <a:uFillTx/>
                <a:latin typeface="Monaco" pitchFamily="2" charset="77"/>
                <a:cs typeface="IBM Plex Mono SemiBold" panose="020B0709050203000203" pitchFamily="49" charset="0"/>
              </a:rPr>
              <a:t>Appendix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7128F7-E2A1-99A8-1357-DFA812AACB1D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512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buSzPct val="125000"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FIGURE  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>
              <a:spcBef>
                <a:spcPts val="1400"/>
              </a:spcBef>
              <a:defRPr/>
            </a:pPr>
            <a:endParaRPr lang="en-US" sz="2000" dirty="0">
              <a:solidFill>
                <a:srgbClr val="A5A5A5">
                  <a:lumMod val="25000"/>
                </a:srgb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>
              <a:spcBef>
                <a:spcPts val="1400"/>
              </a:spcBef>
              <a:defRPr/>
            </a:pPr>
            <a:endParaRPr lang="en-US" sz="2000" dirty="0">
              <a:solidFill>
                <a:srgbClr val="A5A5A5">
                  <a:lumMod val="25000"/>
                </a:srgb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>
              <a:spcBef>
                <a:spcPts val="1400"/>
              </a:spcBef>
              <a:defRPr/>
            </a:pPr>
            <a:endParaRPr lang="en-US" sz="2000" dirty="0">
              <a:solidFill>
                <a:srgbClr val="A5A5A5">
                  <a:lumMod val="25000"/>
                </a:srgb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 marL="0" indent="0">
              <a:spcBef>
                <a:spcPts val="1400"/>
              </a:spcBef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25000"/>
                </a:srgbClr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  <a:p>
            <a:pPr>
              <a:spcBef>
                <a:spcPts val="14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All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Machine Learning Capstone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25000"/>
                  </a:srgbClr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</a:rPr>
              <a:t> labs accessible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11893"/>
                </a:solidFill>
                <a:effectLst/>
                <a:uLnTx/>
                <a:uFillTx/>
                <a:latin typeface="Monaco" pitchFamily="2" charset="77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011893"/>
              </a:solidFill>
              <a:effectLst/>
              <a:uLnTx/>
              <a:uFillTx/>
              <a:latin typeface="Monaco" pitchFamily="2" charset="77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713E27-1275-3CE6-EAF8-2617004A1EC5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014688A-B1F8-5FCE-A0E3-FDBDD6BD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57" y="1591200"/>
            <a:ext cx="4978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F9A3F-6437-C25E-107D-641C3512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F90A9-7775-5A4B-FE24-DED22041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5936"/>
            <a:ext cx="10515600" cy="1086127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github.com/</a:t>
            </a:r>
            <a:r>
              <a:rPr lang="en-US" sz="4000" b="1" dirty="0">
                <a:solidFill>
                  <a:srgbClr val="007F03"/>
                </a:solidFill>
                <a:highlight>
                  <a:srgbClr val="E0F3DB"/>
                </a:highlight>
                <a:latin typeface="Monaco" pitchFamily="2" charset="77"/>
              </a:rPr>
              <a:t>danswk</a:t>
            </a:r>
            <a:br>
              <a:rPr lang="en-US" sz="4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</a:br>
            <a:r>
              <a:rPr lang="en-US" sz="2600" b="1" dirty="0">
                <a:solidFill>
                  <a:schemeClr val="bg1">
                    <a:lumMod val="6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/</a:t>
            </a:r>
            <a:r>
              <a:rPr lang="en-US" sz="2600" b="1" dirty="0" err="1">
                <a:solidFill>
                  <a:schemeClr val="bg1">
                    <a:lumMod val="6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ibm</a:t>
            </a:r>
            <a:r>
              <a:rPr lang="en-US" sz="2600" b="1" dirty="0">
                <a:solidFill>
                  <a:schemeClr val="bg1">
                    <a:lumMod val="6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/tree/main/ml-capstone</a:t>
            </a:r>
          </a:p>
        </p:txBody>
      </p:sp>
    </p:spTree>
    <p:extLst>
      <p:ext uri="{BB962C8B-B14F-4D97-AF65-F5344CB8AC3E}">
        <p14:creationId xmlns:p14="http://schemas.microsoft.com/office/powerpoint/2010/main" val="22651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GB" smtClean="0">
                <a:solidFill>
                  <a:srgbClr val="011893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3</a:t>
            </a:fld>
            <a:endParaRPr lang="en-GB" dirty="0">
              <a:solidFill>
                <a:srgbClr val="011893"/>
              </a:solidFill>
              <a:latin typeface="Monaco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GB" sz="3400" dirty="0">
                <a:solidFill>
                  <a:srgbClr val="0037A7"/>
                </a:solidFill>
                <a:latin typeface="Monaco" pitchFamily="2" charset="77"/>
              </a:rPr>
              <a:t>Introduction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0A0FF6B-8300-0D40-7CE7-062C1C3BEBCD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474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An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online course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recommender system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enhances personalised learning experiences by suggesting relevant courses based on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2F3"/>
                </a:highlight>
                <a:latin typeface="Monaco" pitchFamily="2" charset="77"/>
              </a:rPr>
              <a:t>user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preferences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as reflected by past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activity</a:t>
            </a:r>
          </a:p>
          <a:p>
            <a:pPr lvl="1">
              <a:spcBef>
                <a:spcPts val="1400"/>
              </a:spcBef>
            </a:pP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Promotes continuous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skill development</a:t>
            </a:r>
          </a:p>
          <a:p>
            <a:pPr lvl="1">
              <a:spcBef>
                <a:spcPts val="1400"/>
              </a:spcBef>
            </a:pP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Improves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user 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reach</a:t>
            </a:r>
            <a:r>
              <a:rPr lang="en-GB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GB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of educational resources</a:t>
            </a:r>
          </a:p>
          <a:p>
            <a:pPr marL="0" indent="0">
              <a:spcBef>
                <a:spcPts val="1400"/>
              </a:spcBef>
              <a:buNone/>
            </a:pPr>
            <a:endParaRPr lang="en-GB" sz="1000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</a:pP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Problem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: test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machine learning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technologies using online course data to build optimised recommender system</a:t>
            </a:r>
          </a:p>
          <a:p>
            <a:pPr marL="0" indent="0">
              <a:spcBef>
                <a:spcPts val="1400"/>
              </a:spcBef>
              <a:buNone/>
            </a:pPr>
            <a:endParaRPr lang="en-GB" sz="1000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  <a:p>
            <a:pPr>
              <a:spcBef>
                <a:spcPts val="1400"/>
              </a:spcBef>
            </a:pP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Hypothesis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: implementation of recommender system will improve </a:t>
            </a:r>
            <a:r>
              <a:rPr lang="en-GB" sz="2000" b="1" dirty="0">
                <a:solidFill>
                  <a:schemeClr val="accent3">
                    <a:lumMod val="25000"/>
                  </a:schemeClr>
                </a:solidFill>
                <a:highlight>
                  <a:srgbClr val="D5E1F3"/>
                </a:highlight>
                <a:latin typeface="Monaco" pitchFamily="2" charset="77"/>
              </a:rPr>
              <a:t>completion rate</a:t>
            </a:r>
            <a:r>
              <a:rPr lang="en-GB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of online courses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C8B797-44FE-0C4A-8D82-1559CCFC49CC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6916"/>
            <a:ext cx="10515600" cy="644167"/>
          </a:xfrm>
        </p:spPr>
        <p:txBody>
          <a:bodyPr/>
          <a:lstStyle/>
          <a:p>
            <a:r>
              <a:rPr lang="en-US" sz="4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Exploratory Data Analysis</a:t>
            </a:r>
            <a:endParaRPr lang="en-US" sz="4000" b="1" dirty="0">
              <a:highlight>
                <a:srgbClr val="DFF3DB"/>
              </a:highlight>
              <a:latin typeface="Monaco" pitchFamily="2" charset="77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93C86CF-B31B-4549-BA68-C5C2DB47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5010" y="2914604"/>
            <a:ext cx="1029600" cy="10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F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A4E0F4-927F-F212-73B5-C2D1825C4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B616-2656-4948-E792-E0A50AC3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>
                <a:solidFill>
                  <a:srgbClr val="006D04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006D04"/>
              </a:solidFill>
              <a:latin typeface="Monaco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2C66A7C-F36C-09D6-3D6C-39E0D2F05EF3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400" dirty="0">
                <a:solidFill>
                  <a:srgbClr val="007F03"/>
                </a:solidFill>
                <a:latin typeface="Monaco" pitchFamily="2" charset="77"/>
              </a:rPr>
              <a:t>Course </a:t>
            </a:r>
            <a:r>
              <a:rPr lang="en-US" sz="3400" b="1" dirty="0">
                <a:solidFill>
                  <a:srgbClr val="007F03"/>
                </a:solidFill>
                <a:highlight>
                  <a:srgbClr val="DFF3DB"/>
                </a:highlight>
                <a:latin typeface="Monaco" pitchFamily="2" charset="77"/>
              </a:rPr>
              <a:t>Genre</a:t>
            </a:r>
            <a:r>
              <a:rPr lang="en-US" sz="3400" b="1" dirty="0">
                <a:solidFill>
                  <a:srgbClr val="007F03"/>
                </a:solidFill>
                <a:latin typeface="Monaco" pitchFamily="2" charset="77"/>
              </a:rPr>
              <a:t> </a:t>
            </a:r>
            <a:r>
              <a:rPr lang="en-US" sz="3400" dirty="0">
                <a:solidFill>
                  <a:srgbClr val="007F03"/>
                </a:solidFill>
                <a:latin typeface="Monaco" pitchFamily="2" charset="77"/>
              </a:rPr>
              <a:t>Distribution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58876D-D62B-ABF9-9499-7A7C718C52AE}"/>
              </a:ext>
            </a:extLst>
          </p:cNvPr>
          <p:cNvSpPr txBox="1">
            <a:spLocks/>
          </p:cNvSpPr>
          <p:nvPr/>
        </p:nvSpPr>
        <p:spPr>
          <a:xfrm>
            <a:off x="828068" y="1578078"/>
            <a:ext cx="10530114" cy="43737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b="1" dirty="0" err="1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BackendDev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most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common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genre with 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78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relevant courses</a:t>
            </a:r>
          </a:p>
          <a:p>
            <a:pPr>
              <a:spcBef>
                <a:spcPts val="1400"/>
              </a:spcBef>
            </a:pPr>
            <a:r>
              <a:rPr lang="en-US" sz="2000" b="1" dirty="0">
                <a:solidFill>
                  <a:schemeClr val="tx1"/>
                </a:solidFill>
                <a:highlight>
                  <a:srgbClr val="DFF3DB"/>
                </a:highlight>
                <a:latin typeface="Monaco" pitchFamily="2" charset="77"/>
              </a:rPr>
              <a:t>Chatbot</a:t>
            </a:r>
            <a:r>
              <a:rPr lang="en-US" sz="2000" dirty="0">
                <a:solidFill>
                  <a:schemeClr val="tx1"/>
                </a:solidFill>
                <a:latin typeface="Monaco" pitchFamily="2" charset="77"/>
              </a:rPr>
              <a:t> and </a:t>
            </a:r>
            <a:r>
              <a:rPr lang="en-US" sz="2000" b="1" dirty="0">
                <a:solidFill>
                  <a:schemeClr val="tx1"/>
                </a:solidFill>
                <a:highlight>
                  <a:srgbClr val="DFF3DB"/>
                </a:highlight>
                <a:latin typeface="Monaco" pitchFamily="2" charset="77"/>
              </a:rPr>
              <a:t>Blockchain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least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common genres with only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4</a:t>
            </a:r>
            <a:b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relevant courses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DB612E-9300-4D20-3F80-22E27A4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600" y="1578077"/>
            <a:ext cx="49276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48DD10-96B8-B357-4B0E-A91880FF3588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4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F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B5ACE-70CF-91B9-F01A-E9D2D1741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9E6E6-8AEE-9052-17E0-3D07387E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>
                <a:solidFill>
                  <a:srgbClr val="006D04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006D04"/>
              </a:solidFill>
              <a:latin typeface="Monaco" pitchFamily="2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6E9BA12-B06D-7140-4FBD-09E0CB9651A0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400" dirty="0">
                <a:solidFill>
                  <a:srgbClr val="027F02"/>
                </a:solidFill>
                <a:latin typeface="Monaco" pitchFamily="2" charset="77"/>
              </a:rPr>
              <a:t>Course</a:t>
            </a:r>
            <a:r>
              <a:rPr lang="en-US" sz="3400" dirty="0">
                <a:solidFill>
                  <a:srgbClr val="007F03"/>
                </a:solidFill>
                <a:latin typeface="Monaco" pitchFamily="2" charset="77"/>
              </a:rPr>
              <a:t> </a:t>
            </a:r>
            <a:r>
              <a:rPr lang="en-US" sz="3400" b="1" dirty="0">
                <a:solidFill>
                  <a:srgbClr val="007F03"/>
                </a:solidFill>
                <a:highlight>
                  <a:srgbClr val="DFF3DB"/>
                </a:highlight>
                <a:latin typeface="Monaco" pitchFamily="2" charset="77"/>
              </a:rPr>
              <a:t>Enrolments</a:t>
            </a:r>
            <a:r>
              <a:rPr lang="en-US" sz="3400" dirty="0">
                <a:solidFill>
                  <a:srgbClr val="007F03"/>
                </a:solidFill>
                <a:latin typeface="Monaco" pitchFamily="2" charset="77"/>
              </a:rPr>
              <a:t> Distribution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733472-91D0-8B61-2B8B-DAD91C5AFEC8}"/>
              </a:ext>
            </a:extLst>
          </p:cNvPr>
          <p:cNvSpPr txBox="1">
            <a:spLocks/>
          </p:cNvSpPr>
          <p:nvPr/>
        </p:nvSpPr>
        <p:spPr>
          <a:xfrm>
            <a:off x="828068" y="1578078"/>
            <a:ext cx="10530114" cy="444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Largest group of users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(8,320 / 33,901: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24.5%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) enrolled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in only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1 </a:t>
            </a:r>
            <a:r>
              <a:rPr lang="en-US" sz="2000" b="1" dirty="0">
                <a:solidFill>
                  <a:schemeClr val="tx1"/>
                </a:solidFill>
                <a:highlight>
                  <a:srgbClr val="DFF3DB"/>
                </a:highlight>
                <a:latin typeface="Monaco" pitchFamily="2" charset="77"/>
              </a:rPr>
              <a:t>course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Next-largest group of users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(6,179 / 33,901: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9EDD0"/>
                </a:highlight>
                <a:latin typeface="Monaco" pitchFamily="2" charset="77"/>
              </a:rPr>
              <a:t>18.2%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) enrolled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in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5 courses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Data observes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exponential decay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Some enrolment numbers held by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~0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highlight>
                  <a:srgbClr val="E0F3DB"/>
                </a:highlight>
                <a:latin typeface="Monaco" pitchFamily="2" charset="77"/>
              </a:rPr>
              <a:t> users</a:t>
            </a:r>
          </a:p>
          <a:p>
            <a:pPr lvl="1">
              <a:spcBef>
                <a:spcPts val="1400"/>
              </a:spcBef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These numbers appear at </a:t>
            </a:r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regular</a:t>
            </a:r>
            <a:b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intervals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of 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4 bars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– </a:t>
            </a:r>
            <a:r>
              <a:rPr lang="en-US" sz="16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why?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80CF907-8336-E99F-8A29-F8EF78C5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62" y="1590777"/>
            <a:ext cx="50165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3DB89F-D7FB-5E13-1081-5ABB7B644C1D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6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F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05D2CD-2AD9-6DD1-2D59-1C16B2DB5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6F85376-C2D2-DAAE-2EF1-0FE74AEF3EE7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400" dirty="0">
                <a:solidFill>
                  <a:srgbClr val="027F02"/>
                </a:solidFill>
                <a:highlight>
                  <a:srgbClr val="E0F3DB"/>
                </a:highlight>
                <a:latin typeface="Monaco" pitchFamily="2" charset="77"/>
              </a:rPr>
              <a:t>Top 20</a:t>
            </a:r>
            <a:r>
              <a:rPr lang="en-US" sz="3400" dirty="0">
                <a:solidFill>
                  <a:srgbClr val="027F02"/>
                </a:solidFill>
                <a:latin typeface="Monaco" pitchFamily="2" charset="77"/>
              </a:rPr>
              <a:t> Courses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43B31B-AE82-6F48-4D73-07FCA335F2EC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474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Python for Data Science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#1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with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14,936</a:t>
            </a:r>
            <a:b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enrolments</a:t>
            </a:r>
          </a:p>
          <a:p>
            <a:pPr>
              <a:spcBef>
                <a:spcPts val="1400"/>
              </a:spcBef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4 of top 10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courses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Python-related</a:t>
            </a:r>
          </a:p>
          <a:p>
            <a:pPr>
              <a:spcBef>
                <a:spcPts val="1400"/>
              </a:spcBef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10 of top 20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courses marketed to 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beginner</a:t>
            </a:r>
            <a:b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</a:b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learners</a:t>
            </a: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(course title containing terms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introduction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, </a:t>
            </a: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101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, </a:t>
            </a: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fundamentals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or</a:t>
            </a:r>
            <a:b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2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essentials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)</a:t>
            </a:r>
          </a:p>
          <a:p>
            <a:pPr>
              <a:spcBef>
                <a:spcPts val="1400"/>
              </a:spcBef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8BB65E-A21A-B2EC-91FC-5C517DCAB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"/>
          <a:stretch/>
        </p:blipFill>
        <p:spPr>
          <a:xfrm>
            <a:off x="8165592" y="1680882"/>
            <a:ext cx="3182136" cy="464351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361F16-9F9F-61F9-0807-201A7512D885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14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F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E6447-6C99-D5AF-E35A-C13D75724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33AC752-9060-5C58-B94D-81DA974DF9CE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3400" b="1" dirty="0">
                <a:solidFill>
                  <a:srgbClr val="027F02"/>
                </a:solidFill>
                <a:highlight>
                  <a:srgbClr val="DFF3DB"/>
                </a:highlight>
                <a:latin typeface="Monaco" pitchFamily="2" charset="77"/>
              </a:rPr>
              <a:t>Word Cloud</a:t>
            </a:r>
            <a:r>
              <a:rPr lang="en-US" sz="3400" b="1" dirty="0">
                <a:solidFill>
                  <a:srgbClr val="027F02"/>
                </a:solidFill>
                <a:latin typeface="Monaco" pitchFamily="2" charset="77"/>
              </a:rPr>
              <a:t> </a:t>
            </a:r>
            <a:r>
              <a:rPr lang="en-US" sz="3400" dirty="0">
                <a:solidFill>
                  <a:srgbClr val="027F02"/>
                </a:solidFill>
                <a:latin typeface="Monaco" pitchFamily="2" charset="77"/>
              </a:rPr>
              <a:t>of Course Titles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598592-1237-B1BE-AC52-2C4925894333}"/>
              </a:ext>
            </a:extLst>
          </p:cNvPr>
          <p:cNvCxnSpPr/>
          <p:nvPr/>
        </p:nvCxnSpPr>
        <p:spPr>
          <a:xfrm>
            <a:off x="828068" y="1268361"/>
            <a:ext cx="1053011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5594CD-A6B9-2EC7-4A88-4B377FE4D56D}"/>
              </a:ext>
            </a:extLst>
          </p:cNvPr>
          <p:cNvSpPr txBox="1">
            <a:spLocks/>
          </p:cNvSpPr>
          <p:nvPr/>
        </p:nvSpPr>
        <p:spPr>
          <a:xfrm>
            <a:off x="828068" y="1578077"/>
            <a:ext cx="10530114" cy="474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Terms appearing most frequently in online course descriptions dataset</a:t>
            </a:r>
          </a:p>
          <a:p>
            <a:pPr lvl="1">
              <a:spcBef>
                <a:spcPts val="1400"/>
              </a:spcBef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Top terms include 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data</a:t>
            </a:r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 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(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science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/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analysis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)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,</a:t>
            </a:r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python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and</a:t>
            </a:r>
            <a:r>
              <a:rPr lang="en-US" sz="1600" b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1600" b="1" i="1" dirty="0">
                <a:solidFill>
                  <a:schemeClr val="accent3">
                    <a:lumMod val="25000"/>
                  </a:schemeClr>
                </a:solidFill>
                <a:highlight>
                  <a:srgbClr val="DFF3DB"/>
                </a:highlight>
                <a:latin typeface="Monaco" pitchFamily="2" charset="77"/>
              </a:rPr>
              <a:t>machine learning</a:t>
            </a:r>
            <a:endParaRPr lang="en-US" sz="1600" b="1" i="1" dirty="0">
              <a:solidFill>
                <a:schemeClr val="accent3">
                  <a:lumMod val="25000"/>
                </a:schemeClr>
              </a:solidFill>
              <a:latin typeface="Monaco" pitchFamily="2" charset="77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CEA021-5225-B4F2-B741-2C44BF997FE7}"/>
              </a:ext>
            </a:extLst>
          </p:cNvPr>
          <p:cNvGrpSpPr/>
          <p:nvPr/>
        </p:nvGrpSpPr>
        <p:grpSpPr>
          <a:xfrm>
            <a:off x="2548245" y="2745675"/>
            <a:ext cx="7095509" cy="3656776"/>
            <a:chOff x="2157041" y="2439067"/>
            <a:chExt cx="7872168" cy="3986309"/>
          </a:xfrm>
        </p:grpSpPr>
        <p:pic>
          <p:nvPicPr>
            <p:cNvPr id="3" name="Picture 6">
              <a:extLst>
                <a:ext uri="{FF2B5EF4-FFF2-40B4-BE49-F238E27FC236}">
                  <a16:creationId xmlns:a16="http://schemas.microsoft.com/office/drawing/2014/main" id="{6CB972C6-7DD0-4CB6-EC5A-56FFC4722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7041" y="2439067"/>
              <a:ext cx="7872168" cy="39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168B3F-295B-FA37-7AD3-8D24267C0802}"/>
                </a:ext>
              </a:extLst>
            </p:cNvPr>
            <p:cNvSpPr/>
            <p:nvPr/>
          </p:nvSpPr>
          <p:spPr>
            <a:xfrm>
              <a:off x="2276856" y="2478024"/>
              <a:ext cx="7735824" cy="38587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B61BFE8-F784-7BF8-8362-EFF04DBB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025573"/>
            <a:ext cx="332772" cy="40163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>
                <a:solidFill>
                  <a:srgbClr val="006D04"/>
                </a:solidFill>
                <a:latin typeface="Monaco" pitchFamily="2" charset="77"/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006D04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171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4BAFB47-1156-77E8-F787-D5646D01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061"/>
            <a:ext cx="10515600" cy="1725907"/>
          </a:xfrm>
        </p:spPr>
        <p:txBody>
          <a:bodyPr/>
          <a:lstStyle/>
          <a:p>
            <a:r>
              <a:rPr lang="en-US" sz="4000" b="1" dirty="0">
                <a:highlight>
                  <a:srgbClr val="D5E1F3"/>
                </a:highlight>
                <a:latin typeface="Monaco" pitchFamily="2" charset="77"/>
              </a:rPr>
              <a:t>Content-Based</a:t>
            </a:r>
            <a:b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Recommender System</a:t>
            </a:r>
            <a:b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</a:br>
            <a:r>
              <a:rPr lang="en-US" sz="4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&gt;</a:t>
            </a: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 </a:t>
            </a:r>
            <a:r>
              <a:rPr lang="en-US" sz="4000" i="1" dirty="0">
                <a:solidFill>
                  <a:schemeClr val="accent3">
                    <a:lumMod val="25000"/>
                  </a:schemeClr>
                </a:solidFill>
                <a:latin typeface="Monaco" pitchFamily="2" charset="77"/>
              </a:rPr>
              <a:t>Unsupervised Learning</a:t>
            </a:r>
            <a:endParaRPr lang="en-US" sz="4000" i="1" dirty="0">
              <a:latin typeface="Monaco" pitchFamily="2" charset="77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BC302D1-AB08-4346-08CF-762869F6421E}"/>
              </a:ext>
            </a:extLst>
          </p:cNvPr>
          <p:cNvGrpSpPr/>
          <p:nvPr/>
        </p:nvGrpSpPr>
        <p:grpSpPr>
          <a:xfrm>
            <a:off x="9454788" y="2644311"/>
            <a:ext cx="2021522" cy="1607900"/>
            <a:chOff x="7541581" y="4882873"/>
            <a:chExt cx="2021522" cy="16079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DBC5E1-AEE7-2A4C-9CCE-D6FE884FE831}"/>
                </a:ext>
              </a:extLst>
            </p:cNvPr>
            <p:cNvSpPr/>
            <p:nvPr/>
          </p:nvSpPr>
          <p:spPr>
            <a:xfrm>
              <a:off x="8490898" y="5190650"/>
              <a:ext cx="630001" cy="63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FFD52-F70F-854D-8DC1-D1F09F5ACAD2}"/>
                </a:ext>
              </a:extLst>
            </p:cNvPr>
            <p:cNvSpPr txBox="1"/>
            <p:nvPr/>
          </p:nvSpPr>
          <p:spPr>
            <a:xfrm>
              <a:off x="7541581" y="6182996"/>
              <a:ext cx="1176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Monaco" pitchFamily="2" charset="77"/>
                </a:rPr>
                <a:t>cluster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FD9-B27C-0C44-8B7A-44D908A27760}"/>
                </a:ext>
              </a:extLst>
            </p:cNvPr>
            <p:cNvSpPr txBox="1"/>
            <p:nvPr/>
          </p:nvSpPr>
          <p:spPr>
            <a:xfrm>
              <a:off x="8386176" y="4882873"/>
              <a:ext cx="1176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Monaco" pitchFamily="2" charset="77"/>
                </a:rPr>
                <a:t>cluster 2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6E04F1F-F1FE-4E97-AFBA-D7E05EE16A71}"/>
                </a:ext>
              </a:extLst>
            </p:cNvPr>
            <p:cNvSpPr/>
            <p:nvPr/>
          </p:nvSpPr>
          <p:spPr>
            <a:xfrm>
              <a:off x="7963510" y="5542452"/>
              <a:ext cx="630001" cy="63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308F74-2DC9-1564-4B84-8A17EAE01438}"/>
                </a:ext>
              </a:extLst>
            </p:cNvPr>
            <p:cNvGrpSpPr/>
            <p:nvPr/>
          </p:nvGrpSpPr>
          <p:grpSpPr>
            <a:xfrm flipH="1">
              <a:off x="8536497" y="5295635"/>
              <a:ext cx="540000" cy="432000"/>
              <a:chOff x="5964969" y="5275030"/>
              <a:chExt cx="542078" cy="40940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CDCBEDB-A7A8-617B-88E7-64933ABF8F42}"/>
                  </a:ext>
                </a:extLst>
              </p:cNvPr>
              <p:cNvSpPr/>
              <p:nvPr/>
            </p:nvSpPr>
            <p:spPr>
              <a:xfrm flipH="1">
                <a:off x="6211957" y="545254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CF82748-892A-8DA3-6B31-5595EDF9CA36}"/>
                  </a:ext>
                </a:extLst>
              </p:cNvPr>
              <p:cNvSpPr/>
              <p:nvPr/>
            </p:nvSpPr>
            <p:spPr>
              <a:xfrm flipH="1">
                <a:off x="6296699" y="5527771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45534A2-F0AD-361A-A24D-07FD388A8274}"/>
                  </a:ext>
                </a:extLst>
              </p:cNvPr>
              <p:cNvSpPr/>
              <p:nvPr/>
            </p:nvSpPr>
            <p:spPr>
              <a:xfrm flipH="1">
                <a:off x="6225612" y="5275030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66A128E-A38E-8CD2-5385-6EF6358EB50E}"/>
                  </a:ext>
                </a:extLst>
              </p:cNvPr>
              <p:cNvSpPr/>
              <p:nvPr/>
            </p:nvSpPr>
            <p:spPr>
              <a:xfrm flipH="1">
                <a:off x="6091328" y="552411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3D14C98-5676-F0E6-CEF8-7DD0CF405FE6}"/>
                  </a:ext>
                </a:extLst>
              </p:cNvPr>
              <p:cNvSpPr/>
              <p:nvPr/>
            </p:nvSpPr>
            <p:spPr>
              <a:xfrm flipH="1">
                <a:off x="6307169" y="5638712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C5FBDAE-69F0-35F4-16B2-30FB905A62A1}"/>
                  </a:ext>
                </a:extLst>
              </p:cNvPr>
              <p:cNvSpPr/>
              <p:nvPr/>
            </p:nvSpPr>
            <p:spPr>
              <a:xfrm flipH="1">
                <a:off x="6461328" y="548156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579522A-325E-6AC5-CA7C-27A0FBD16E17}"/>
                  </a:ext>
                </a:extLst>
              </p:cNvPr>
              <p:cNvSpPr/>
              <p:nvPr/>
            </p:nvSpPr>
            <p:spPr>
              <a:xfrm flipH="1">
                <a:off x="6395455" y="5582944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4296AF5-43C7-AAB4-8FD8-DDF1FEE67C28}"/>
                  </a:ext>
                </a:extLst>
              </p:cNvPr>
              <p:cNvSpPr/>
              <p:nvPr/>
            </p:nvSpPr>
            <p:spPr>
              <a:xfrm flipH="1">
                <a:off x="6289264" y="540164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6CD66C2-F419-FCBF-1AD5-C8243F569F28}"/>
                  </a:ext>
                </a:extLst>
              </p:cNvPr>
              <p:cNvSpPr/>
              <p:nvPr/>
            </p:nvSpPr>
            <p:spPr>
              <a:xfrm flipH="1">
                <a:off x="5964969" y="5430825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5BBE798-02E0-F8EB-73AD-166E53EFEA3E}"/>
                  </a:ext>
                </a:extLst>
              </p:cNvPr>
              <p:cNvSpPr/>
              <p:nvPr/>
            </p:nvSpPr>
            <p:spPr>
              <a:xfrm flipH="1">
                <a:off x="6151496" y="5631352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7A9BB2C-AB18-F461-78D1-37E83A08BFD8}"/>
                </a:ext>
              </a:extLst>
            </p:cNvPr>
            <p:cNvGrpSpPr/>
            <p:nvPr/>
          </p:nvGrpSpPr>
          <p:grpSpPr>
            <a:xfrm rot="10800000" flipH="1">
              <a:off x="8010682" y="5648675"/>
              <a:ext cx="540000" cy="432000"/>
              <a:chOff x="5964969" y="5275030"/>
              <a:chExt cx="542078" cy="40940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B908227-A465-DECF-3EAD-F9005A886762}"/>
                  </a:ext>
                </a:extLst>
              </p:cNvPr>
              <p:cNvSpPr/>
              <p:nvPr/>
            </p:nvSpPr>
            <p:spPr>
              <a:xfrm flipH="1">
                <a:off x="6211957" y="545254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8E19A09-3AA8-D160-CE70-4A2CE2167841}"/>
                  </a:ext>
                </a:extLst>
              </p:cNvPr>
              <p:cNvSpPr/>
              <p:nvPr/>
            </p:nvSpPr>
            <p:spPr>
              <a:xfrm flipH="1">
                <a:off x="6296699" y="5527771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76D44B1-4842-78BF-ED42-49509936A514}"/>
                  </a:ext>
                </a:extLst>
              </p:cNvPr>
              <p:cNvSpPr/>
              <p:nvPr/>
            </p:nvSpPr>
            <p:spPr>
              <a:xfrm flipH="1">
                <a:off x="6225612" y="5275030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C00A8DC-6424-CBE5-15B4-0C4B853B61D3}"/>
                  </a:ext>
                </a:extLst>
              </p:cNvPr>
              <p:cNvSpPr/>
              <p:nvPr/>
            </p:nvSpPr>
            <p:spPr>
              <a:xfrm flipH="1">
                <a:off x="6091328" y="552411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B1C0D8B-0460-D26E-BEBA-F5DE4AA0FD3C}"/>
                  </a:ext>
                </a:extLst>
              </p:cNvPr>
              <p:cNvSpPr/>
              <p:nvPr/>
            </p:nvSpPr>
            <p:spPr>
              <a:xfrm flipH="1">
                <a:off x="6307169" y="5638712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05E5C42-A40A-D7D2-DA05-B1BABC818641}"/>
                  </a:ext>
                </a:extLst>
              </p:cNvPr>
              <p:cNvSpPr/>
              <p:nvPr/>
            </p:nvSpPr>
            <p:spPr>
              <a:xfrm flipH="1">
                <a:off x="6461328" y="548156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CFF858A-915E-F4BA-9BF8-1C96E10E3896}"/>
                  </a:ext>
                </a:extLst>
              </p:cNvPr>
              <p:cNvSpPr/>
              <p:nvPr/>
            </p:nvSpPr>
            <p:spPr>
              <a:xfrm flipH="1">
                <a:off x="6395455" y="5582944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95F6137-54D3-C7E8-81A4-306E710E0359}"/>
                  </a:ext>
                </a:extLst>
              </p:cNvPr>
              <p:cNvSpPr/>
              <p:nvPr/>
            </p:nvSpPr>
            <p:spPr>
              <a:xfrm flipH="1">
                <a:off x="6289264" y="5401649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17BE3FE-33A2-8C7B-1237-39C47FDCA354}"/>
                  </a:ext>
                </a:extLst>
              </p:cNvPr>
              <p:cNvSpPr/>
              <p:nvPr/>
            </p:nvSpPr>
            <p:spPr>
              <a:xfrm flipH="1">
                <a:off x="5964969" y="5430825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00DA55E-CD29-EA61-52F5-B422B48160C9}"/>
                  </a:ext>
                </a:extLst>
              </p:cNvPr>
              <p:cNvSpPr/>
              <p:nvPr/>
            </p:nvSpPr>
            <p:spPr>
              <a:xfrm flipH="1">
                <a:off x="6151496" y="5631352"/>
                <a:ext cx="45719" cy="45719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5338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f80a141d-92ca-4d3d-9308-f7e7b1d44ce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8686</TotalTime>
  <Words>945</Words>
  <Application>Microsoft Macintosh PowerPoint</Application>
  <PresentationFormat>Widescreen</PresentationFormat>
  <Paragraphs>189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Abadi</vt:lpstr>
      <vt:lpstr>Arial</vt:lpstr>
      <vt:lpstr>Calibri</vt:lpstr>
      <vt:lpstr>Monaco</vt:lpstr>
      <vt:lpstr>Wingdings</vt:lpstr>
      <vt:lpstr>Custom Design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Content-Based Recommender System &gt; Unsupervised Learning</vt:lpstr>
      <vt:lpstr>Content-Based Recommender System  Flowchart (user profile, course genres)</vt:lpstr>
      <vt:lpstr>User Profile-Based Recommender System Evaluation Results</vt:lpstr>
      <vt:lpstr>Content-Based Recommender System  Flowchart (course similarity)</vt:lpstr>
      <vt:lpstr>Course Similarity-Based Recommender System Evaluation Results</vt:lpstr>
      <vt:lpstr>Clustering-Based Recommender System  Flowchart</vt:lpstr>
      <vt:lpstr>Clustering-Based Recommender System Evaluation Results</vt:lpstr>
      <vt:lpstr>Collaborative Filtering- Based Recommender System &gt; Supervised Learning</vt:lpstr>
      <vt:lpstr>KNN-Based Recommender System Flowchart</vt:lpstr>
      <vt:lpstr>NMF-Based Recommender System Flowchart</vt:lpstr>
      <vt:lpstr>Neural Network Embedding-Based Recommender System Flowchart</vt:lpstr>
      <vt:lpstr>Performance of Collaborative Filtering Models Compared</vt:lpstr>
      <vt:lpstr>PowerPoint Presentation</vt:lpstr>
      <vt:lpstr>PowerPoint Presentation</vt:lpstr>
      <vt:lpstr>github.com/danswk /ibm/tree/main/ml-capstone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Dan Stollenwerk</cp:lastModifiedBy>
  <cp:revision>511</cp:revision>
  <dcterms:created xsi:type="dcterms:W3CDTF">2021-04-29T18:58:34Z</dcterms:created>
  <dcterms:modified xsi:type="dcterms:W3CDTF">2024-06-02T09:49:24Z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