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4" r:id="rId10"/>
    <p:sldId id="285" r:id="rId11"/>
    <p:sldId id="288" r:id="rId12"/>
    <p:sldId id="289" r:id="rId13"/>
    <p:sldId id="290" r:id="rId14"/>
    <p:sldId id="286" r:id="rId15"/>
    <p:sldId id="287" r:id="rId16"/>
    <p:sldId id="291" r:id="rId17"/>
    <p:sldId id="292" r:id="rId18"/>
    <p:sldId id="293" r:id="rId19"/>
    <p:sldId id="294" r:id="rId20"/>
    <p:sldId id="295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86"/>
    <p:restoredTop sz="96291"/>
  </p:normalViewPr>
  <p:slideViewPr>
    <p:cSldViewPr snapToGrid="0" snapToObjects="1">
      <p:cViewPr>
        <p:scale>
          <a:sx n="59" d="100"/>
          <a:sy n="59" d="100"/>
        </p:scale>
        <p:origin x="1296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160A7-DC1C-E743-B553-629A227BA696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6E0C0-1B3D-D544-910E-5B86A7448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80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0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A4E1-ED8A-DD48-9D31-22162D1AC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A83E7-B634-B44C-B521-01A7F753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8BFCD-5B70-D747-92F9-AA9A2B17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11A4-E461-9944-8370-9ED10043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CC02E-2192-354D-8982-A7F469C2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4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4D17-541A-1B4A-BA96-DEC3D185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85776-127A-7645-8507-1F6A2C6A9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E426D-A5B5-A048-AC78-68A80427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7EF0-931C-0C4F-A3F5-57CA38A6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B95C-44A7-1D48-8806-D399A81B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6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AF88A-664C-B046-936E-3CE019281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D8637-0B9F-C447-B04E-CCA090FE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A727-40BF-4C4B-A6A3-57415B36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2F56B-3E7C-A847-9975-6C2B4742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F664-F85B-6F41-9D29-61A4CE45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8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95C8-8D51-7840-B4AC-6BD06CB7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609F0-50EE-1A40-8B5F-38D73826A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9D350-7E7F-4048-A8E7-8A144B2D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042C8-1A28-1C4B-8854-0FED7471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128A-A6EB-7E4E-9A66-328B63EF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83AB-2A1A-D446-8991-82857B64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528A1-61AD-AF49-AB62-AD8A078A9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DEFC-383E-1E49-B16D-1BCE1ABA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50B9-AF59-1B41-A744-B5A10D23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678F0-5E13-7F4A-BECB-46D6AA7B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3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D370-C7B7-234B-B15F-4DDDFB1B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34EA-10F8-1F43-9A6B-F246874A9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416F5-1AE2-E14D-95E5-EC39FFCB1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AF155-DA1F-9C4A-AA13-A3DA913F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162B6-43CA-654F-B67C-493FEBC4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5BFA2-2802-324B-B0AE-5E78E9B8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0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E091-1F6E-814A-83F2-E891A6A1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7CAF-F190-AB4F-A5CE-36DD4C437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6C542-07AB-9745-80EA-7720AD2F4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CAC67-AD99-D049-897B-7701EC6D2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13C68-2E40-EB46-8293-E2B5985B3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68CE9-DE41-5749-BDB5-1FE2814A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835F2-329F-AF41-AE50-070F93F8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4633F-84C2-3548-9E69-9D627AE4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4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8C82-20EE-E34A-B621-4FD013C0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2BDD7-CB41-1145-A387-D00EC7B6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810D2-DE23-784C-B79A-A2DBC52A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DB71B-C494-184C-ADEE-F3B40447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9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C344A-3F49-4C41-825F-278B71F7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A9BFD-77DD-5E49-8532-6D5345D2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D163D-677F-DB4F-B73E-7594E920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0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586A-47F7-944A-9A76-671C8FCF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3CD6-CE01-4143-9311-E7ACC09D9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9B43-4C6A-BB44-9C87-7DD4F31F1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45BE2-0A41-474F-B3B1-327578F9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8AE87-F05F-DB4E-AD50-636D0EDE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4469F-8E90-1F44-80CC-FED057EA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3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0A58-C581-C747-83A4-2E71EDF0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31FF4-F9EC-E64E-97E9-795F7F7E5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37C27-BD69-4C41-84B0-838B67719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4E37D-FA5B-CF4A-8689-1F8CCD0C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C5CDE-AD84-CB4E-8A75-CA3BE9BC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C6AFF-08B4-7A43-93A1-941A42D5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4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EEF64-AFD2-0C4D-A502-2EACCC7F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47667-E2AA-B64D-A426-0EE27BB57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A7D9A-5A3B-174E-B752-31D5D8C37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F9F9C-B38C-E04F-BF7A-8DD4B789F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3B54-954B-5B44-B476-B11D80D1C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2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E541-103F-1740-9C8E-7FBEDC19B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BIOM 201: </a:t>
            </a:r>
            <a:r>
              <a:rPr lang="en-US" sz="5400" dirty="0" err="1"/>
              <a:t>Talkowski</a:t>
            </a:r>
            <a:r>
              <a:rPr lang="en-US" sz="5400" dirty="0"/>
              <a:t> Seminar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BCACA-8852-E543-AB1D-51D64486C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Danny Antaki</a:t>
            </a:r>
          </a:p>
          <a:p>
            <a:r>
              <a:rPr lang="en-US" dirty="0"/>
              <a:t>Postdoctoral Scholar, Gleeson Lab UCSD</a:t>
            </a:r>
          </a:p>
          <a:p>
            <a:r>
              <a:rPr lang="en-US" dirty="0"/>
              <a:t>Nov. 8 2019</a:t>
            </a:r>
          </a:p>
        </p:txBody>
      </p:sp>
    </p:spTree>
    <p:extLst>
      <p:ext uri="{BB962C8B-B14F-4D97-AF65-F5344CB8AC3E}">
        <p14:creationId xmlns:p14="http://schemas.microsoft.com/office/powerpoint/2010/main" val="171412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A7F2-B7C1-5D4A-ADB8-0906B622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9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The (Current) New Wave: Next Gen.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4663E-DCE6-9A46-8AD2-37576D1F9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19" y="1460500"/>
            <a:ext cx="6493641" cy="50323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Balanced Chromosomal Alterations</a:t>
            </a:r>
          </a:p>
          <a:p>
            <a:pPr lvl="1"/>
            <a:r>
              <a:rPr lang="en-US" dirty="0"/>
              <a:t>SV that do NOT change the copy number</a:t>
            </a:r>
          </a:p>
          <a:p>
            <a:pPr lvl="1"/>
            <a:r>
              <a:rPr lang="en-US" dirty="0"/>
              <a:t>Inversions, Insertions, Translocations</a:t>
            </a:r>
          </a:p>
          <a:p>
            <a:pPr lvl="1"/>
            <a:endParaRPr lang="en-US" dirty="0"/>
          </a:p>
          <a:p>
            <a:r>
              <a:rPr lang="en-US" dirty="0"/>
              <a:t>Microarrays cannot detect them (except Loss of Heterozygosity events) </a:t>
            </a:r>
          </a:p>
          <a:p>
            <a:endParaRPr lang="en-US" dirty="0"/>
          </a:p>
          <a:p>
            <a:r>
              <a:rPr lang="en-US" dirty="0"/>
              <a:t> Whole Exome Sequencing rarely capture breakpoint sequences</a:t>
            </a:r>
          </a:p>
          <a:p>
            <a:endParaRPr lang="en-US" dirty="0"/>
          </a:p>
          <a:p>
            <a:r>
              <a:rPr lang="en-US" dirty="0"/>
              <a:t>Cytogenetics are limited to large Mb events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Whole Genome paired-end Sequencing (WGS) offers the best solution for nucleotide resolution of balanced SV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233D3-2200-9E41-9262-16AE6F8AFF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" t="10125" r="55625" b="27688"/>
          <a:stretch/>
        </p:blipFill>
        <p:spPr>
          <a:xfrm>
            <a:off x="8278587" y="1420082"/>
            <a:ext cx="3133522" cy="227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587C1D-498B-8049-9B82-8CCE58AEF5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32" t="54713" r="28193" b="10481"/>
          <a:stretch/>
        </p:blipFill>
        <p:spPr>
          <a:xfrm>
            <a:off x="7795734" y="3450844"/>
            <a:ext cx="3558066" cy="2607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180526-CD3F-C643-ACBC-598BE57D6422}"/>
              </a:ext>
            </a:extLst>
          </p:cNvPr>
          <p:cNvSpPr txBox="1"/>
          <p:nvPr/>
        </p:nvSpPr>
        <p:spPr>
          <a:xfrm>
            <a:off x="7563787" y="5934670"/>
            <a:ext cx="4021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Balanced SV, those that do not alter the copy number, can be detected with paired-end sequencing</a:t>
            </a:r>
          </a:p>
        </p:txBody>
      </p:sp>
    </p:spTree>
    <p:extLst>
      <p:ext uri="{BB962C8B-B14F-4D97-AF65-F5344CB8AC3E}">
        <p14:creationId xmlns:p14="http://schemas.microsoft.com/office/powerpoint/2010/main" val="250259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BD6A-2C72-9347-9FFC-7BB424A2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408"/>
            <a:ext cx="10515600" cy="1325563"/>
          </a:xfrm>
        </p:spPr>
        <p:txBody>
          <a:bodyPr/>
          <a:lstStyle/>
          <a:p>
            <a:r>
              <a:rPr lang="en-US" dirty="0"/>
              <a:t>Paired-End (PE) Short Read Sequencing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CFBE-6DB2-A749-B0A2-340D10B37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648"/>
            <a:ext cx="10515600" cy="1325563"/>
          </a:xfrm>
        </p:spPr>
        <p:txBody>
          <a:bodyPr/>
          <a:lstStyle/>
          <a:p>
            <a:r>
              <a:rPr lang="en-US" dirty="0"/>
              <a:t>Revolutionized genomics and structural variation calling</a:t>
            </a:r>
          </a:p>
          <a:p>
            <a:pPr lvl="1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4643E5-74B7-AC4F-9BC7-A7CA52D9FB64}"/>
              </a:ext>
            </a:extLst>
          </p:cNvPr>
          <p:cNvGrpSpPr/>
          <p:nvPr/>
        </p:nvGrpSpPr>
        <p:grpSpPr>
          <a:xfrm>
            <a:off x="1456764" y="2538701"/>
            <a:ext cx="9278471" cy="3954174"/>
            <a:chOff x="1456764" y="2538701"/>
            <a:chExt cx="9278471" cy="3954174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D46AAEBC-98E8-5548-A267-45CF75D00E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33"/>
            <a:stretch/>
          </p:blipFill>
          <p:spPr bwMode="auto">
            <a:xfrm>
              <a:off x="1633095" y="3523129"/>
              <a:ext cx="8925810" cy="296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FE4021-F93B-6C42-8A6A-E59B6D86931D}"/>
                </a:ext>
              </a:extLst>
            </p:cNvPr>
            <p:cNvSpPr txBox="1"/>
            <p:nvPr/>
          </p:nvSpPr>
          <p:spPr>
            <a:xfrm>
              <a:off x="5403273" y="3706813"/>
              <a:ext cx="15794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~300bp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B25840-76E4-9748-AD53-4FD2814460DD}"/>
                </a:ext>
              </a:extLst>
            </p:cNvPr>
            <p:cNvSpPr txBox="1"/>
            <p:nvPr/>
          </p:nvSpPr>
          <p:spPr>
            <a:xfrm>
              <a:off x="3323111" y="3286125"/>
              <a:ext cx="1997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100-150bp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8B3323-E1A9-5648-A2C6-67CB478DC22B}"/>
                </a:ext>
              </a:extLst>
            </p:cNvPr>
            <p:cNvSpPr txBox="1"/>
            <p:nvPr/>
          </p:nvSpPr>
          <p:spPr>
            <a:xfrm>
              <a:off x="7221827" y="4581635"/>
              <a:ext cx="1997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100-150bp</a:t>
              </a:r>
              <a:endParaRPr lang="en-US" sz="28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86882C-6E09-244C-AE15-58C9554EA252}"/>
                </a:ext>
              </a:extLst>
            </p:cNvPr>
            <p:cNvSpPr txBox="1"/>
            <p:nvPr/>
          </p:nvSpPr>
          <p:spPr>
            <a:xfrm>
              <a:off x="1456764" y="2538701"/>
              <a:ext cx="9278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”Vanilla” Illumina Paired-End Short Reads</a:t>
              </a:r>
            </a:p>
            <a:p>
              <a:pPr algn="ctr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(not to scale) 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4DE3F9-4E17-C148-A27F-63761E00DEBB}"/>
              </a:ext>
            </a:extLst>
          </p:cNvPr>
          <p:cNvGrpSpPr/>
          <p:nvPr/>
        </p:nvGrpSpPr>
        <p:grpSpPr>
          <a:xfrm>
            <a:off x="96982" y="2417455"/>
            <a:ext cx="12192000" cy="3750669"/>
            <a:chOff x="-1" y="2541038"/>
            <a:chExt cx="12192000" cy="375066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778278-0EF0-AF45-9215-8A5138FD8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3465529"/>
              <a:ext cx="12192000" cy="282617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E433E5-0490-4C48-9CAC-64205C357413}"/>
                </a:ext>
              </a:extLst>
            </p:cNvPr>
            <p:cNvSpPr txBox="1"/>
            <p:nvPr/>
          </p:nvSpPr>
          <p:spPr>
            <a:xfrm>
              <a:off x="1553746" y="2541038"/>
              <a:ext cx="9278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Heterozygous 1kb deletion in NA12878</a:t>
              </a:r>
            </a:p>
            <a:p>
              <a:pPr algn="ctr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Low coverage WGS: 100bp PE reads / 300bp “inner distance”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62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57A1-03C1-334F-BE04-00D0CE3F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Jumping Libraries / Large Insert PE WGS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E3C37-E6E6-8944-B6A8-0C960A0AC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06" y="15579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Prof. </a:t>
            </a:r>
            <a:r>
              <a:rPr lang="en-US" dirty="0" err="1"/>
              <a:t>Talkowski</a:t>
            </a:r>
            <a:r>
              <a:rPr lang="en-US" dirty="0"/>
              <a:t> is a huge advocate of this method</a:t>
            </a:r>
          </a:p>
          <a:p>
            <a:r>
              <a:rPr lang="en-US" dirty="0"/>
              <a:t>Strengths: </a:t>
            </a:r>
          </a:p>
          <a:p>
            <a:pPr lvl="1"/>
            <a:r>
              <a:rPr lang="en-US" dirty="0"/>
              <a:t>Genome Assembly</a:t>
            </a:r>
          </a:p>
          <a:p>
            <a:pPr lvl="1"/>
            <a:r>
              <a:rPr lang="en-US" dirty="0"/>
              <a:t>Greater physical coverage (”jump” across assembly gaps) </a:t>
            </a:r>
          </a:p>
          <a:p>
            <a:pPr lvl="1"/>
            <a:r>
              <a:rPr lang="en-US" dirty="0"/>
              <a:t>Better balanced SV detection</a:t>
            </a:r>
          </a:p>
          <a:p>
            <a:pPr lvl="1"/>
            <a:endParaRPr lang="en-US" dirty="0"/>
          </a:p>
          <a:p>
            <a:r>
              <a:rPr lang="en-US" dirty="0"/>
              <a:t>Weaknesses:</a:t>
            </a:r>
          </a:p>
          <a:p>
            <a:pPr lvl="1"/>
            <a:r>
              <a:rPr lang="en-US" dirty="0"/>
              <a:t>Shorter sequenced reads (25-50bp) </a:t>
            </a:r>
          </a:p>
          <a:p>
            <a:pPr lvl="1"/>
            <a:r>
              <a:rPr lang="en-US" dirty="0"/>
              <a:t>Not as much bioinformatic support as vanilla PE-WGS</a:t>
            </a:r>
          </a:p>
          <a:p>
            <a:pPr lvl="1"/>
            <a:r>
              <a:rPr lang="en-US" dirty="0"/>
              <a:t>Lower sequence coverage (lower sensitivity to detect CNVs by read-depth)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1786A8-3762-4544-B812-DDBE1B4B0C0C}"/>
              </a:ext>
            </a:extLst>
          </p:cNvPr>
          <p:cNvGrpSpPr/>
          <p:nvPr/>
        </p:nvGrpSpPr>
        <p:grpSpPr>
          <a:xfrm>
            <a:off x="1456764" y="2097013"/>
            <a:ext cx="9278471" cy="4395862"/>
            <a:chOff x="1456764" y="2538701"/>
            <a:chExt cx="9278471" cy="439586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5B9A093-A4E7-824D-864B-FF8949CC13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33"/>
            <a:stretch/>
          </p:blipFill>
          <p:spPr bwMode="auto">
            <a:xfrm>
              <a:off x="1633094" y="3964817"/>
              <a:ext cx="8925810" cy="296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5AB3E2-F7B1-2741-9432-6673E9F030FD}"/>
                </a:ext>
              </a:extLst>
            </p:cNvPr>
            <p:cNvSpPr txBox="1"/>
            <p:nvPr/>
          </p:nvSpPr>
          <p:spPr>
            <a:xfrm>
              <a:off x="5171357" y="3618856"/>
              <a:ext cx="2097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3kbp-10kbp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594414-29D9-7444-BDE6-BC6A8D71412E}"/>
                </a:ext>
              </a:extLst>
            </p:cNvPr>
            <p:cNvSpPr txBox="1"/>
            <p:nvPr/>
          </p:nvSpPr>
          <p:spPr>
            <a:xfrm>
              <a:off x="3323111" y="3286125"/>
              <a:ext cx="1997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25-50bp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D004F0-3F83-A445-92E4-47AE62F4A539}"/>
                </a:ext>
              </a:extLst>
            </p:cNvPr>
            <p:cNvSpPr txBox="1"/>
            <p:nvPr/>
          </p:nvSpPr>
          <p:spPr>
            <a:xfrm>
              <a:off x="7221827" y="4581635"/>
              <a:ext cx="1997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25-50bp</a:t>
              </a:r>
              <a:endParaRPr lang="en-US" sz="28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1C6FE0-560E-6740-870D-244E955966AD}"/>
                </a:ext>
              </a:extLst>
            </p:cNvPr>
            <p:cNvSpPr txBox="1"/>
            <p:nvPr/>
          </p:nvSpPr>
          <p:spPr>
            <a:xfrm>
              <a:off x="1456764" y="2538701"/>
              <a:ext cx="9278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Schematic for jumping libraries </a:t>
              </a:r>
            </a:p>
            <a:p>
              <a:pPr algn="ctr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(not to scale)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91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0E52-B5AE-D545-90F7-D58570D1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709"/>
            <a:ext cx="10515600" cy="1325563"/>
          </a:xfrm>
        </p:spPr>
        <p:txBody>
          <a:bodyPr/>
          <a:lstStyle/>
          <a:p>
            <a:r>
              <a:rPr lang="en-US" dirty="0"/>
              <a:t>Jumping Libraries Visualized 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A024DD8-643E-FE43-84DF-BFB3D78BD423}"/>
              </a:ext>
            </a:extLst>
          </p:cNvPr>
          <p:cNvGrpSpPr/>
          <p:nvPr/>
        </p:nvGrpSpPr>
        <p:grpSpPr>
          <a:xfrm>
            <a:off x="905584" y="2889186"/>
            <a:ext cx="10159376" cy="2306149"/>
            <a:chOff x="1175881" y="1690688"/>
            <a:chExt cx="10159376" cy="23061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570C2C-2A3A-C54F-B043-90E61F81057F}"/>
                </a:ext>
              </a:extLst>
            </p:cNvPr>
            <p:cNvSpPr/>
            <p:nvPr/>
          </p:nvSpPr>
          <p:spPr>
            <a:xfrm>
              <a:off x="1258957" y="2570922"/>
              <a:ext cx="9992139" cy="3313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1DC772-FC46-A348-B1AF-08E2C8D6BCEF}"/>
                </a:ext>
              </a:extLst>
            </p:cNvPr>
            <p:cNvSpPr/>
            <p:nvPr/>
          </p:nvSpPr>
          <p:spPr>
            <a:xfrm>
              <a:off x="2570922" y="2570922"/>
              <a:ext cx="1590262" cy="3313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Repeat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5C0CEF-6891-9C40-8803-E955E262E5B8}"/>
                </a:ext>
              </a:extLst>
            </p:cNvPr>
            <p:cNvSpPr/>
            <p:nvPr/>
          </p:nvSpPr>
          <p:spPr>
            <a:xfrm>
              <a:off x="8030817" y="2570922"/>
              <a:ext cx="1934817" cy="3313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Repeat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4E9ED4-54C2-7543-A1E1-02ADF4AF56E5}"/>
                </a:ext>
              </a:extLst>
            </p:cNvPr>
            <p:cNvSpPr/>
            <p:nvPr/>
          </p:nvSpPr>
          <p:spPr>
            <a:xfrm>
              <a:off x="4161183" y="2570922"/>
              <a:ext cx="3869633" cy="3313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Inversion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8EB5093-B22A-E043-9A8F-AF17D2E08131}"/>
                </a:ext>
              </a:extLst>
            </p:cNvPr>
            <p:cNvGrpSpPr/>
            <p:nvPr/>
          </p:nvGrpSpPr>
          <p:grpSpPr>
            <a:xfrm>
              <a:off x="1499429" y="2309937"/>
              <a:ext cx="798996" cy="3865"/>
              <a:chOff x="2146852" y="4055165"/>
              <a:chExt cx="798996" cy="3865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EDEF921-81E8-0C40-9BA0-B4EA79F79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A8651F6-4799-DF41-88D0-FB746E75352C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C7F4139-20D5-4248-B950-21FF771300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08D3DC8-B9C8-5F4A-BD47-97514FFC6922}"/>
                </a:ext>
              </a:extLst>
            </p:cNvPr>
            <p:cNvGrpSpPr/>
            <p:nvPr/>
          </p:nvGrpSpPr>
          <p:grpSpPr>
            <a:xfrm>
              <a:off x="1258957" y="2470205"/>
              <a:ext cx="798996" cy="3865"/>
              <a:chOff x="2146852" y="4055165"/>
              <a:chExt cx="798996" cy="386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E323F6E-BB41-244E-8C05-EA094E9E1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077DF8A-3280-114B-9A7D-6C363BC609B3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839A7FA-A899-6240-90A2-0F162AAF46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20735BD-81F1-BE49-B0BF-0347A2A02622}"/>
                </a:ext>
              </a:extLst>
            </p:cNvPr>
            <p:cNvGrpSpPr/>
            <p:nvPr/>
          </p:nvGrpSpPr>
          <p:grpSpPr>
            <a:xfrm>
              <a:off x="1739901" y="2171509"/>
              <a:ext cx="798996" cy="3865"/>
              <a:chOff x="2146852" y="4055165"/>
              <a:chExt cx="798996" cy="3865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45F3BCD-0CA4-7C41-9BDB-24139D0A6C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5B9C20D-968D-FA4D-8826-2D3EC8623226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16F44C1-81E9-6147-BE3E-DD28DFB514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65E841A-C1A9-CA42-AAEE-A2A71525A42E}"/>
                </a:ext>
              </a:extLst>
            </p:cNvPr>
            <p:cNvGrpSpPr/>
            <p:nvPr/>
          </p:nvGrpSpPr>
          <p:grpSpPr>
            <a:xfrm>
              <a:off x="2171424" y="2466340"/>
              <a:ext cx="798996" cy="3865"/>
              <a:chOff x="2146852" y="4055165"/>
              <a:chExt cx="798996" cy="3865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F82769C-F2F5-354C-9680-F716B7C26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B6EB8A3-7457-1744-B5FF-CE66CC33C3A4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5975FD0-5921-CA4E-8BDD-A03C6636BA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5A68E97-93EE-6549-B322-4E95B07EA55A}"/>
                </a:ext>
              </a:extLst>
            </p:cNvPr>
            <p:cNvGrpSpPr/>
            <p:nvPr/>
          </p:nvGrpSpPr>
          <p:grpSpPr>
            <a:xfrm>
              <a:off x="3761685" y="2462475"/>
              <a:ext cx="798996" cy="3865"/>
              <a:chOff x="2146852" y="4055165"/>
              <a:chExt cx="798996" cy="3865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105947-BBBA-9748-86DE-6F47CE2C7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55DFDAE-3578-1B45-988C-0DB9FDC0C1E5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9BE6EE9-9635-A446-AA86-4956E82664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3B8DBF3-B19F-6142-9E70-77C5F2241235}"/>
                </a:ext>
              </a:extLst>
            </p:cNvPr>
            <p:cNvGrpSpPr/>
            <p:nvPr/>
          </p:nvGrpSpPr>
          <p:grpSpPr>
            <a:xfrm>
              <a:off x="4260755" y="2243511"/>
              <a:ext cx="798996" cy="3865"/>
              <a:chOff x="2146852" y="4055165"/>
              <a:chExt cx="798996" cy="3865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EB2D324-7F98-554E-9951-66E1C5757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4B44AA-990C-F441-8F0D-9668E3636DDC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C6AABCA-A23D-0D4B-B788-A440DA079B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80B2484-A657-8042-912C-C3AF179AF623}"/>
                </a:ext>
              </a:extLst>
            </p:cNvPr>
            <p:cNvGrpSpPr/>
            <p:nvPr/>
          </p:nvGrpSpPr>
          <p:grpSpPr>
            <a:xfrm>
              <a:off x="4660253" y="2443903"/>
              <a:ext cx="798996" cy="3865"/>
              <a:chOff x="2146852" y="4055165"/>
              <a:chExt cx="798996" cy="3865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8689080-DD3D-4A42-B9DE-DB50FE82D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2DB7E2C-7131-4B41-B9B4-CEDB63151082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7A5015A4-A10D-6D47-80EB-721A8FEC95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552663-0DE6-8241-97F6-8564EFECA27A}"/>
                </a:ext>
              </a:extLst>
            </p:cNvPr>
            <p:cNvGrpSpPr/>
            <p:nvPr/>
          </p:nvGrpSpPr>
          <p:grpSpPr>
            <a:xfrm>
              <a:off x="5381671" y="2276333"/>
              <a:ext cx="798996" cy="3865"/>
              <a:chOff x="2146852" y="4055165"/>
              <a:chExt cx="798996" cy="386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4C26020-ABDD-3646-A0C5-6BDC394220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931B938-48CE-1249-854E-DC149C68CD4B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7BDF0F36-134C-6041-88D0-12745E91E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7C0D37B-7BEE-7141-A9E9-24C6F760EBAE}"/>
                </a:ext>
              </a:extLst>
            </p:cNvPr>
            <p:cNvGrpSpPr/>
            <p:nvPr/>
          </p:nvGrpSpPr>
          <p:grpSpPr>
            <a:xfrm>
              <a:off x="5622143" y="2431898"/>
              <a:ext cx="798996" cy="3865"/>
              <a:chOff x="2146852" y="4055165"/>
              <a:chExt cx="798996" cy="3865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AA1AD36-452D-B740-BE12-994C4FC07B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885E2679-D853-E241-A254-EE47BEF5862F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3D4672A-EDDF-F14E-B770-6F70B6D931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E551D67-2CC2-7646-8C43-5B72C783E25A}"/>
                </a:ext>
              </a:extLst>
            </p:cNvPr>
            <p:cNvGrpSpPr/>
            <p:nvPr/>
          </p:nvGrpSpPr>
          <p:grpSpPr>
            <a:xfrm>
              <a:off x="6584032" y="2436208"/>
              <a:ext cx="798996" cy="3865"/>
              <a:chOff x="2146852" y="4055165"/>
              <a:chExt cx="798996" cy="3865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E937F0F-7632-C54F-85BC-A38EEA629C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D7B3F67-FBC0-DA44-9A44-2495089CE193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0CE37FF-487A-5B44-A0B2-2F637B0650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CC58E55-D369-FC43-AA56-19FAA77EBF52}"/>
                </a:ext>
              </a:extLst>
            </p:cNvPr>
            <p:cNvGrpSpPr/>
            <p:nvPr/>
          </p:nvGrpSpPr>
          <p:grpSpPr>
            <a:xfrm>
              <a:off x="6824504" y="2251380"/>
              <a:ext cx="798996" cy="3865"/>
              <a:chOff x="2146852" y="4055165"/>
              <a:chExt cx="798996" cy="3865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0879025-FED3-8B42-8E94-59D1D35EF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BE36EC0B-2A59-5048-A0B1-E2E8EC765B74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EA31D07D-04C5-504B-8B6E-CB1F4E820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BB0C277-112B-2F4E-95AC-930C9F75108E}"/>
                </a:ext>
              </a:extLst>
            </p:cNvPr>
            <p:cNvGrpSpPr/>
            <p:nvPr/>
          </p:nvGrpSpPr>
          <p:grpSpPr>
            <a:xfrm>
              <a:off x="7623500" y="2419763"/>
              <a:ext cx="798996" cy="3865"/>
              <a:chOff x="2146852" y="4055165"/>
              <a:chExt cx="798996" cy="3865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E9E7A39-7E67-544C-91B4-BBF65CF3DA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6FB3BE65-294A-AE4B-9482-587C5C66271D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8F648A0A-BDC9-584E-8003-38C0096268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FFC78AC-5B7F-D640-9F1C-F8C205FA94D2}"/>
                </a:ext>
              </a:extLst>
            </p:cNvPr>
            <p:cNvGrpSpPr/>
            <p:nvPr/>
          </p:nvGrpSpPr>
          <p:grpSpPr>
            <a:xfrm rot="10800000">
              <a:off x="9566136" y="2440850"/>
              <a:ext cx="798996" cy="3865"/>
              <a:chOff x="2146852" y="4055165"/>
              <a:chExt cx="798996" cy="386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BEA7845-8FD4-D741-B6BB-D362A8D116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A37A672-1A84-554E-8CA6-1B187C3104A6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16945C0D-53AC-F541-B3D4-A554612C93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67EB795-58A3-F045-B5A7-9FF9EC060C3A}"/>
                </a:ext>
              </a:extLst>
            </p:cNvPr>
            <p:cNvGrpSpPr/>
            <p:nvPr/>
          </p:nvGrpSpPr>
          <p:grpSpPr>
            <a:xfrm>
              <a:off x="10045146" y="2174989"/>
              <a:ext cx="798996" cy="3865"/>
              <a:chOff x="2146852" y="4055165"/>
              <a:chExt cx="798996" cy="3865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B7FE5D1-7C1E-DD46-8EE0-E5572EE6D4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868990F-C9CC-CE41-9374-F576B173AC11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4E130D2E-923E-C943-920F-E821EBF3D5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A145F6D-9B01-4349-A2EA-510F96054A1B}"/>
                </a:ext>
              </a:extLst>
            </p:cNvPr>
            <p:cNvGrpSpPr/>
            <p:nvPr/>
          </p:nvGrpSpPr>
          <p:grpSpPr>
            <a:xfrm>
              <a:off x="10536261" y="2438498"/>
              <a:ext cx="798996" cy="3865"/>
              <a:chOff x="2146852" y="4055165"/>
              <a:chExt cx="798996" cy="3865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04FCF68-8F85-644E-90D5-582AC41E7E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81F9F7B-3379-7446-90B7-34CC5B6CE7B3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8F67A89-58C2-1647-95F3-0F95653A87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28D9E30-16CB-1E43-9C16-AE17D02F38C6}"/>
                </a:ext>
              </a:extLst>
            </p:cNvPr>
            <p:cNvSpPr txBox="1"/>
            <p:nvPr/>
          </p:nvSpPr>
          <p:spPr>
            <a:xfrm>
              <a:off x="4419781" y="1690688"/>
              <a:ext cx="3203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Vanilla PE-WGS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AD8A423-3F56-6342-9D86-E13332EEC0FE}"/>
                </a:ext>
              </a:extLst>
            </p:cNvPr>
            <p:cNvSpPr txBox="1"/>
            <p:nvPr/>
          </p:nvSpPr>
          <p:spPr>
            <a:xfrm>
              <a:off x="2409815" y="1731488"/>
              <a:ext cx="2047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Ambiguous Mapping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D4778B0-4774-2142-9D1B-A1B9C3AAF475}"/>
                </a:ext>
              </a:extLst>
            </p:cNvPr>
            <p:cNvCxnSpPr>
              <a:stCxn id="89" idx="2"/>
            </p:cNvCxnSpPr>
            <p:nvPr/>
          </p:nvCxnSpPr>
          <p:spPr>
            <a:xfrm flipH="1">
              <a:off x="2970420" y="2039265"/>
              <a:ext cx="463304" cy="30825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334626-30AC-3246-BD7F-BBC223CDAF7F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3433724" y="2039265"/>
              <a:ext cx="388981" cy="32354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03E9F03-272B-E041-A7FB-31106B2DE175}"/>
                </a:ext>
              </a:extLst>
            </p:cNvPr>
            <p:cNvCxnSpPr>
              <a:cxnSpLocks/>
            </p:cNvCxnSpPr>
            <p:nvPr/>
          </p:nvCxnSpPr>
          <p:spPr>
            <a:xfrm>
              <a:off x="1942313" y="3056757"/>
              <a:ext cx="26023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D8B1EB6-0CC3-3348-A620-AD2356FB12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4734" y="3052892"/>
              <a:ext cx="236605" cy="3199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DFF1C3C-7A79-9A4E-B014-0B16A8004B8A}"/>
                </a:ext>
              </a:extLst>
            </p:cNvPr>
            <p:cNvCxnSpPr>
              <a:cxnSpLocks/>
            </p:cNvCxnSpPr>
            <p:nvPr/>
          </p:nvCxnSpPr>
          <p:spPr>
            <a:xfrm>
              <a:off x="4422173" y="3052892"/>
              <a:ext cx="277015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DF32629-8933-6F4D-80E1-6986C5DFF268}"/>
                </a:ext>
              </a:extLst>
            </p:cNvPr>
            <p:cNvCxnSpPr>
              <a:cxnSpLocks/>
            </p:cNvCxnSpPr>
            <p:nvPr/>
          </p:nvCxnSpPr>
          <p:spPr>
            <a:xfrm>
              <a:off x="2094713" y="3209157"/>
              <a:ext cx="26023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FD74EFE-D00E-C343-B069-0C52248E13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7134" y="3205292"/>
              <a:ext cx="236605" cy="3199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CEFA618F-5732-B84E-852A-EC0E1F36BC14}"/>
                </a:ext>
              </a:extLst>
            </p:cNvPr>
            <p:cNvCxnSpPr>
              <a:cxnSpLocks/>
            </p:cNvCxnSpPr>
            <p:nvPr/>
          </p:nvCxnSpPr>
          <p:spPr>
            <a:xfrm>
              <a:off x="4574573" y="3205292"/>
              <a:ext cx="277015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E939D21-A02A-1F4C-9732-6394F2D1A705}"/>
                </a:ext>
              </a:extLst>
            </p:cNvPr>
            <p:cNvCxnSpPr>
              <a:cxnSpLocks/>
            </p:cNvCxnSpPr>
            <p:nvPr/>
          </p:nvCxnSpPr>
          <p:spPr>
            <a:xfrm>
              <a:off x="2247113" y="3361557"/>
              <a:ext cx="26023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BB1E1AD2-D582-DB4F-8295-557E6D61C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534" y="3357692"/>
              <a:ext cx="236605" cy="3199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75C6745-4E64-254D-B564-B64D85EF17C6}"/>
                </a:ext>
              </a:extLst>
            </p:cNvPr>
            <p:cNvCxnSpPr>
              <a:cxnSpLocks/>
            </p:cNvCxnSpPr>
            <p:nvPr/>
          </p:nvCxnSpPr>
          <p:spPr>
            <a:xfrm>
              <a:off x="4726973" y="3357692"/>
              <a:ext cx="277015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2FE3448-7AD0-B64D-A529-3AE3C6456ABD}"/>
                </a:ext>
              </a:extLst>
            </p:cNvPr>
            <p:cNvCxnSpPr>
              <a:cxnSpLocks/>
            </p:cNvCxnSpPr>
            <p:nvPr/>
          </p:nvCxnSpPr>
          <p:spPr>
            <a:xfrm>
              <a:off x="4827602" y="3052893"/>
              <a:ext cx="26023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5E5C070B-106A-2E4D-9DD7-25D0C41FF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0023" y="3049028"/>
              <a:ext cx="236605" cy="3199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70F0B17-DBB9-6741-84A1-64170BDA68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0340" y="3049028"/>
              <a:ext cx="216822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7B01674-FFFB-A942-B833-F80B003479AB}"/>
                </a:ext>
              </a:extLst>
            </p:cNvPr>
            <p:cNvCxnSpPr>
              <a:cxnSpLocks/>
            </p:cNvCxnSpPr>
            <p:nvPr/>
          </p:nvCxnSpPr>
          <p:spPr>
            <a:xfrm>
              <a:off x="7923791" y="3056091"/>
              <a:ext cx="26023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4CDD300-E1C6-B74A-97BE-4CA537E03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9801" y="3055426"/>
              <a:ext cx="216261" cy="453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223442E-C775-C54F-916A-57671464EB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91225" y="3052226"/>
              <a:ext cx="259853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731D5A1-BC10-2F40-933B-222E6DF32ACB}"/>
                </a:ext>
              </a:extLst>
            </p:cNvPr>
            <p:cNvCxnSpPr>
              <a:cxnSpLocks/>
            </p:cNvCxnSpPr>
            <p:nvPr/>
          </p:nvCxnSpPr>
          <p:spPr>
            <a:xfrm>
              <a:off x="7760898" y="3289941"/>
              <a:ext cx="26023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547CB629-B30B-E44C-A813-D7E9A1082C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6908" y="3289276"/>
              <a:ext cx="216261" cy="453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3B03A262-523D-794C-9FD1-EFBBD1637B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8332" y="3286076"/>
              <a:ext cx="259853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A110DA9-EA5A-EC4D-A610-731A8B8834DC}"/>
                </a:ext>
              </a:extLst>
            </p:cNvPr>
            <p:cNvCxnSpPr>
              <a:cxnSpLocks/>
            </p:cNvCxnSpPr>
            <p:nvPr/>
          </p:nvCxnSpPr>
          <p:spPr>
            <a:xfrm>
              <a:off x="7524891" y="3429000"/>
              <a:ext cx="26023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41080DF-EFDF-A144-B756-38FE30466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0901" y="3428335"/>
              <a:ext cx="216261" cy="453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711CEBC4-1DCE-5E43-9A67-964778D4E5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92325" y="3425135"/>
              <a:ext cx="259853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D1DAD7C-1D80-4C45-B5B2-42E1BCFF073A}"/>
                </a:ext>
              </a:extLst>
            </p:cNvPr>
            <p:cNvSpPr txBox="1"/>
            <p:nvPr/>
          </p:nvSpPr>
          <p:spPr>
            <a:xfrm>
              <a:off x="4484344" y="3627505"/>
              <a:ext cx="3203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Jumping Library WGS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2EF40A9-6A71-CF4A-9047-7B5BED06FE58}"/>
                </a:ext>
              </a:extLst>
            </p:cNvPr>
            <p:cNvSpPr txBox="1"/>
            <p:nvPr/>
          </p:nvSpPr>
          <p:spPr>
            <a:xfrm>
              <a:off x="1175881" y="3477065"/>
              <a:ext cx="2047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Forward Strand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63B54CE-7571-7C4E-BFC7-47EAE7CF2A04}"/>
                </a:ext>
              </a:extLst>
            </p:cNvPr>
            <p:cNvSpPr txBox="1"/>
            <p:nvPr/>
          </p:nvSpPr>
          <p:spPr>
            <a:xfrm>
              <a:off x="8071301" y="3519927"/>
              <a:ext cx="2047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4"/>
                  </a:solidFill>
                </a:rPr>
                <a:t>Reverse Strand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67C5276-1140-204A-8F59-F7B4783FF2E3}"/>
              </a:ext>
            </a:extLst>
          </p:cNvPr>
          <p:cNvGrpSpPr/>
          <p:nvPr/>
        </p:nvGrpSpPr>
        <p:grpSpPr>
          <a:xfrm>
            <a:off x="569126" y="1089931"/>
            <a:ext cx="10042888" cy="5719857"/>
            <a:chOff x="569126" y="1089931"/>
            <a:chExt cx="10042888" cy="5719857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1A051641-DB66-294F-BC6E-4871B9D4F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4110" y="1480327"/>
              <a:ext cx="8983778" cy="5329461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F9167B5-E449-CF41-AD56-2A45C48F870A}"/>
                </a:ext>
              </a:extLst>
            </p:cNvPr>
            <p:cNvSpPr txBox="1"/>
            <p:nvPr/>
          </p:nvSpPr>
          <p:spPr>
            <a:xfrm>
              <a:off x="1579985" y="1089931"/>
              <a:ext cx="9032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3.4kb inversion in HG00733 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D7B709A-9E99-1644-AADE-E917616345BB}"/>
                </a:ext>
              </a:extLst>
            </p:cNvPr>
            <p:cNvSpPr txBox="1"/>
            <p:nvPr/>
          </p:nvSpPr>
          <p:spPr>
            <a:xfrm>
              <a:off x="2157943" y="4347213"/>
              <a:ext cx="2624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80x Vanilla PE-WGS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07E7909-8418-4041-AA4F-8031703153BD}"/>
                </a:ext>
              </a:extLst>
            </p:cNvPr>
            <p:cNvSpPr txBox="1"/>
            <p:nvPr/>
          </p:nvSpPr>
          <p:spPr>
            <a:xfrm>
              <a:off x="6797924" y="2701203"/>
              <a:ext cx="2624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7kb jumping insert WGS</a:t>
              </a: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4BD60A9-E0AD-CC4E-9328-D3F21D6BA440}"/>
                </a:ext>
              </a:extLst>
            </p:cNvPr>
            <p:cNvCxnSpPr>
              <a:cxnSpLocks/>
            </p:cNvCxnSpPr>
            <p:nvPr/>
          </p:nvCxnSpPr>
          <p:spPr>
            <a:xfrm>
              <a:off x="837530" y="2651557"/>
              <a:ext cx="639971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2AFDC90-E576-1B4D-810F-A733618B47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5582" y="2658202"/>
              <a:ext cx="321918" cy="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365FA03-5102-4A4D-A33F-6D0DC1ED4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411" y="2658202"/>
              <a:ext cx="318051" cy="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E9FC65D-5151-6F4C-932F-52E0C47AF407}"/>
                </a:ext>
              </a:extLst>
            </p:cNvPr>
            <p:cNvCxnSpPr>
              <a:cxnSpLocks/>
            </p:cNvCxnSpPr>
            <p:nvPr/>
          </p:nvCxnSpPr>
          <p:spPr>
            <a:xfrm>
              <a:off x="676571" y="2923620"/>
              <a:ext cx="639971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D7D36AC-0C19-4247-9288-BFF494083531}"/>
                </a:ext>
              </a:extLst>
            </p:cNvPr>
            <p:cNvCxnSpPr>
              <a:cxnSpLocks/>
            </p:cNvCxnSpPr>
            <p:nvPr/>
          </p:nvCxnSpPr>
          <p:spPr>
            <a:xfrm>
              <a:off x="1238961" y="2930265"/>
              <a:ext cx="279011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AA16BFDD-50BE-294C-B3AA-69AD58368864}"/>
                </a:ext>
              </a:extLst>
            </p:cNvPr>
            <p:cNvCxnSpPr>
              <a:cxnSpLocks/>
            </p:cNvCxnSpPr>
            <p:nvPr/>
          </p:nvCxnSpPr>
          <p:spPr>
            <a:xfrm>
              <a:off x="571411" y="2930265"/>
              <a:ext cx="318051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44E71CD-D8A5-9747-8BFA-F19B84982E82}"/>
                </a:ext>
              </a:extLst>
            </p:cNvPr>
            <p:cNvCxnSpPr>
              <a:cxnSpLocks/>
            </p:cNvCxnSpPr>
            <p:nvPr/>
          </p:nvCxnSpPr>
          <p:spPr>
            <a:xfrm>
              <a:off x="798489" y="3256693"/>
              <a:ext cx="639971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F1F23554-2B00-A44D-8926-6FCB8BFB30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013" y="3263338"/>
              <a:ext cx="321918" cy="0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F5082EE5-0F36-B245-A7C5-ADD1ED66666C}"/>
                </a:ext>
              </a:extLst>
            </p:cNvPr>
            <p:cNvCxnSpPr>
              <a:cxnSpLocks/>
            </p:cNvCxnSpPr>
            <p:nvPr/>
          </p:nvCxnSpPr>
          <p:spPr>
            <a:xfrm>
              <a:off x="569126" y="3263338"/>
              <a:ext cx="336458" cy="1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522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8D9DD1-D4D3-D246-8672-2E191B5D3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26" y="166255"/>
            <a:ext cx="5938038" cy="37383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D8C54E-082A-8448-9A0C-ED6361FC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375" y="166255"/>
            <a:ext cx="4834999" cy="63677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CBA8FD-6C3A-CB47-8233-22C783C50E4F}"/>
              </a:ext>
            </a:extLst>
          </p:cNvPr>
          <p:cNvSpPr txBox="1"/>
          <p:nvPr/>
        </p:nvSpPr>
        <p:spPr>
          <a:xfrm>
            <a:off x="327626" y="4281055"/>
            <a:ext cx="627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273 samples with developmental disorders (DD), karyotype was negative or hard to interpret</a:t>
            </a:r>
          </a:p>
          <a:p>
            <a:endParaRPr lang="en-US" dirty="0"/>
          </a:p>
          <a:p>
            <a:r>
              <a:rPr lang="en-US" dirty="0"/>
              <a:t>Applied jumping-insert WGS on majority of subjects.</a:t>
            </a:r>
          </a:p>
          <a:p>
            <a:endParaRPr lang="en-US" dirty="0"/>
          </a:p>
          <a:p>
            <a:r>
              <a:rPr lang="en-US" dirty="0"/>
              <a:t>Mapped balanced SV breakpoints to 91% of subjects.</a:t>
            </a:r>
          </a:p>
          <a:p>
            <a:endParaRPr lang="en-US" dirty="0"/>
          </a:p>
          <a:p>
            <a:r>
              <a:rPr lang="en-US" dirty="0"/>
              <a:t>8% of breakpoints could not have been resolved with vanilla WGS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1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06A3-3C5F-C043-9C20-4F6264F4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Disrupted Genes are enriched in specific gene sets &amp; shared across DD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AD93A6-719F-CF4A-BA2F-E20DE693E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572"/>
          <a:stretch/>
        </p:blipFill>
        <p:spPr>
          <a:xfrm>
            <a:off x="1749441" y="1690688"/>
            <a:ext cx="8409482" cy="4995950"/>
          </a:xfrm>
        </p:spPr>
      </p:pic>
    </p:spTree>
    <p:extLst>
      <p:ext uri="{BB962C8B-B14F-4D97-AF65-F5344CB8AC3E}">
        <p14:creationId xmlns:p14="http://schemas.microsoft.com/office/powerpoint/2010/main" val="11169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37F7-3033-014F-B06B-FB40E518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variants have uncertain functional effects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12A09E-BB93-524D-933B-57E0A3F7B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222" b="20930"/>
          <a:stretch/>
        </p:blipFill>
        <p:spPr>
          <a:xfrm>
            <a:off x="838200" y="1883056"/>
            <a:ext cx="10515600" cy="4326791"/>
          </a:xfrm>
        </p:spPr>
      </p:pic>
    </p:spTree>
    <p:extLst>
      <p:ext uri="{BB962C8B-B14F-4D97-AF65-F5344CB8AC3E}">
        <p14:creationId xmlns:p14="http://schemas.microsoft.com/office/powerpoint/2010/main" val="150647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4708-9E3C-0044-AA22-3ABC72EC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6" y="0"/>
            <a:ext cx="3580110" cy="4532340"/>
          </a:xfrm>
        </p:spPr>
        <p:txBody>
          <a:bodyPr>
            <a:normAutofit/>
          </a:bodyPr>
          <a:lstStyle/>
          <a:p>
            <a:r>
              <a:rPr lang="en-US" dirty="0"/>
              <a:t>Balanced SV can alter topological domains and affect gene expression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7F110F-1B09-014D-8544-7622CBD6D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3" t="294" r="-1323" b="35234"/>
          <a:stretch/>
        </p:blipFill>
        <p:spPr>
          <a:xfrm>
            <a:off x="3580110" y="536070"/>
            <a:ext cx="8333240" cy="57858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198635-2BE1-EE4C-A774-085538F19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788"/>
          <a:stretch/>
        </p:blipFill>
        <p:spPr>
          <a:xfrm>
            <a:off x="3211013" y="1828085"/>
            <a:ext cx="8980987" cy="35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3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97DC-F2B6-8C4A-8AC8-246020E8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jumping-insert WGS?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57C3-A11A-5842-90A9-17376047F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62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$: combination of jumping-insert and “vanilla” WGS for comprehensive SNP/INDEL/CNV/SV calling (potentially de novo assembly) </a:t>
            </a:r>
          </a:p>
          <a:p>
            <a:pPr lvl="1"/>
            <a:r>
              <a:rPr lang="en-US" dirty="0"/>
              <a:t>Closing the gap of missing heritability in DD </a:t>
            </a:r>
          </a:p>
          <a:p>
            <a:endParaRPr lang="en-US" dirty="0"/>
          </a:p>
          <a:p>
            <a:r>
              <a:rPr lang="en-US" dirty="0"/>
              <a:t>$$$: 3rd Generation Sequencing: Single Molecule Long Read Sequencing</a:t>
            </a:r>
          </a:p>
          <a:p>
            <a:pPr lvl="1"/>
            <a:r>
              <a:rPr lang="en-US" dirty="0"/>
              <a:t>PacBio / Oxford Nanopore</a:t>
            </a:r>
          </a:p>
          <a:p>
            <a:pPr lvl="1"/>
            <a:endParaRPr lang="en-US" dirty="0"/>
          </a:p>
          <a:p>
            <a:r>
              <a:rPr lang="en-US" dirty="0"/>
              <a:t>Also Optical Mapping (</a:t>
            </a:r>
            <a:r>
              <a:rPr lang="en-US" dirty="0" err="1"/>
              <a:t>Bionano</a:t>
            </a:r>
            <a:r>
              <a:rPr lang="en-US" dirty="0"/>
              <a:t> Genomics)</a:t>
            </a:r>
          </a:p>
          <a:p>
            <a:pPr lvl="1"/>
            <a:r>
              <a:rPr lang="en-US" dirty="0"/>
              <a:t>NOT sequencing!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B31959C-F483-D846-9DF3-5CC6CB58D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57" y="2300515"/>
            <a:ext cx="5108799" cy="287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77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Molecule Long Read 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560103"/>
            <a:ext cx="4976816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Longer reads (5kb – 100kb) </a:t>
            </a:r>
          </a:p>
          <a:p>
            <a:pPr lvl="2"/>
            <a:r>
              <a:rPr lang="en-US" dirty="0"/>
              <a:t>better mapping in repeat regions</a:t>
            </a:r>
          </a:p>
          <a:p>
            <a:pPr lvl="2"/>
            <a:r>
              <a:rPr lang="en-US" dirty="0"/>
              <a:t>Phasing of read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Very new with little tools for analysis</a:t>
            </a:r>
          </a:p>
          <a:p>
            <a:pPr lvl="1"/>
            <a:r>
              <a:rPr lang="en-US" dirty="0"/>
              <a:t>Base calling has high error rates</a:t>
            </a:r>
          </a:p>
          <a:p>
            <a:pPr lvl="2"/>
            <a:r>
              <a:rPr lang="en-US" dirty="0"/>
              <a:t>getting better with sacrifice for shorter (~5kb) reads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49" y="1549401"/>
            <a:ext cx="5176837" cy="2415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039" r="16657"/>
          <a:stretch/>
        </p:blipFill>
        <p:spPr>
          <a:xfrm>
            <a:off x="5648326" y="3964688"/>
            <a:ext cx="6153150" cy="1190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48327" y="5172777"/>
            <a:ext cx="654367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Long reads in blue are from the father’s haplotype for the first breakpoint. The mother’s haplotype is in red. The SV originated from the father</a:t>
            </a:r>
          </a:p>
        </p:txBody>
      </p:sp>
    </p:spTree>
    <p:extLst>
      <p:ext uri="{BB962C8B-B14F-4D97-AF65-F5344CB8AC3E}">
        <p14:creationId xmlns:p14="http://schemas.microsoft.com/office/powerpoint/2010/main" val="208283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B98C-2386-4A4E-83E6-654BD429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ABE3C-8E12-654E-B08E-39E2B71B4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02640" cy="3965575"/>
          </a:xfrm>
        </p:spPr>
        <p:txBody>
          <a:bodyPr/>
          <a:lstStyle/>
          <a:p>
            <a:r>
              <a:rPr lang="en-US" dirty="0"/>
              <a:t>Raised in Arkansas (not fun)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Purdue as Bio major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BMS PhD in the Jonathan Sebat lab</a:t>
            </a:r>
          </a:p>
          <a:p>
            <a:pPr lvl="1"/>
            <a:r>
              <a:rPr lang="en-US" dirty="0"/>
              <a:t>2013-2018</a:t>
            </a:r>
          </a:p>
          <a:p>
            <a:pPr lvl="1"/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*ok boomer*</a:t>
            </a:r>
            <a:b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/>
              <a:t>Postdoc in the Joseph Gleeson lab</a:t>
            </a:r>
          </a:p>
          <a:p>
            <a:endParaRPr lang="en-US" dirty="0"/>
          </a:p>
        </p:txBody>
      </p:sp>
      <p:pic>
        <p:nvPicPr>
          <p:cNvPr id="6146" name="Picture 2" descr="Image result for arkansas funny ">
            <a:extLst>
              <a:ext uri="{FF2B5EF4-FFF2-40B4-BE49-F238E27FC236}">
                <a16:creationId xmlns:a16="http://schemas.microsoft.com/office/drawing/2014/main" id="{61027C48-2BFA-2342-A075-F4026B0EE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5" t="19120" r="30255" b="44550"/>
          <a:stretch/>
        </p:blipFill>
        <p:spPr bwMode="auto">
          <a:xfrm>
            <a:off x="7415902" y="2179529"/>
            <a:ext cx="3186336" cy="289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150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B10E-1A36-EB4B-9B74-D7B3B837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 for Developmental Disorders?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4B74-F658-964E-95E9-2C8DC7A6A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6342925" cy="499064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Leveraging new technologies</a:t>
            </a:r>
          </a:p>
          <a:p>
            <a:pPr lvl="1"/>
            <a:r>
              <a:rPr lang="en-US" dirty="0"/>
              <a:t>De novo assemblies (likely long read + short read) </a:t>
            </a:r>
          </a:p>
          <a:p>
            <a:pPr lvl="1"/>
            <a:endParaRPr lang="en-US" dirty="0"/>
          </a:p>
          <a:p>
            <a:r>
              <a:rPr lang="en-US" dirty="0"/>
              <a:t>Comprehensive risk ascertainment</a:t>
            </a:r>
          </a:p>
          <a:p>
            <a:pPr lvl="1"/>
            <a:r>
              <a:rPr lang="en-US" dirty="0"/>
              <a:t>Oligogenic (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buzz word!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De novo mutations</a:t>
            </a:r>
          </a:p>
          <a:p>
            <a:pPr lvl="2"/>
            <a:r>
              <a:rPr lang="en-US" dirty="0"/>
              <a:t>Rare inherited mutations</a:t>
            </a:r>
          </a:p>
          <a:p>
            <a:pPr lvl="2"/>
            <a:r>
              <a:rPr lang="en-US" dirty="0"/>
              <a:t>Common variants </a:t>
            </a:r>
            <a:r>
              <a:rPr lang="ar-SA" dirty="0"/>
              <a:t>)</a:t>
            </a:r>
            <a:r>
              <a:rPr lang="en-US" dirty="0"/>
              <a:t>Polygenic Risk Scores i.e. scraping the bottom of the GWAS barrel when you can’t associate anything!)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Machine Learning to incorporate all this </a:t>
            </a:r>
          </a:p>
          <a:p>
            <a:pPr lvl="1"/>
            <a:endParaRPr lang="en-US" dirty="0"/>
          </a:p>
          <a:p>
            <a:r>
              <a:rPr lang="en-US" dirty="0"/>
              <a:t>Question of Genetic Modifiers and Epigenetics</a:t>
            </a:r>
          </a:p>
          <a:p>
            <a:pPr lvl="1"/>
            <a:r>
              <a:rPr lang="en-US" dirty="0"/>
              <a:t>Paternal origin effect of CRE-SVs</a:t>
            </a:r>
          </a:p>
          <a:p>
            <a:pPr lvl="1"/>
            <a:r>
              <a:rPr lang="en-US" dirty="0"/>
              <a:t>Female protective effect (females can tolerate more damaging mutations)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Validation</a:t>
            </a:r>
          </a:p>
          <a:p>
            <a:pPr lvl="1"/>
            <a:r>
              <a:rPr lang="en-US" dirty="0"/>
              <a:t>MOAR GENOMES! (UKBB + All of Us) </a:t>
            </a:r>
          </a:p>
          <a:p>
            <a:pPr lvl="1"/>
            <a:r>
              <a:rPr lang="en-US" dirty="0"/>
              <a:t>iPSCs/Organoids and better functional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60122-ABB3-534A-AC70-A0D8B353C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125" y="2017407"/>
            <a:ext cx="4172675" cy="41487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5BF8B9-9DE0-9944-904F-0BBDB40D567A}"/>
              </a:ext>
            </a:extLst>
          </p:cNvPr>
          <p:cNvSpPr/>
          <p:nvPr/>
        </p:nvSpPr>
        <p:spPr>
          <a:xfrm>
            <a:off x="9612630" y="4909185"/>
            <a:ext cx="502920" cy="258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3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84F1-F473-E841-813F-44B64393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3387-D662-194C-85D3-422D7149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brain">
            <a:extLst>
              <a:ext uri="{FF2B5EF4-FFF2-40B4-BE49-F238E27FC236}">
                <a16:creationId xmlns:a16="http://schemas.microsoft.com/office/drawing/2014/main" id="{75F2B4F4-B047-5A48-B499-099B2068B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1" r="27560"/>
          <a:stretch/>
        </p:blipFill>
        <p:spPr bwMode="auto">
          <a:xfrm>
            <a:off x="3954115" y="1727654"/>
            <a:ext cx="4283769" cy="453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54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ain">
            <a:extLst>
              <a:ext uri="{FF2B5EF4-FFF2-40B4-BE49-F238E27FC236}">
                <a16:creationId xmlns:a16="http://schemas.microsoft.com/office/drawing/2014/main" id="{6ABDCED8-7201-D847-8882-944AD8A801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1" r="27560"/>
          <a:stretch/>
        </p:blipFill>
        <p:spPr bwMode="auto">
          <a:xfrm>
            <a:off x="7792117" y="1163467"/>
            <a:ext cx="4283769" cy="453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5FB69-0E2B-1342-8FB5-187CF1F4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5184-F5B6-D548-85FC-5EB83B04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3000" cy="4351338"/>
          </a:xfrm>
        </p:spPr>
        <p:txBody>
          <a:bodyPr>
            <a:normAutofit/>
          </a:bodyPr>
          <a:lstStyle/>
          <a:p>
            <a:r>
              <a:rPr lang="en-US" dirty="0"/>
              <a:t>Genetics of Brain Development and Behavior</a:t>
            </a:r>
          </a:p>
          <a:p>
            <a:pPr lvl="1"/>
            <a:r>
              <a:rPr lang="en-US" i="1" dirty="0"/>
              <a:t>How can DNA build a brain?</a:t>
            </a:r>
          </a:p>
          <a:p>
            <a:pPr lvl="1"/>
            <a:r>
              <a:rPr lang="en-US" dirty="0"/>
              <a:t>Psychiatric Disorders (Autism &amp; Schizophrenia)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Structural Variation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7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72E4-5123-5F4A-8C2F-AF8E90D3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852"/>
            <a:ext cx="10515600" cy="1325563"/>
          </a:xfrm>
        </p:spPr>
        <p:txBody>
          <a:bodyPr/>
          <a:lstStyle/>
          <a:p>
            <a:r>
              <a:rPr lang="en-US" dirty="0"/>
              <a:t>What is Structural Variation?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805980-2164-B742-BCB2-4BA18476ECA8}"/>
              </a:ext>
            </a:extLst>
          </p:cNvPr>
          <p:cNvGrpSpPr/>
          <p:nvPr/>
        </p:nvGrpSpPr>
        <p:grpSpPr>
          <a:xfrm>
            <a:off x="1371419" y="1337412"/>
            <a:ext cx="9415071" cy="1519017"/>
            <a:chOff x="954355" y="2291941"/>
            <a:chExt cx="9415071" cy="151901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B20B1A-6914-6C4C-B5D2-A616752D780B}"/>
                </a:ext>
              </a:extLst>
            </p:cNvPr>
            <p:cNvGrpSpPr/>
            <p:nvPr/>
          </p:nvGrpSpPr>
          <p:grpSpPr>
            <a:xfrm>
              <a:off x="954355" y="2291941"/>
              <a:ext cx="9415071" cy="1469148"/>
              <a:chOff x="1388464" y="4992484"/>
              <a:chExt cx="9415071" cy="146914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EE02BCD-234F-4344-BF42-D19106AF5D7C}"/>
                  </a:ext>
                </a:extLst>
              </p:cNvPr>
              <p:cNvGrpSpPr/>
              <p:nvPr/>
            </p:nvGrpSpPr>
            <p:grpSpPr>
              <a:xfrm>
                <a:off x="1388464" y="5362172"/>
                <a:ext cx="9415071" cy="1099460"/>
                <a:chOff x="1082704" y="5214029"/>
                <a:chExt cx="9415071" cy="1099460"/>
              </a:xfrm>
            </p:grpSpPr>
            <p:sp>
              <p:nvSpPr>
                <p:cNvPr id="9" name="TextBox 13">
                  <a:extLst>
                    <a:ext uri="{FF2B5EF4-FFF2-40B4-BE49-F238E27FC236}">
                      <a16:creationId xmlns:a16="http://schemas.microsoft.com/office/drawing/2014/main" id="{CC94B02E-AF61-2941-AD94-48CE89BBE020}"/>
                    </a:ext>
                  </a:extLst>
                </p:cNvPr>
                <p:cNvSpPr txBox="1"/>
                <p:nvPr/>
              </p:nvSpPr>
              <p:spPr>
                <a:xfrm>
                  <a:off x="2231472" y="5214029"/>
                  <a:ext cx="16127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SNP: 1bp</a:t>
                  </a:r>
                </a:p>
              </p:txBody>
            </p:sp>
            <p:sp>
              <p:nvSpPr>
                <p:cNvPr id="10" name="TextBox 14">
                  <a:extLst>
                    <a:ext uri="{FF2B5EF4-FFF2-40B4-BE49-F238E27FC236}">
                      <a16:creationId xmlns:a16="http://schemas.microsoft.com/office/drawing/2014/main" id="{7BC8FD33-0980-7441-ACBB-C7549E033444}"/>
                    </a:ext>
                  </a:extLst>
                </p:cNvPr>
                <p:cNvSpPr txBox="1"/>
                <p:nvPr/>
              </p:nvSpPr>
              <p:spPr>
                <a:xfrm>
                  <a:off x="5135812" y="5222006"/>
                  <a:ext cx="192037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INDEL: 2bp-49bp</a:t>
                  </a:r>
                </a:p>
              </p:txBody>
            </p:sp>
            <p:sp>
              <p:nvSpPr>
                <p:cNvPr id="11" name="TextBox 15">
                  <a:extLst>
                    <a:ext uri="{FF2B5EF4-FFF2-40B4-BE49-F238E27FC236}">
                      <a16:creationId xmlns:a16="http://schemas.microsoft.com/office/drawing/2014/main" id="{641CD28D-A51F-974A-A538-FDCD10BEE48E}"/>
                    </a:ext>
                  </a:extLst>
                </p:cNvPr>
                <p:cNvSpPr txBox="1"/>
                <p:nvPr/>
              </p:nvSpPr>
              <p:spPr>
                <a:xfrm>
                  <a:off x="8347747" y="5214029"/>
                  <a:ext cx="16127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SV: &gt;50bp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EC532632-B12E-444C-8335-FF1D03D89FD8}"/>
                    </a:ext>
                  </a:extLst>
                </p:cNvPr>
                <p:cNvGrpSpPr/>
                <p:nvPr/>
              </p:nvGrpSpPr>
              <p:grpSpPr>
                <a:xfrm>
                  <a:off x="1082704" y="5564188"/>
                  <a:ext cx="9415071" cy="749301"/>
                  <a:chOff x="1082704" y="5564188"/>
                  <a:chExt cx="9415071" cy="749301"/>
                </a:xfrm>
              </p:grpSpPr>
              <p:sp>
                <p:nvSpPr>
                  <p:cNvPr id="13" name="TextBox 3">
                    <a:extLst>
                      <a:ext uri="{FF2B5EF4-FFF2-40B4-BE49-F238E27FC236}">
                        <a16:creationId xmlns:a16="http://schemas.microsoft.com/office/drawing/2014/main" id="{8CC929B4-D593-A544-BA15-8E5DC98AA44C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133" y="5625770"/>
                    <a:ext cx="132546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>
                        <a:latin typeface="Consolas" panose="020B0609020204030204" pitchFamily="49" charset="0"/>
                      </a:rPr>
                      <a:t>GATCGATC</a:t>
                    </a:r>
                  </a:p>
                  <a:p>
                    <a:r>
                      <a:rPr lang="en-US" dirty="0">
                        <a:latin typeface="Consolas" panose="020B0609020204030204" pitchFamily="49" charset="0"/>
                      </a:rPr>
                      <a:t>GA</a:t>
                    </a:r>
                    <a:r>
                      <a:rPr lang="en-US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a:t>G</a:t>
                    </a:r>
                    <a:r>
                      <a:rPr lang="en-US" dirty="0">
                        <a:latin typeface="Consolas" panose="020B0609020204030204" pitchFamily="49" charset="0"/>
                      </a:rPr>
                      <a:t>CGATC</a:t>
                    </a:r>
                  </a:p>
                </p:txBody>
              </p:sp>
              <p:sp>
                <p:nvSpPr>
                  <p:cNvPr id="14" name="TextBox 4">
                    <a:extLst>
                      <a:ext uri="{FF2B5EF4-FFF2-40B4-BE49-F238E27FC236}">
                        <a16:creationId xmlns:a16="http://schemas.microsoft.com/office/drawing/2014/main" id="{DE40BD2D-95F3-1144-A699-12A1FD76FF15}"/>
                      </a:ext>
                    </a:extLst>
                  </p:cNvPr>
                  <p:cNvSpPr txBox="1"/>
                  <p:nvPr/>
                </p:nvSpPr>
                <p:spPr>
                  <a:xfrm>
                    <a:off x="5169716" y="5625770"/>
                    <a:ext cx="185256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dirty="0">
                        <a:latin typeface="Consolas" panose="020B0609020204030204" pitchFamily="49" charset="0"/>
                      </a:rPr>
                      <a:t>GAT--CGATC</a:t>
                    </a:r>
                  </a:p>
                  <a:p>
                    <a:pPr algn="ctr"/>
                    <a:r>
                      <a:rPr lang="en-US" dirty="0">
                        <a:latin typeface="Consolas" panose="020B0609020204030204" pitchFamily="49" charset="0"/>
                      </a:rPr>
                      <a:t>GA</a:t>
                    </a:r>
                    <a:r>
                      <a:rPr lang="en-US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a:t>GAG</a:t>
                    </a:r>
                    <a:r>
                      <a:rPr lang="en-US" dirty="0">
                        <a:latin typeface="Consolas" panose="020B0609020204030204" pitchFamily="49" charset="0"/>
                      </a:rPr>
                      <a:t>-GATC</a:t>
                    </a: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E135C8E9-4BD0-8545-9EB1-9C74C9043900}"/>
                      </a:ext>
                    </a:extLst>
                  </p:cNvPr>
                  <p:cNvGrpSpPr/>
                  <p:nvPr/>
                </p:nvGrpSpPr>
                <p:grpSpPr>
                  <a:xfrm>
                    <a:off x="7810501" y="5656500"/>
                    <a:ext cx="2687274" cy="534038"/>
                    <a:chOff x="8025467" y="5461230"/>
                    <a:chExt cx="2687274" cy="534038"/>
                  </a:xfrm>
                </p:grpSpPr>
                <p:sp>
                  <p:nvSpPr>
                    <p:cNvPr id="19" name="Rounded Rectangle 7">
                      <a:extLst>
                        <a:ext uri="{FF2B5EF4-FFF2-40B4-BE49-F238E27FC236}">
                          <a16:creationId xmlns:a16="http://schemas.microsoft.com/office/drawing/2014/main" id="{8F969955-BE3B-DC47-A258-412831CD1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25467" y="5461232"/>
                      <a:ext cx="763399" cy="176170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F00AF101-440D-B04B-980B-A36CC2546C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88866" y="5461231"/>
                      <a:ext cx="212521" cy="176171"/>
                    </a:xfrm>
                    <a:prstGeom prst="ellipse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ounded Rectangle 9">
                      <a:extLst>
                        <a:ext uri="{FF2B5EF4-FFF2-40B4-BE49-F238E27FC236}">
                          <a16:creationId xmlns:a16="http://schemas.microsoft.com/office/drawing/2014/main" id="{56376C25-3337-464A-A569-86D02396D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1387" y="5461230"/>
                      <a:ext cx="1711354" cy="176172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ounded Rectangle 10">
                      <a:extLst>
                        <a:ext uri="{FF2B5EF4-FFF2-40B4-BE49-F238E27FC236}">
                          <a16:creationId xmlns:a16="http://schemas.microsoft.com/office/drawing/2014/main" id="{26C0D97E-22D2-A54E-9A01-76AD37CDE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5955" y="5819098"/>
                      <a:ext cx="763399" cy="176170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8F2219C2-F522-1E47-8810-4CE9E4053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9354" y="5819097"/>
                      <a:ext cx="212521" cy="176171"/>
                    </a:xfrm>
                    <a:prstGeom prst="ellipse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ounded Rectangle 12">
                      <a:extLst>
                        <a:ext uri="{FF2B5EF4-FFF2-40B4-BE49-F238E27FC236}">
                          <a16:creationId xmlns:a16="http://schemas.microsoft.com/office/drawing/2014/main" id="{64089BFF-B3E6-7646-9396-77448CB5A8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1875" y="5819096"/>
                      <a:ext cx="855677" cy="176172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6BB89EFD-E828-5943-AF9C-EC9AED74765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231473" y="5564188"/>
                    <a:ext cx="7617202" cy="0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22">
                    <a:extLst>
                      <a:ext uri="{FF2B5EF4-FFF2-40B4-BE49-F238E27FC236}">
                        <a16:creationId xmlns:a16="http://schemas.microsoft.com/office/drawing/2014/main" id="{6B7F646E-BCE1-7C4D-8243-8C24A55CEFB2}"/>
                      </a:ext>
                    </a:extLst>
                  </p:cNvPr>
                  <p:cNvSpPr txBox="1"/>
                  <p:nvPr/>
                </p:nvSpPr>
                <p:spPr>
                  <a:xfrm>
                    <a:off x="1082704" y="5592084"/>
                    <a:ext cx="18214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b="1" dirty="0"/>
                      <a:t>Reference</a:t>
                    </a:r>
                  </a:p>
                </p:txBody>
              </p:sp>
              <p:sp>
                <p:nvSpPr>
                  <p:cNvPr id="18" name="TextBox 23">
                    <a:extLst>
                      <a:ext uri="{FF2B5EF4-FFF2-40B4-BE49-F238E27FC236}">
                        <a16:creationId xmlns:a16="http://schemas.microsoft.com/office/drawing/2014/main" id="{38232EA5-D455-F24B-A264-F5890352609E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391" y="5944157"/>
                    <a:ext cx="18214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b="1" dirty="0"/>
                      <a:t>Mutation</a:t>
                    </a:r>
                  </a:p>
                </p:txBody>
              </p:sp>
            </p:grpSp>
          </p:grpSp>
          <p:sp>
            <p:nvSpPr>
              <p:cNvPr id="8" name="TextBox 26">
                <a:extLst>
                  <a:ext uri="{FF2B5EF4-FFF2-40B4-BE49-F238E27FC236}">
                    <a16:creationId xmlns:a16="http://schemas.microsoft.com/office/drawing/2014/main" id="{E9130611-28CD-5E4A-802E-088D50C0F1DC}"/>
                  </a:ext>
                </a:extLst>
              </p:cNvPr>
              <p:cNvSpPr txBox="1"/>
              <p:nvPr/>
            </p:nvSpPr>
            <p:spPr>
              <a:xfrm>
                <a:off x="1910679" y="4992484"/>
                <a:ext cx="8370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/>
                  <a:t>Classes of Sequence Mutations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0288E1E-7EEF-E64D-A08C-4337E3AA56FF}"/>
                </a:ext>
              </a:extLst>
            </p:cNvPr>
            <p:cNvCxnSpPr/>
            <p:nvPr/>
          </p:nvCxnSpPr>
          <p:spPr>
            <a:xfrm flipH="1">
              <a:off x="2103123" y="3810958"/>
              <a:ext cx="761720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752424-436C-034C-B02B-08FED4E434D8}"/>
              </a:ext>
            </a:extLst>
          </p:cNvPr>
          <p:cNvGrpSpPr/>
          <p:nvPr/>
        </p:nvGrpSpPr>
        <p:grpSpPr>
          <a:xfrm>
            <a:off x="1379106" y="3112388"/>
            <a:ext cx="8775329" cy="771467"/>
            <a:chOff x="944997" y="4412454"/>
            <a:chExt cx="8775329" cy="771467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4D24C30B-C230-8846-82BC-05E76769CAF2}"/>
                </a:ext>
              </a:extLst>
            </p:cNvPr>
            <p:cNvSpPr/>
            <p:nvPr/>
          </p:nvSpPr>
          <p:spPr>
            <a:xfrm rot="16200000" flipH="1">
              <a:off x="5727059" y="906529"/>
              <a:ext cx="369332" cy="7617203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3"/>
                </a:gs>
                <a:gs pos="41000">
                  <a:schemeClr val="accent1">
                    <a:lumMod val="45000"/>
                    <a:lumOff val="55000"/>
                  </a:schemeClr>
                </a:gs>
                <a:gs pos="36000">
                  <a:schemeClr val="accent1">
                    <a:lumMod val="45000"/>
                    <a:lumOff val="55000"/>
                  </a:schemeClr>
                </a:gs>
                <a:gs pos="100000">
                  <a:srgbClr val="C0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2">
              <a:extLst>
                <a:ext uri="{FF2B5EF4-FFF2-40B4-BE49-F238E27FC236}">
                  <a16:creationId xmlns:a16="http://schemas.microsoft.com/office/drawing/2014/main" id="{5780D342-501B-064D-B6FD-276ADEF3C220}"/>
                </a:ext>
              </a:extLst>
            </p:cNvPr>
            <p:cNvSpPr txBox="1"/>
            <p:nvPr/>
          </p:nvSpPr>
          <p:spPr>
            <a:xfrm>
              <a:off x="944997" y="4412454"/>
              <a:ext cx="18214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Functional impact</a:t>
              </a:r>
            </a:p>
          </p:txBody>
        </p:sp>
        <p:sp>
          <p:nvSpPr>
            <p:cNvPr id="28" name="TextBox 22">
              <a:extLst>
                <a:ext uri="{FF2B5EF4-FFF2-40B4-BE49-F238E27FC236}">
                  <a16:creationId xmlns:a16="http://schemas.microsoft.com/office/drawing/2014/main" id="{29DEA485-FDE8-0E4B-A008-3047A93BBC7F}"/>
                </a:ext>
              </a:extLst>
            </p:cNvPr>
            <p:cNvSpPr txBox="1"/>
            <p:nvPr/>
          </p:nvSpPr>
          <p:spPr>
            <a:xfrm>
              <a:off x="7254947" y="4845367"/>
              <a:ext cx="2465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dirty="0"/>
                <a:t>Potentially more damaging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C3FF0FC8-6E4F-2640-9C3D-C6B6433F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64" y="4051441"/>
            <a:ext cx="9361318" cy="23318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4B248B-3412-C643-B318-14E8DD863EA3}"/>
              </a:ext>
            </a:extLst>
          </p:cNvPr>
          <p:cNvSpPr txBox="1"/>
          <p:nvPr/>
        </p:nvSpPr>
        <p:spPr>
          <a:xfrm>
            <a:off x="6464302" y="6392816"/>
            <a:ext cx="500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Collins 2019 </a:t>
            </a:r>
            <a:r>
              <a:rPr lang="en-US" dirty="0" err="1"/>
              <a:t>biorxiv</a:t>
            </a:r>
            <a:r>
              <a:rPr lang="en-US" dirty="0"/>
              <a:t> (</a:t>
            </a:r>
            <a:r>
              <a:rPr lang="en-US" dirty="0" err="1"/>
              <a:t>gnomadSV</a:t>
            </a:r>
            <a:r>
              <a:rPr lang="en-US" dirty="0"/>
              <a:t> manuscript) </a:t>
            </a:r>
          </a:p>
        </p:txBody>
      </p:sp>
    </p:spTree>
    <p:extLst>
      <p:ext uri="{BB962C8B-B14F-4D97-AF65-F5344CB8AC3E}">
        <p14:creationId xmlns:p14="http://schemas.microsoft.com/office/powerpoint/2010/main" val="112509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DFE0-F318-1243-B4EA-52E042D8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Variation (SV): Bigger Picture </a:t>
            </a:r>
          </a:p>
        </p:txBody>
      </p:sp>
      <p:pic>
        <p:nvPicPr>
          <p:cNvPr id="2050" name="Picture 2" descr="Image result for charles darwin">
            <a:extLst>
              <a:ext uri="{FF2B5EF4-FFF2-40B4-BE49-F238E27FC236}">
                <a16:creationId xmlns:a16="http://schemas.microsoft.com/office/drawing/2014/main" id="{2BC3B7E1-A6DC-DA4D-8344-6942C92A5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28" r="8272"/>
          <a:stretch/>
        </p:blipFill>
        <p:spPr bwMode="auto">
          <a:xfrm flipH="1">
            <a:off x="838200" y="1690688"/>
            <a:ext cx="266700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9BB13D0-CB16-D545-A4AB-C36AFF90455F}"/>
              </a:ext>
            </a:extLst>
          </p:cNvPr>
          <p:cNvGrpSpPr/>
          <p:nvPr/>
        </p:nvGrpSpPr>
        <p:grpSpPr>
          <a:xfrm>
            <a:off x="4000499" y="2447330"/>
            <a:ext cx="6848477" cy="952500"/>
            <a:chOff x="4000499" y="2447330"/>
            <a:chExt cx="6848477" cy="9525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42566B-D33B-F042-AD97-2E680FFC8242}"/>
                </a:ext>
              </a:extLst>
            </p:cNvPr>
            <p:cNvSpPr txBox="1"/>
            <p:nvPr/>
          </p:nvSpPr>
          <p:spPr>
            <a:xfrm>
              <a:off x="4000499" y="2476500"/>
              <a:ext cx="68008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i="1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attatello" panose="020F0403020200020303" pitchFamily="34" charset="0"/>
                </a:rPr>
                <a:t>On the Origin of Species</a:t>
              </a:r>
              <a:endParaRPr lang="en-US" sz="5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Trattatello" panose="020F04030202000203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EFA202-8BBC-474F-999C-EFBC115F3602}"/>
                </a:ext>
              </a:extLst>
            </p:cNvPr>
            <p:cNvSpPr txBox="1"/>
            <p:nvPr/>
          </p:nvSpPr>
          <p:spPr>
            <a:xfrm>
              <a:off x="4048125" y="2447330"/>
              <a:ext cx="68008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i="1" spc="300" dirty="0">
                  <a:solidFill>
                    <a:schemeClr val="accent2">
                      <a:lumMod val="75000"/>
                    </a:schemeClr>
                  </a:solidFill>
                  <a:latin typeface="Trattatello" panose="020F0403020200020303" pitchFamily="34" charset="0"/>
                </a:rPr>
                <a:t>On the Origin of Species</a:t>
              </a:r>
              <a:endParaRPr lang="en-US" sz="5400" spc="300" dirty="0">
                <a:solidFill>
                  <a:schemeClr val="accent2">
                    <a:lumMod val="75000"/>
                  </a:schemeClr>
                </a:solidFill>
                <a:latin typeface="Trattatello" panose="020F04030202000203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75F20A-B800-AE47-951E-776CEF15A980}"/>
              </a:ext>
            </a:extLst>
          </p:cNvPr>
          <p:cNvSpPr txBox="1"/>
          <p:nvPr/>
        </p:nvSpPr>
        <p:spPr>
          <a:xfrm>
            <a:off x="4457700" y="3429000"/>
            <a:ext cx="5505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2">
                    <a:lumMod val="50000"/>
                  </a:schemeClr>
                </a:solidFill>
              </a:rPr>
              <a:t>Mechanism?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720BD-DD60-7041-8BE1-A8C1B4D2A0C9}"/>
              </a:ext>
            </a:extLst>
          </p:cNvPr>
          <p:cNvSpPr txBox="1"/>
          <p:nvPr/>
        </p:nvSpPr>
        <p:spPr>
          <a:xfrm>
            <a:off x="838200" y="4665306"/>
            <a:ext cx="10798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SV can lead to radical changes in phenotype</a:t>
            </a: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704E3-975D-504B-91D4-954EC8A86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782" y="-73678"/>
            <a:ext cx="7238435" cy="723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2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mylase Duplications hunter gatherer">
            <a:extLst>
              <a:ext uri="{FF2B5EF4-FFF2-40B4-BE49-F238E27FC236}">
                <a16:creationId xmlns:a16="http://schemas.microsoft.com/office/drawing/2014/main" id="{279D395F-C82A-FA42-B908-14CDF3E69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7214148" y="988486"/>
            <a:ext cx="3124169" cy="256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C3E9CF-4407-3141-8E6A-954B9538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8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One small SNP for gradualism, one giant SV for discontinuous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80A3C-24BD-F646-A1D6-C2C471BB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Leaps in Evolution</a:t>
            </a:r>
          </a:p>
          <a:p>
            <a:pPr lvl="1"/>
            <a:r>
              <a:rPr lang="en-US" dirty="0"/>
              <a:t>Gene Duplications</a:t>
            </a:r>
          </a:p>
          <a:p>
            <a:pPr lvl="1"/>
            <a:r>
              <a:rPr lang="en-US" dirty="0"/>
              <a:t>Gene fusions</a:t>
            </a:r>
          </a:p>
          <a:p>
            <a:pPr lvl="1"/>
            <a:endParaRPr lang="en-US" dirty="0"/>
          </a:p>
          <a:p>
            <a:r>
              <a:rPr lang="en-US" dirty="0"/>
              <a:t>Reproductive Barriers (Speciation)</a:t>
            </a:r>
          </a:p>
          <a:p>
            <a:pPr lvl="1"/>
            <a:r>
              <a:rPr lang="en-US" dirty="0"/>
              <a:t>Chromosome number</a:t>
            </a:r>
          </a:p>
          <a:p>
            <a:pPr lvl="1"/>
            <a:r>
              <a:rPr lang="en-US" dirty="0"/>
              <a:t>Translocations</a:t>
            </a:r>
          </a:p>
          <a:p>
            <a:pPr lvl="1"/>
            <a:r>
              <a:rPr lang="en-US" dirty="0"/>
              <a:t>Inversions</a:t>
            </a:r>
          </a:p>
          <a:p>
            <a:pPr lvl="1"/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213ACA2-C4B3-4549-A2E0-00F8E2364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805" y="4646618"/>
            <a:ext cx="14478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199BE7A-5FDA-C34F-92D0-446057079721}"/>
              </a:ext>
            </a:extLst>
          </p:cNvPr>
          <p:cNvGrpSpPr/>
          <p:nvPr/>
        </p:nvGrpSpPr>
        <p:grpSpPr>
          <a:xfrm>
            <a:off x="6262338" y="4246563"/>
            <a:ext cx="4075979" cy="1930400"/>
            <a:chOff x="6095999" y="2777201"/>
            <a:chExt cx="5162026" cy="25098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F6792C-DF56-B149-9E3D-2E1812A40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7185" y="3096804"/>
              <a:ext cx="5150840" cy="212317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D5A91F-3DBA-6C48-AF40-61BBCFEF43B1}"/>
                </a:ext>
              </a:extLst>
            </p:cNvPr>
            <p:cNvSpPr txBox="1"/>
            <p:nvPr/>
          </p:nvSpPr>
          <p:spPr>
            <a:xfrm>
              <a:off x="6095999" y="3065382"/>
              <a:ext cx="51508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Human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CA29EF-76F8-7741-8F05-EC7291CB8D82}"/>
                </a:ext>
              </a:extLst>
            </p:cNvPr>
            <p:cNvSpPr txBox="1"/>
            <p:nvPr/>
          </p:nvSpPr>
          <p:spPr>
            <a:xfrm>
              <a:off x="6095999" y="4139849"/>
              <a:ext cx="51508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Chimp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3DEF84-6222-F746-B9D3-AF1813D8E241}"/>
                </a:ext>
              </a:extLst>
            </p:cNvPr>
            <p:cNvSpPr/>
            <p:nvPr/>
          </p:nvSpPr>
          <p:spPr>
            <a:xfrm>
              <a:off x="6207853" y="4552293"/>
              <a:ext cx="536896" cy="73479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E790F6-FE73-3547-B09A-628C60320732}"/>
                </a:ext>
              </a:extLst>
            </p:cNvPr>
            <p:cNvSpPr txBox="1"/>
            <p:nvPr/>
          </p:nvSpPr>
          <p:spPr>
            <a:xfrm>
              <a:off x="6107184" y="2777201"/>
              <a:ext cx="5150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Chromosome 2 fusion</a:t>
              </a:r>
            </a:p>
          </p:txBody>
        </p:sp>
      </p:grpSp>
      <p:pic>
        <p:nvPicPr>
          <p:cNvPr id="3078" name="Picture 6" descr="Image result for trump hair">
            <a:extLst>
              <a:ext uri="{FF2B5EF4-FFF2-40B4-BE49-F238E27FC236}">
                <a16:creationId xmlns:a16="http://schemas.microsoft.com/office/drawing/2014/main" id="{98254ECF-BBA5-2946-A2DF-C669ECB40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3" t="7485" r="12330"/>
          <a:stretch/>
        </p:blipFill>
        <p:spPr bwMode="auto">
          <a:xfrm>
            <a:off x="4348067" y="4646619"/>
            <a:ext cx="1838247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85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3915-9FED-8A4A-B6CA-7FD2D0CC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SV: A force to be reckoned with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0DBD-D80B-8C43-8015-E233DF7BF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5" y="1478055"/>
            <a:ext cx="7649817" cy="4802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SVs are strongly associated with developmental disorders</a:t>
            </a:r>
          </a:p>
          <a:p>
            <a:pPr lvl="1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De novo mutation (new in child but not in parent)</a:t>
            </a:r>
          </a:p>
          <a:p>
            <a:pPr lvl="1"/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/>
              <a:t>Autism </a:t>
            </a:r>
          </a:p>
          <a:p>
            <a:pPr lvl="1"/>
            <a:r>
              <a:rPr lang="en-US" dirty="0"/>
              <a:t>Schizophrenia</a:t>
            </a:r>
          </a:p>
          <a:p>
            <a:pPr lvl="1"/>
            <a:r>
              <a:rPr lang="en-US" dirty="0"/>
              <a:t>Down Syndrome</a:t>
            </a:r>
          </a:p>
          <a:p>
            <a:pPr lvl="1"/>
            <a:r>
              <a:rPr lang="en-US" dirty="0"/>
              <a:t>Angelman / Prader-Willi</a:t>
            </a:r>
          </a:p>
          <a:p>
            <a:pPr lvl="1"/>
            <a:r>
              <a:rPr lang="en-US" dirty="0"/>
              <a:t>Intellectual Disability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Cancer and SV go hand in hand</a:t>
            </a:r>
          </a:p>
          <a:p>
            <a:pPr lvl="1"/>
            <a:r>
              <a:rPr lang="en-US" dirty="0"/>
              <a:t>Gene Fusions (BCR-ABL: Philadelphia Chromosome)</a:t>
            </a:r>
          </a:p>
          <a:p>
            <a:pPr lvl="1"/>
            <a:r>
              <a:rPr lang="en-US" dirty="0"/>
              <a:t>Loss/Gain of genes/chromosomes</a:t>
            </a:r>
          </a:p>
          <a:p>
            <a:pPr lvl="1"/>
            <a:r>
              <a:rPr lang="en-US" dirty="0" err="1"/>
              <a:t>Chromothripsis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D1A9B0-724F-C441-A7C7-E9F87ED27520}"/>
              </a:ext>
            </a:extLst>
          </p:cNvPr>
          <p:cNvGrpSpPr/>
          <p:nvPr/>
        </p:nvGrpSpPr>
        <p:grpSpPr>
          <a:xfrm>
            <a:off x="8020126" y="1421295"/>
            <a:ext cx="3662418" cy="5307496"/>
            <a:chOff x="8020126" y="1421295"/>
            <a:chExt cx="3662418" cy="5307496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79831EEB-167D-EF41-A3F2-052A403C71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0126" y="1421295"/>
              <a:ext cx="3662418" cy="5307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0F8F173-688D-DA40-82B4-CC9BAED1D5B7}"/>
                </a:ext>
              </a:extLst>
            </p:cNvPr>
            <p:cNvSpPr txBox="1"/>
            <p:nvPr/>
          </p:nvSpPr>
          <p:spPr>
            <a:xfrm>
              <a:off x="8020126" y="1439315"/>
              <a:ext cx="2150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Increased Fitness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944F53-E052-8E44-A741-BBD0BF381AC7}"/>
                </a:ext>
              </a:extLst>
            </p:cNvPr>
            <p:cNvSpPr txBox="1"/>
            <p:nvPr/>
          </p:nvSpPr>
          <p:spPr>
            <a:xfrm>
              <a:off x="8121726" y="5418685"/>
              <a:ext cx="2554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Deleterious Mutations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733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hippocrates">
            <a:extLst>
              <a:ext uri="{FF2B5EF4-FFF2-40B4-BE49-F238E27FC236}">
                <a16:creationId xmlns:a16="http://schemas.microsoft.com/office/drawing/2014/main" id="{6C5A79C3-8BC5-8D43-8151-D295DBB4E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23"/>
          <a:stretch/>
        </p:blipFill>
        <p:spPr bwMode="auto">
          <a:xfrm>
            <a:off x="9939519" y="2693762"/>
            <a:ext cx="1677858" cy="207776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510190-EE6B-5A48-A641-D0965B05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21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Talkowski’s</a:t>
            </a:r>
            <a:r>
              <a:rPr lang="en-US" sz="3200" dirty="0"/>
              <a:t> Focus: Neurodevelopmental &amp; Psychiatric Disorders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A889E-4F42-D447-BFF6-3E800EA66671}"/>
              </a:ext>
            </a:extLst>
          </p:cNvPr>
          <p:cNvSpPr txBox="1"/>
          <p:nvPr/>
        </p:nvSpPr>
        <p:spPr>
          <a:xfrm>
            <a:off x="451891" y="2267180"/>
            <a:ext cx="11288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As long as the brain is at rest, the man enjoys his reason, but the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depravement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of the brain arises from phlegm and bile…</a:t>
            </a:r>
          </a:p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</a:p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Those who are mad from phlegm are quiet, and do not cry out nor make a noise; but those from bile are vociferous, malignant, and will not be quiet, but are always doing something improper </a:t>
            </a:r>
            <a:b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b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– Hippocrates The Sacred Disease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C3932-9126-4649-BDA4-29764052DE9B}"/>
              </a:ext>
            </a:extLst>
          </p:cNvPr>
          <p:cNvSpPr txBox="1"/>
          <p:nvPr/>
        </p:nvSpPr>
        <p:spPr>
          <a:xfrm>
            <a:off x="451891" y="4782609"/>
            <a:ext cx="1116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History of Autism Genetics highlights how technology has improved our ability to attribute mutations to psychiatric disorders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E3D60-DCB8-4C4E-AC9F-7F2C670374ED}"/>
              </a:ext>
            </a:extLst>
          </p:cNvPr>
          <p:cNvSpPr txBox="1"/>
          <p:nvPr/>
        </p:nvSpPr>
        <p:spPr>
          <a:xfrm>
            <a:off x="944380" y="1368199"/>
            <a:ext cx="10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cause of psychiatric disorders has been a mystery for 1000s of years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A5D36-AECC-2D4B-A92F-C8C28A6C7E73}"/>
              </a:ext>
            </a:extLst>
          </p:cNvPr>
          <p:cNvSpPr txBox="1"/>
          <p:nvPr/>
        </p:nvSpPr>
        <p:spPr>
          <a:xfrm>
            <a:off x="758096" y="5913044"/>
            <a:ext cx="10553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Prof. </a:t>
            </a:r>
            <a:r>
              <a:rPr lang="en-US" sz="2400" dirty="0" err="1"/>
              <a:t>Talkowski’s</a:t>
            </a:r>
            <a:r>
              <a:rPr lang="en-US" sz="2400" dirty="0"/>
              <a:t> career developed in tandem with next generation sequencing, he applies new technology to characterize SV in diseases and healthy humans</a:t>
            </a:r>
          </a:p>
        </p:txBody>
      </p:sp>
    </p:spTree>
    <p:extLst>
      <p:ext uri="{BB962C8B-B14F-4D97-AF65-F5344CB8AC3E}">
        <p14:creationId xmlns:p14="http://schemas.microsoft.com/office/powerpoint/2010/main" val="278191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8AFA870-EF29-4825-A077-8E3A28E29930}"/>
              </a:ext>
            </a:extLst>
          </p:cNvPr>
          <p:cNvGrpSpPr/>
          <p:nvPr/>
        </p:nvGrpSpPr>
        <p:grpSpPr>
          <a:xfrm>
            <a:off x="621057" y="3417874"/>
            <a:ext cx="10972800" cy="572386"/>
            <a:chOff x="400420" y="5436066"/>
            <a:chExt cx="10972800" cy="57238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C2AA1D3-BDEB-4CA2-B37C-DB0C9B71F11B}"/>
                </a:ext>
              </a:extLst>
            </p:cNvPr>
            <p:cNvSpPr/>
            <p:nvPr/>
          </p:nvSpPr>
          <p:spPr>
            <a:xfrm>
              <a:off x="400420" y="5574610"/>
              <a:ext cx="10972800" cy="27432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ED224A8-2D37-44BB-8A2A-DBD8C7166D37}"/>
                </a:ext>
              </a:extLst>
            </p:cNvPr>
            <p:cNvSpPr/>
            <p:nvPr/>
          </p:nvSpPr>
          <p:spPr>
            <a:xfrm>
              <a:off x="521235" y="5436066"/>
              <a:ext cx="1737360" cy="57238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Bauhaus 93" panose="04030905020B02020C02" pitchFamily="82" charset="0"/>
                </a:rPr>
                <a:t>1960’S</a:t>
              </a:r>
              <a:endParaRPr lang="en-US" dirty="0">
                <a:solidFill>
                  <a:schemeClr val="tx1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6687AA2-6C4E-4D70-8063-22FEF737D302}"/>
                </a:ext>
              </a:extLst>
            </p:cNvPr>
            <p:cNvSpPr/>
            <p:nvPr/>
          </p:nvSpPr>
          <p:spPr>
            <a:xfrm>
              <a:off x="2294949" y="5436066"/>
              <a:ext cx="1737360" cy="572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roadway" panose="04040905080B02020502" pitchFamily="82" charset="0"/>
                </a:rPr>
                <a:t>1970’S</a:t>
              </a:r>
              <a:endParaRPr lang="en-US" dirty="0">
                <a:solidFill>
                  <a:schemeClr val="tx1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B0E9FF3-4789-4B56-BEDF-0E58BC476F93}"/>
                </a:ext>
              </a:extLst>
            </p:cNvPr>
            <p:cNvSpPr/>
            <p:nvPr/>
          </p:nvSpPr>
          <p:spPr>
            <a:xfrm>
              <a:off x="4090196" y="5436066"/>
              <a:ext cx="1737360" cy="57238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Lazenby Computer Smooth" panose="02000000000000000000" pitchFamily="2" charset="0"/>
                </a:rPr>
                <a:t>1980’S</a:t>
              </a:r>
              <a:endParaRPr lang="en-US" b="1" dirty="0">
                <a:solidFill>
                  <a:schemeClr val="tx1"/>
                </a:solidFill>
                <a:latin typeface="Lazenby Computer Smooth" panose="02000000000000000000" pitchFamily="2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C7F6642-5573-4693-B6CB-A3732ED7AC2B}"/>
                </a:ext>
              </a:extLst>
            </p:cNvPr>
            <p:cNvSpPr/>
            <p:nvPr/>
          </p:nvSpPr>
          <p:spPr>
            <a:xfrm>
              <a:off x="5885443" y="5436066"/>
              <a:ext cx="1737360" cy="572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1990’S</a:t>
              </a:r>
              <a:endParaRPr lang="en-US" b="1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AC31576-30D9-45A5-A6C0-3BBBAFEC7DF9}"/>
                </a:ext>
              </a:extLst>
            </p:cNvPr>
            <p:cNvSpPr/>
            <p:nvPr/>
          </p:nvSpPr>
          <p:spPr>
            <a:xfrm>
              <a:off x="7680690" y="5436066"/>
              <a:ext cx="1737360" cy="57238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2000’S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098AA36-3B05-4A48-A816-1A2E0711E59D}"/>
                </a:ext>
              </a:extLst>
            </p:cNvPr>
            <p:cNvSpPr/>
            <p:nvPr/>
          </p:nvSpPr>
          <p:spPr>
            <a:xfrm>
              <a:off x="9475937" y="5436066"/>
              <a:ext cx="1737360" cy="572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2010’S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E86E5F-B915-4C55-BC6F-3EDC546A545F}"/>
              </a:ext>
            </a:extLst>
          </p:cNvPr>
          <p:cNvGrpSpPr/>
          <p:nvPr/>
        </p:nvGrpSpPr>
        <p:grpSpPr>
          <a:xfrm>
            <a:off x="1741091" y="1324066"/>
            <a:ext cx="5652499" cy="2266076"/>
            <a:chOff x="1741091" y="1324066"/>
            <a:chExt cx="5652499" cy="226607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967598A-8E0C-4AAC-B5FE-DA4B2FA117B0}"/>
                </a:ext>
              </a:extLst>
            </p:cNvPr>
            <p:cNvCxnSpPr>
              <a:cxnSpLocks/>
              <a:endCxn id="26" idx="4"/>
            </p:cNvCxnSpPr>
            <p:nvPr/>
          </p:nvCxnSpPr>
          <p:spPr>
            <a:xfrm flipV="1">
              <a:off x="2501802" y="2845488"/>
              <a:ext cx="0" cy="744654"/>
            </a:xfrm>
            <a:prstGeom prst="line">
              <a:avLst/>
            </a:prstGeom>
            <a:ln w="38100">
              <a:head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541C2A6-245D-4FBE-91EA-1657406B1862}"/>
                </a:ext>
              </a:extLst>
            </p:cNvPr>
            <p:cNvSpPr/>
            <p:nvPr/>
          </p:nvSpPr>
          <p:spPr>
            <a:xfrm>
              <a:off x="1741091" y="1324066"/>
              <a:ext cx="1521422" cy="152142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29E2E7-4CDE-460A-AD06-223CDCB0C6A3}"/>
                </a:ext>
              </a:extLst>
            </p:cNvPr>
            <p:cNvSpPr txBox="1"/>
            <p:nvPr/>
          </p:nvSpPr>
          <p:spPr>
            <a:xfrm>
              <a:off x="3328372" y="1484612"/>
              <a:ext cx="4065218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First genetic associations were</a:t>
              </a:r>
            </a:p>
            <a:p>
              <a:r>
                <a:rPr lang="en-US" sz="2400" dirty="0">
                  <a:solidFill>
                    <a:schemeClr val="tx2"/>
                  </a:solidFill>
                </a:rPr>
                <a:t>microscopic structural changes</a:t>
              </a:r>
            </a:p>
            <a:p>
              <a:r>
                <a:rPr lang="en-US" sz="2400" dirty="0">
                  <a:solidFill>
                    <a:schemeClr val="tx2"/>
                  </a:solidFill>
                </a:rPr>
                <a:t>(&gt;10Mb)</a:t>
              </a:r>
              <a:endParaRPr lang="en-US" sz="16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F9A04D7-E902-40EB-813C-B134AD1F3D91}"/>
              </a:ext>
            </a:extLst>
          </p:cNvPr>
          <p:cNvGrpSpPr/>
          <p:nvPr/>
        </p:nvGrpSpPr>
        <p:grpSpPr>
          <a:xfrm>
            <a:off x="4174283" y="3908073"/>
            <a:ext cx="5652188" cy="2249212"/>
            <a:chOff x="4174283" y="3908073"/>
            <a:chExt cx="5652188" cy="224921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909BB9-0785-4168-8404-EFBF82797F48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9065760" y="3908073"/>
              <a:ext cx="0" cy="727790"/>
            </a:xfrm>
            <a:prstGeom prst="line">
              <a:avLst/>
            </a:prstGeom>
            <a:ln w="38100">
              <a:headEnd type="none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9CCC56-C393-4A62-9D8A-E72BF09E42D2}"/>
                </a:ext>
              </a:extLst>
            </p:cNvPr>
            <p:cNvSpPr/>
            <p:nvPr/>
          </p:nvSpPr>
          <p:spPr>
            <a:xfrm>
              <a:off x="8305049" y="4635863"/>
              <a:ext cx="1521422" cy="1521422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58D83A-9442-40C2-BF18-18CCB53C3122}"/>
                </a:ext>
              </a:extLst>
            </p:cNvPr>
            <p:cNvSpPr txBox="1"/>
            <p:nvPr/>
          </p:nvSpPr>
          <p:spPr>
            <a:xfrm>
              <a:off x="4174283" y="4796409"/>
              <a:ext cx="4065218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Microarrarys</a:t>
              </a:r>
              <a:r>
                <a:rPr lang="en-US" sz="2400" dirty="0">
                  <a:solidFill>
                    <a:schemeClr val="tx2"/>
                  </a:solidFill>
                </a:rPr>
                <a:t> found sub-microscopic structural changes</a:t>
              </a:r>
            </a:p>
            <a:p>
              <a:r>
                <a:rPr lang="en-US" sz="2400" dirty="0">
                  <a:solidFill>
                    <a:schemeClr val="tx2"/>
                  </a:solidFill>
                </a:rPr>
                <a:t>(100kb-10Mb)</a:t>
              </a:r>
              <a:endParaRPr lang="en-US" sz="16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CEAAB1-8EE0-4BF1-BD23-D6AD3EC5F7D4}"/>
              </a:ext>
            </a:extLst>
          </p:cNvPr>
          <p:cNvGrpSpPr/>
          <p:nvPr/>
        </p:nvGrpSpPr>
        <p:grpSpPr>
          <a:xfrm>
            <a:off x="4960509" y="1324066"/>
            <a:ext cx="5691489" cy="2266076"/>
            <a:chOff x="4960509" y="1324066"/>
            <a:chExt cx="5691489" cy="226607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3D80DCB-2956-4EFE-B2D4-B4AA7C0DF0CC}"/>
                </a:ext>
              </a:extLst>
            </p:cNvPr>
            <p:cNvCxnSpPr>
              <a:cxnSpLocks/>
              <a:endCxn id="40" idx="4"/>
            </p:cNvCxnSpPr>
            <p:nvPr/>
          </p:nvCxnSpPr>
          <p:spPr>
            <a:xfrm flipV="1">
              <a:off x="9891287" y="2845488"/>
              <a:ext cx="0" cy="744654"/>
            </a:xfrm>
            <a:prstGeom prst="line">
              <a:avLst/>
            </a:prstGeom>
            <a:ln w="38100">
              <a:head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53A0B04-57E7-444F-A36A-BBC414B55369}"/>
                </a:ext>
              </a:extLst>
            </p:cNvPr>
            <p:cNvSpPr/>
            <p:nvPr/>
          </p:nvSpPr>
          <p:spPr>
            <a:xfrm>
              <a:off x="9130576" y="1324066"/>
              <a:ext cx="1521422" cy="1521422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C884DC0-2979-4AF2-8C0B-7B9CD17C4723}"/>
                </a:ext>
              </a:extLst>
            </p:cNvPr>
            <p:cNvSpPr txBox="1"/>
            <p:nvPr/>
          </p:nvSpPr>
          <p:spPr>
            <a:xfrm>
              <a:off x="4960509" y="1467095"/>
              <a:ext cx="4065218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Exome studies found loss of function and missense </a:t>
              </a:r>
              <a:r>
                <a:rPr lang="en-US" sz="2400" dirty="0" err="1">
                  <a:solidFill>
                    <a:schemeClr val="tx2"/>
                  </a:solidFill>
                </a:rPr>
                <a:t>SNPs+INDELs</a:t>
              </a:r>
              <a:r>
                <a:rPr lang="en-US" sz="2400" dirty="0">
                  <a:solidFill>
                    <a:schemeClr val="tx2"/>
                  </a:solidFill>
                </a:rPr>
                <a:t> (1-50bp)</a:t>
              </a:r>
              <a:endParaRPr lang="en-US" sz="16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B514A4-A870-4318-8F04-199A7C1CE96A}"/>
              </a:ext>
            </a:extLst>
          </p:cNvPr>
          <p:cNvGrpSpPr/>
          <p:nvPr/>
        </p:nvGrpSpPr>
        <p:grpSpPr>
          <a:xfrm>
            <a:off x="5669280" y="3908073"/>
            <a:ext cx="6054380" cy="2249212"/>
            <a:chOff x="5669280" y="3908073"/>
            <a:chExt cx="6054380" cy="224921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B1097C-96E8-4E66-930E-6915AB86016D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10962949" y="3908073"/>
              <a:ext cx="8708" cy="727790"/>
            </a:xfrm>
            <a:prstGeom prst="line">
              <a:avLst/>
            </a:prstGeom>
            <a:ln w="38100">
              <a:headEnd type="none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C903C4A-B9C9-43B1-AC55-D97C4EFCE82B}"/>
                </a:ext>
              </a:extLst>
            </p:cNvPr>
            <p:cNvSpPr/>
            <p:nvPr/>
          </p:nvSpPr>
          <p:spPr>
            <a:xfrm>
              <a:off x="10202238" y="4635863"/>
              <a:ext cx="1521422" cy="1521422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AC9874-5F15-4F7F-A776-02E79E38782A}"/>
                </a:ext>
              </a:extLst>
            </p:cNvPr>
            <p:cNvSpPr txBox="1"/>
            <p:nvPr/>
          </p:nvSpPr>
          <p:spPr>
            <a:xfrm>
              <a:off x="5669280" y="4926546"/>
              <a:ext cx="434507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Whole genome sequencing resolved complex de novo structural changes (50bp-10Mb)</a:t>
              </a:r>
              <a:endParaRPr lang="en-US" sz="16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89B0F1-ED86-4A1D-A588-E585D878051B}"/>
              </a:ext>
            </a:extLst>
          </p:cNvPr>
          <p:cNvGrpSpPr/>
          <p:nvPr/>
        </p:nvGrpSpPr>
        <p:grpSpPr>
          <a:xfrm>
            <a:off x="42300" y="1867608"/>
            <a:ext cx="4428894" cy="4515619"/>
            <a:chOff x="442309" y="2779552"/>
            <a:chExt cx="4428894" cy="4515619"/>
          </a:xfrm>
        </p:grpSpPr>
        <p:pic>
          <p:nvPicPr>
            <p:cNvPr id="4" name="Picture 3" descr="A screenshot of a social media post&#10;&#10;Description generated with very high confidence">
              <a:extLst>
                <a:ext uri="{FF2B5EF4-FFF2-40B4-BE49-F238E27FC236}">
                  <a16:creationId xmlns:a16="http://schemas.microsoft.com/office/drawing/2014/main" id="{891AE3A8-385E-4142-8C03-4AD5CC340A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8" t="2593"/>
            <a:stretch/>
          </p:blipFill>
          <p:spPr>
            <a:xfrm>
              <a:off x="442309" y="3072653"/>
              <a:ext cx="4179404" cy="4222518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E452DE-0AA0-4094-8712-13CD4E2F4320}"/>
                </a:ext>
              </a:extLst>
            </p:cNvPr>
            <p:cNvSpPr txBox="1"/>
            <p:nvPr/>
          </p:nvSpPr>
          <p:spPr>
            <a:xfrm>
              <a:off x="526128" y="2779552"/>
              <a:ext cx="434507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2"/>
                  </a:solidFill>
                </a:rPr>
                <a:t>de novo </a:t>
              </a:r>
              <a:r>
                <a:rPr lang="en-US" sz="1600" dirty="0">
                  <a:solidFill>
                    <a:schemeClr val="tx2"/>
                  </a:solidFill>
                </a:rPr>
                <a:t>deletion, spontaneous mutation in child</a:t>
              </a:r>
              <a:endParaRPr lang="en-US" sz="11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12D016-199D-41D2-AE80-21C21D7E1517}"/>
              </a:ext>
            </a:extLst>
          </p:cNvPr>
          <p:cNvGrpSpPr/>
          <p:nvPr/>
        </p:nvGrpSpPr>
        <p:grpSpPr>
          <a:xfrm>
            <a:off x="3239943" y="455947"/>
            <a:ext cx="6346389" cy="3549518"/>
            <a:chOff x="2934224" y="603510"/>
            <a:chExt cx="6346389" cy="3549518"/>
          </a:xfrm>
        </p:grpSpPr>
        <p:pic>
          <p:nvPicPr>
            <p:cNvPr id="21" name="Picture 20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26D007D0-2CBF-4FB8-B4D8-BD359F8022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3" b="40299"/>
            <a:stretch/>
          </p:blipFill>
          <p:spPr>
            <a:xfrm>
              <a:off x="2934224" y="856504"/>
              <a:ext cx="6346389" cy="3296524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A0F022-C7A0-424B-9DC6-A38BA09750AA}"/>
                </a:ext>
              </a:extLst>
            </p:cNvPr>
            <p:cNvSpPr txBox="1"/>
            <p:nvPr/>
          </p:nvSpPr>
          <p:spPr>
            <a:xfrm>
              <a:off x="4034354" y="603510"/>
              <a:ext cx="434507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2"/>
                  </a:solidFill>
                </a:rPr>
                <a:t>de novo </a:t>
              </a:r>
              <a:r>
                <a:rPr lang="en-US" sz="1600" dirty="0">
                  <a:solidFill>
                    <a:schemeClr val="tx2"/>
                  </a:solidFill>
                </a:rPr>
                <a:t>inversion disrupts </a:t>
              </a:r>
              <a:r>
                <a:rPr lang="en-US" sz="1600" i="1" dirty="0">
                  <a:solidFill>
                    <a:schemeClr val="tx2"/>
                  </a:solidFill>
                </a:rPr>
                <a:t>CDH8</a:t>
              </a:r>
              <a:endParaRPr lang="en-US" sz="11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0559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1043</Words>
  <Application>Microsoft Macintosh PowerPoint</Application>
  <PresentationFormat>Widescreen</PresentationFormat>
  <Paragraphs>193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Bauhaus 93</vt:lpstr>
      <vt:lpstr>Broadway</vt:lpstr>
      <vt:lpstr>Calibri</vt:lpstr>
      <vt:lpstr>Calibri Light</vt:lpstr>
      <vt:lpstr>Comic Sans MS</vt:lpstr>
      <vt:lpstr>Consolas</vt:lpstr>
      <vt:lpstr>Helvetica</vt:lpstr>
      <vt:lpstr>Lazenby Computer Smooth</vt:lpstr>
      <vt:lpstr>Trattatello</vt:lpstr>
      <vt:lpstr>Office Theme</vt:lpstr>
      <vt:lpstr>BIOM 201: Talkowski Seminar</vt:lpstr>
      <vt:lpstr>My Background</vt:lpstr>
      <vt:lpstr>Research Interests</vt:lpstr>
      <vt:lpstr>What is Structural Variation?</vt:lpstr>
      <vt:lpstr>Structural Variation (SV): Bigger Picture </vt:lpstr>
      <vt:lpstr>One small SNP for gradualism, one giant SV for discontinuous evolution</vt:lpstr>
      <vt:lpstr>SV: A force to be reckoned with </vt:lpstr>
      <vt:lpstr>Talkowski’s Focus: Neurodevelopmental &amp; Psychiatric Disorders </vt:lpstr>
      <vt:lpstr>PowerPoint Presentation</vt:lpstr>
      <vt:lpstr>The (Current) New Wave: Next Gen. Sequencing</vt:lpstr>
      <vt:lpstr>Paired-End (PE) Short Read Sequencing </vt:lpstr>
      <vt:lpstr>Jumping Libraries / Large Insert PE WGS</vt:lpstr>
      <vt:lpstr>Jumping Libraries Visualized </vt:lpstr>
      <vt:lpstr>PowerPoint Presentation</vt:lpstr>
      <vt:lpstr>Disrupted Genes are enriched in specific gene sets &amp; shared across DD </vt:lpstr>
      <vt:lpstr>Many variants have uncertain functional effects</vt:lpstr>
      <vt:lpstr>Balanced SV can alter topological domains and affect gene expression </vt:lpstr>
      <vt:lpstr>Future of jumping-insert WGS?</vt:lpstr>
      <vt:lpstr>Single Molecule Long Read Sequencing</vt:lpstr>
      <vt:lpstr>What’s Next for Developmental Disorders?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Antaki</dc:creator>
  <cp:lastModifiedBy>Danny  Antaki</cp:lastModifiedBy>
  <cp:revision>29</cp:revision>
  <dcterms:created xsi:type="dcterms:W3CDTF">2019-11-07T23:06:49Z</dcterms:created>
  <dcterms:modified xsi:type="dcterms:W3CDTF">2019-11-08T20:02:44Z</dcterms:modified>
</cp:coreProperties>
</file>