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7"/>
  </p:notesMasterIdLst>
  <p:handoutMasterIdLst>
    <p:handoutMasterId r:id="rId18"/>
  </p:handoutMasterIdLst>
  <p:sldIdLst>
    <p:sldId id="257" r:id="rId2"/>
    <p:sldId id="258" r:id="rId3"/>
    <p:sldId id="259" r:id="rId4"/>
    <p:sldId id="26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9911" autoAdjust="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3/22/2018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3/22/2018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Example objectives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At the end of this lesson, you will be able to: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Save files to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Move files to different locations on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Share files on the team Web server.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170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Example objectives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At the end of this lesson, you will be able to: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Save files to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Move files to different locations on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Share files on the team Web server.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6056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Example objectives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At the end of this lesson, you will be able to: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Save files to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Move files to different locations on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Share files on the team Web server.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29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71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Example objectives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At the end of this lesson, you will be able to: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Save files to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Move files to different locations on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Share files on the team Web server.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441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Example objectives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At the end of this lesson, you will be able to: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Save files to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Move files to different locations on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Share files on the team Web server.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481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Example objectives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At the end of this lesson, you will be able to: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Save files to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Move files to different locations on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Share files on the team Web server.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000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Example objectives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At the end of this lesson, you will be able to: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Save files to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Move files to different locations on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Share files on the team Web server.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9433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Example objectives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At the end of this lesson, you will be able to: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Save files to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Move files to different locations on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Share files on the team Web server.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551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Example objectives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At the end of this lesson, you will be able to: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Save files to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Move files to different locations on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Share files on the team Web server.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980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4E708F12-96AD-4ED4-8132-A78F5E42C1F5}" type="datetime1">
              <a:rPr lang="en-US" smtClean="0"/>
              <a:pPr/>
              <a:t>3/22/2018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3/22/2018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>
            <a:lvl1pPr>
              <a:defRPr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>
            <a:lvl5pPr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3/22/2018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3/22/2018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3/22/2018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3/22/2018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dirty="0"/>
              <a:t>Add a footer</a:t>
            </a:r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3/22/2018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3/22/2018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3/22/2018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3/22/2018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3/22/2018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C20F09E4-6EA4-4BF3-9FC8-FF40373B88E6}" type="datetime1">
              <a:rPr lang="en-US" smtClean="0"/>
              <a:pPr/>
              <a:t>3/22/2018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dantaki/SV2" TargetMode="External"/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312809"/>
            <a:ext cx="11277600" cy="1470025"/>
          </a:xfrm>
        </p:spPr>
        <p:txBody>
          <a:bodyPr/>
          <a:lstStyle/>
          <a:p>
            <a:r>
              <a:rPr lang="en-US" dirty="0"/>
              <a:t>Paternally inherited cis-regulatory structural variants are associated with Autism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599" y="4835855"/>
            <a:ext cx="6849979" cy="1752600"/>
          </a:xfrm>
        </p:spPr>
        <p:txBody>
          <a:bodyPr/>
          <a:lstStyle/>
          <a:p>
            <a:r>
              <a:rPr lang="en-US" dirty="0"/>
              <a:t>Danny Antaki, Sebat Lab</a:t>
            </a:r>
          </a:p>
          <a:p>
            <a:r>
              <a:rPr lang="en-US" dirty="0"/>
              <a:t>UCSD Genetics Training Program 11</a:t>
            </a:r>
            <a:r>
              <a:rPr lang="en-US" baseline="30000" dirty="0"/>
              <a:t>th</a:t>
            </a:r>
            <a:r>
              <a:rPr lang="en-US" dirty="0"/>
              <a:t> Annual Retreat</a:t>
            </a:r>
          </a:p>
          <a:p>
            <a:r>
              <a:rPr lang="en-US" dirty="0"/>
              <a:t>Match 22, 2018</a:t>
            </a:r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8">
            <a:extLst>
              <a:ext uri="{FF2B5EF4-FFF2-40B4-BE49-F238E27FC236}">
                <a16:creationId xmlns:a16="http://schemas.microsoft.com/office/drawing/2014/main" id="{9E36E69D-4823-4BEE-85AC-F83CDE17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64372"/>
            <a:ext cx="10972800" cy="1066800"/>
          </a:xfrm>
        </p:spPr>
        <p:txBody>
          <a:bodyPr>
            <a:normAutofit/>
          </a:bodyPr>
          <a:lstStyle/>
          <a:p>
            <a:r>
              <a:rPr lang="en-US" sz="3600" dirty="0"/>
              <a:t>Replicating the parent of origin effect</a:t>
            </a:r>
          </a:p>
        </p:txBody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E310D19-1839-42C0-A3C3-EEA0E096424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902"/>
          <a:stretch/>
        </p:blipFill>
        <p:spPr>
          <a:xfrm>
            <a:off x="3663007" y="1833175"/>
            <a:ext cx="8198294" cy="2082610"/>
          </a:xfrm>
          <a:prstGeom prst="rect">
            <a:avLst/>
          </a:prstGeom>
        </p:spPr>
      </p:pic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A790D5D4-CC5C-4413-A800-1F731F9F4D1D}"/>
              </a:ext>
            </a:extLst>
          </p:cNvPr>
          <p:cNvSpPr txBox="1">
            <a:spLocks/>
          </p:cNvSpPr>
          <p:nvPr/>
        </p:nvSpPr>
        <p:spPr>
          <a:xfrm>
            <a:off x="609599" y="1833175"/>
            <a:ext cx="4059219" cy="2179427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Collaboration with Stephen Scherer (Toronto) </a:t>
            </a:r>
          </a:p>
          <a:p>
            <a:pPr lvl="1"/>
            <a:r>
              <a:rPr lang="en-US" sz="1600" dirty="0"/>
              <a:t>MSSNG cohort:  3,769 whole genomes</a:t>
            </a:r>
          </a:p>
          <a:p>
            <a:pPr lvl="1"/>
            <a:endParaRPr lang="en-US" sz="1600" dirty="0"/>
          </a:p>
          <a:p>
            <a:r>
              <a:rPr lang="en-US" sz="1800" dirty="0"/>
              <a:t>SSC phase 2: 2,336 whole genomes</a:t>
            </a:r>
          </a:p>
          <a:p>
            <a:endParaRPr lang="en-US" sz="1800" dirty="0"/>
          </a:p>
          <a:p>
            <a:r>
              <a:rPr lang="en-US" sz="1800" dirty="0" err="1"/>
              <a:t>Exonic</a:t>
            </a:r>
            <a:r>
              <a:rPr lang="en-US" sz="1800" dirty="0"/>
              <a:t> SVs are over-transmitted to cases</a:t>
            </a:r>
          </a:p>
          <a:p>
            <a:pPr lvl="1"/>
            <a:r>
              <a:rPr lang="en-US" sz="1600" dirty="0"/>
              <a:t>Fewer assortment events in controls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900" dirty="0"/>
          </a:p>
          <a:p>
            <a:endParaRPr lang="en-US" sz="1900" dirty="0"/>
          </a:p>
          <a:p>
            <a:endParaRPr lang="en-US" sz="1900" dirty="0"/>
          </a:p>
          <a:p>
            <a:pPr marL="411480" lvl="1" indent="0">
              <a:buNone/>
            </a:pPr>
            <a:endParaRPr lang="en-US" sz="1700" dirty="0"/>
          </a:p>
          <a:p>
            <a:pPr marL="411480" lvl="1" indent="0">
              <a:buFont typeface="Georgia"/>
              <a:buNone/>
            </a:pP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76B830-5B14-44B4-A61B-3AEF08EA410B}"/>
              </a:ext>
            </a:extLst>
          </p:cNvPr>
          <p:cNvSpPr txBox="1"/>
          <p:nvPr/>
        </p:nvSpPr>
        <p:spPr>
          <a:xfrm>
            <a:off x="5121005" y="1561895"/>
            <a:ext cx="12909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chemeClr val="accent2"/>
                </a:solidFill>
              </a:rPr>
              <a:t>pLI</a:t>
            </a:r>
            <a:r>
              <a:rPr lang="en-US" sz="1600" b="1" dirty="0">
                <a:solidFill>
                  <a:schemeClr val="accent2"/>
                </a:solidFill>
              </a:rPr>
              <a:t>&gt;0.9908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D32F1D5-D38A-4E95-BA73-3E61EA09C18B}"/>
              </a:ext>
            </a:extLst>
          </p:cNvPr>
          <p:cNvGrpSpPr/>
          <p:nvPr/>
        </p:nvGrpSpPr>
        <p:grpSpPr>
          <a:xfrm>
            <a:off x="609599" y="4176207"/>
            <a:ext cx="11251702" cy="2040366"/>
            <a:chOff x="609599" y="4176207"/>
            <a:chExt cx="11251702" cy="204036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C012B3E-8CEA-4862-A4C5-A8071A33BE11}"/>
                </a:ext>
              </a:extLst>
            </p:cNvPr>
            <p:cNvGrpSpPr/>
            <p:nvPr/>
          </p:nvGrpSpPr>
          <p:grpSpPr>
            <a:xfrm>
              <a:off x="3663007" y="4176207"/>
              <a:ext cx="8198294" cy="2040366"/>
              <a:chOff x="3663007" y="4028740"/>
              <a:chExt cx="8198294" cy="2040366"/>
            </a:xfrm>
          </p:grpSpPr>
          <p:pic>
            <p:nvPicPr>
              <p:cNvPr id="21" name="Picture 20" descr="A screenshot of a cell phone&#10;&#10;Description generated with very high confidence">
                <a:extLst>
                  <a:ext uri="{FF2B5EF4-FFF2-40B4-BE49-F238E27FC236}">
                    <a16:creationId xmlns:a16="http://schemas.microsoft.com/office/drawing/2014/main" id="{17F71CEC-1642-46BB-BE57-87F3FCACB38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1784"/>
              <a:stretch/>
            </p:blipFill>
            <p:spPr>
              <a:xfrm>
                <a:off x="3663007" y="4141696"/>
                <a:ext cx="8198294" cy="1927410"/>
              </a:xfrm>
              <a:prstGeom prst="rect">
                <a:avLst/>
              </a:prstGeom>
            </p:spPr>
          </p:pic>
          <p:pic>
            <p:nvPicPr>
              <p:cNvPr id="24" name="Picture 23" descr="A screenshot of a cell phone&#10;&#10;Description generated with very high confidence">
                <a:extLst>
                  <a:ext uri="{FF2B5EF4-FFF2-40B4-BE49-F238E27FC236}">
                    <a16:creationId xmlns:a16="http://schemas.microsoft.com/office/drawing/2014/main" id="{63AFFCCA-5385-4626-88EB-772F3C0AA3D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4349"/>
              <a:stretch/>
            </p:blipFill>
            <p:spPr>
              <a:xfrm>
                <a:off x="3663007" y="4028740"/>
                <a:ext cx="8198294" cy="225912"/>
              </a:xfrm>
              <a:prstGeom prst="rect">
                <a:avLst/>
              </a:prstGeom>
            </p:spPr>
          </p:pic>
        </p:grpSp>
        <p:sp>
          <p:nvSpPr>
            <p:cNvPr id="26" name="Content Placeholder 3">
              <a:extLst>
                <a:ext uri="{FF2B5EF4-FFF2-40B4-BE49-F238E27FC236}">
                  <a16:creationId xmlns:a16="http://schemas.microsoft.com/office/drawing/2014/main" id="{0BD9BC6B-E246-4C7F-A089-2CA6152850BB}"/>
                </a:ext>
              </a:extLst>
            </p:cNvPr>
            <p:cNvSpPr txBox="1">
              <a:spLocks/>
            </p:cNvSpPr>
            <p:nvPr/>
          </p:nvSpPr>
          <p:spPr>
            <a:xfrm>
              <a:off x="609599" y="4515075"/>
              <a:ext cx="3177093" cy="1419113"/>
            </a:xfrm>
            <a:prstGeom prst="rect">
              <a:avLst/>
            </a:prstGeom>
          </p:spPr>
          <p:txBody>
            <a:bodyPr vert="horz">
              <a:normAutofit/>
            </a:bodyPr>
            <a:lstStyle>
              <a:lvl1pPr marL="365760" indent="-256032" algn="l" rtl="0" eaLnBrk="1" latinLnBrk="0" hangingPunct="1">
                <a:spcBef>
                  <a:spcPts val="300"/>
                </a:spcBef>
                <a:buClr>
                  <a:schemeClr val="accent3">
                    <a:lumMod val="75000"/>
                  </a:schemeClr>
                </a:buClr>
                <a:buFont typeface="Georgia"/>
                <a:buChar char="•"/>
                <a:defRPr kumimoji="0" sz="2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58368" indent="-246888" algn="l" rtl="0" eaLnBrk="1" latinLnBrk="0" hangingPunct="1">
                <a:spcBef>
                  <a:spcPts val="300"/>
                </a:spcBef>
                <a:buClr>
                  <a:schemeClr val="accent2">
                    <a:lumMod val="75000"/>
                  </a:schemeClr>
                </a:buClr>
                <a:buFont typeface="Georgia"/>
                <a:buChar char="▫"/>
                <a:defRPr kumimoji="0" sz="2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923544" indent="-219456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179576" indent="-201168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89888" indent="-182880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1609344" indent="-182880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1828800" indent="-182880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029968" indent="-182880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5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240280" indent="-182880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Modest paternal over-transmission of CRE-SVs to cases</a:t>
              </a:r>
              <a:endParaRPr lang="en-US" sz="16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900" dirty="0"/>
            </a:p>
            <a:p>
              <a:endParaRPr lang="en-US" sz="1900" dirty="0"/>
            </a:p>
            <a:p>
              <a:endParaRPr lang="en-US" sz="1900" dirty="0"/>
            </a:p>
            <a:p>
              <a:pPr marL="411480" lvl="1" indent="0">
                <a:buNone/>
              </a:pPr>
              <a:endParaRPr lang="en-US" sz="1700" dirty="0"/>
            </a:p>
            <a:p>
              <a:pPr marL="411480" lvl="1" indent="0">
                <a:buFont typeface="Georgia"/>
                <a:buNone/>
              </a:pP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40946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EAE1D49A-4AB1-457F-BCCD-2A6073C2220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472"/>
          <a:stretch/>
        </p:blipFill>
        <p:spPr>
          <a:xfrm>
            <a:off x="3129439" y="2063018"/>
            <a:ext cx="8970282" cy="225380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E76B830-5B14-44B4-A61B-3AEF08EA410B}"/>
              </a:ext>
            </a:extLst>
          </p:cNvPr>
          <p:cNvSpPr txBox="1"/>
          <p:nvPr/>
        </p:nvSpPr>
        <p:spPr>
          <a:xfrm>
            <a:off x="4696025" y="1960853"/>
            <a:ext cx="12909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chemeClr val="accent2"/>
                </a:solidFill>
              </a:rPr>
              <a:t>pLI</a:t>
            </a:r>
            <a:r>
              <a:rPr lang="en-US" sz="1600" b="1" dirty="0">
                <a:solidFill>
                  <a:schemeClr val="accent2"/>
                </a:solidFill>
              </a:rPr>
              <a:t>&gt;0.9908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A790D5D4-CC5C-4413-A800-1F731F9F4D1D}"/>
              </a:ext>
            </a:extLst>
          </p:cNvPr>
          <p:cNvSpPr txBox="1">
            <a:spLocks/>
          </p:cNvSpPr>
          <p:nvPr/>
        </p:nvSpPr>
        <p:spPr>
          <a:xfrm>
            <a:off x="299205" y="1967838"/>
            <a:ext cx="4338097" cy="2179427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9,274 whole genomes </a:t>
            </a:r>
          </a:p>
          <a:p>
            <a:pPr lvl="1"/>
            <a:r>
              <a:rPr lang="en-US" sz="2000" dirty="0"/>
              <a:t>2,600 families</a:t>
            </a:r>
          </a:p>
          <a:p>
            <a:pPr lvl="2"/>
            <a:r>
              <a:rPr lang="en-US" sz="1800" dirty="0"/>
              <a:t>2,859 cases</a:t>
            </a:r>
          </a:p>
          <a:p>
            <a:pPr lvl="2"/>
            <a:r>
              <a:rPr lang="en-US" sz="1800" dirty="0"/>
              <a:t>1,214 controls</a:t>
            </a:r>
          </a:p>
          <a:p>
            <a:pPr marL="704088" lvl="2" indent="0">
              <a:buNone/>
            </a:pPr>
            <a:endParaRPr lang="en-US" sz="1800" dirty="0"/>
          </a:p>
          <a:p>
            <a:r>
              <a:rPr lang="en-US" sz="2200" dirty="0" err="1"/>
              <a:t>Exonic</a:t>
            </a:r>
            <a:r>
              <a:rPr lang="en-US" sz="2200" dirty="0"/>
              <a:t> SVs are over-transmitted to cases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900" dirty="0"/>
          </a:p>
          <a:p>
            <a:endParaRPr lang="en-US" sz="1900" dirty="0"/>
          </a:p>
          <a:p>
            <a:endParaRPr lang="en-US" sz="1900" dirty="0"/>
          </a:p>
          <a:p>
            <a:pPr marL="411480" lvl="1" indent="0">
              <a:buNone/>
            </a:pPr>
            <a:endParaRPr lang="en-US" sz="1700" dirty="0"/>
          </a:p>
          <a:p>
            <a:pPr marL="411480" lvl="1" indent="0">
              <a:buFont typeface="Georgia"/>
              <a:buNone/>
            </a:pPr>
            <a:endParaRPr lang="en-US" dirty="0"/>
          </a:p>
        </p:txBody>
      </p:sp>
      <p:sp>
        <p:nvSpPr>
          <p:cNvPr id="15" name="Title 8">
            <a:extLst>
              <a:ext uri="{FF2B5EF4-FFF2-40B4-BE49-F238E27FC236}">
                <a16:creationId xmlns:a16="http://schemas.microsoft.com/office/drawing/2014/main" id="{0EA60A1D-FE18-4237-A659-4EC550C9A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64372"/>
            <a:ext cx="10972800" cy="1066800"/>
          </a:xfrm>
        </p:spPr>
        <p:txBody>
          <a:bodyPr>
            <a:normAutofit/>
          </a:bodyPr>
          <a:lstStyle/>
          <a:p>
            <a:r>
              <a:rPr lang="en-US" sz="3600" dirty="0"/>
              <a:t>Combining the results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D49ACC2-3C7D-4417-8ECE-216F7752D2B0}"/>
              </a:ext>
            </a:extLst>
          </p:cNvPr>
          <p:cNvGrpSpPr/>
          <p:nvPr/>
        </p:nvGrpSpPr>
        <p:grpSpPr>
          <a:xfrm>
            <a:off x="299205" y="4316819"/>
            <a:ext cx="11792127" cy="2299599"/>
            <a:chOff x="399873" y="4316819"/>
            <a:chExt cx="11792127" cy="2299599"/>
          </a:xfrm>
        </p:grpSpPr>
        <p:sp>
          <p:nvSpPr>
            <p:cNvPr id="17" name="Content Placeholder 3">
              <a:extLst>
                <a:ext uri="{FF2B5EF4-FFF2-40B4-BE49-F238E27FC236}">
                  <a16:creationId xmlns:a16="http://schemas.microsoft.com/office/drawing/2014/main" id="{5CBA7C23-4859-42E8-9806-379550F21A0B}"/>
                </a:ext>
              </a:extLst>
            </p:cNvPr>
            <p:cNvSpPr txBox="1">
              <a:spLocks/>
            </p:cNvSpPr>
            <p:nvPr/>
          </p:nvSpPr>
          <p:spPr>
            <a:xfrm>
              <a:off x="399873" y="4955158"/>
              <a:ext cx="3291284" cy="975860"/>
            </a:xfrm>
            <a:prstGeom prst="rect">
              <a:avLst/>
            </a:prstGeom>
          </p:spPr>
          <p:txBody>
            <a:bodyPr vert="horz">
              <a:normAutofit/>
            </a:bodyPr>
            <a:lstStyle>
              <a:lvl1pPr marL="365760" indent="-256032" algn="l" rtl="0" eaLnBrk="1" latinLnBrk="0" hangingPunct="1">
                <a:spcBef>
                  <a:spcPts val="300"/>
                </a:spcBef>
                <a:buClr>
                  <a:schemeClr val="accent3">
                    <a:lumMod val="75000"/>
                  </a:schemeClr>
                </a:buClr>
                <a:buFont typeface="Georgia"/>
                <a:buChar char="•"/>
                <a:defRPr kumimoji="0" sz="2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58368" indent="-246888" algn="l" rtl="0" eaLnBrk="1" latinLnBrk="0" hangingPunct="1">
                <a:spcBef>
                  <a:spcPts val="300"/>
                </a:spcBef>
                <a:buClr>
                  <a:schemeClr val="accent2">
                    <a:lumMod val="75000"/>
                  </a:schemeClr>
                </a:buClr>
                <a:buFont typeface="Georgia"/>
                <a:buChar char="▫"/>
                <a:defRPr kumimoji="0" sz="2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923544" indent="-219456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179576" indent="-201168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89888" indent="-182880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1609344" indent="-182880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1828800" indent="-182880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029968" indent="-182880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5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240280" indent="-182880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Rare CRE-SVs exhibit a </a:t>
              </a:r>
              <a:r>
                <a:rPr lang="en-US" sz="2000" dirty="0">
                  <a:solidFill>
                    <a:schemeClr val="accent1"/>
                  </a:solidFill>
                </a:rPr>
                <a:t>paternal</a:t>
              </a:r>
              <a:r>
                <a:rPr lang="en-US" sz="2000" dirty="0"/>
                <a:t> origin effect</a:t>
              </a:r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900" dirty="0"/>
            </a:p>
            <a:p>
              <a:endParaRPr lang="en-US" sz="1900" dirty="0"/>
            </a:p>
            <a:p>
              <a:endParaRPr lang="en-US" sz="1900" dirty="0"/>
            </a:p>
            <a:p>
              <a:pPr marL="411480" lvl="1" indent="0">
                <a:buNone/>
              </a:pPr>
              <a:endParaRPr lang="en-US" sz="1700" dirty="0"/>
            </a:p>
            <a:p>
              <a:pPr marL="411480" lvl="1" indent="0">
                <a:buFont typeface="Georgia"/>
                <a:buNone/>
              </a:pPr>
              <a:endParaRPr lang="en-US" dirty="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331ABDC-CC84-463A-98C8-AFDCA92FA2A0}"/>
                </a:ext>
              </a:extLst>
            </p:cNvPr>
            <p:cNvGrpSpPr/>
            <p:nvPr/>
          </p:nvGrpSpPr>
          <p:grpSpPr>
            <a:xfrm>
              <a:off x="3221718" y="4316819"/>
              <a:ext cx="8970282" cy="2299599"/>
              <a:chOff x="3221718" y="4316819"/>
              <a:chExt cx="8970282" cy="2299599"/>
            </a:xfrm>
          </p:grpSpPr>
          <p:pic>
            <p:nvPicPr>
              <p:cNvPr id="18" name="Picture 17" descr="A screenshot of a cell phone&#10;&#10;Description generated with high confidence">
                <a:extLst>
                  <a:ext uri="{FF2B5EF4-FFF2-40B4-BE49-F238E27FC236}">
                    <a16:creationId xmlns:a16="http://schemas.microsoft.com/office/drawing/2014/main" id="{D5EA86A8-74EE-41D3-8044-165143B7997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3886"/>
              <a:stretch/>
            </p:blipFill>
            <p:spPr>
              <a:xfrm>
                <a:off x="3221718" y="4316819"/>
                <a:ext cx="8970282" cy="267449"/>
              </a:xfrm>
              <a:prstGeom prst="rect">
                <a:avLst/>
              </a:prstGeom>
            </p:spPr>
          </p:pic>
          <p:pic>
            <p:nvPicPr>
              <p:cNvPr id="19" name="Picture 18" descr="A screenshot of a cell phone&#10;&#10;Description generated with high confidence">
                <a:extLst>
                  <a:ext uri="{FF2B5EF4-FFF2-40B4-BE49-F238E27FC236}">
                    <a16:creationId xmlns:a16="http://schemas.microsoft.com/office/drawing/2014/main" id="{580BD387-6E3C-4EBE-B947-F067A4B10B4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1913" b="1626"/>
              <a:stretch/>
            </p:blipFill>
            <p:spPr>
              <a:xfrm>
                <a:off x="3221718" y="4584268"/>
                <a:ext cx="8970282" cy="203215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103991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ED13646-1345-4B15-93ED-CFCBC10626EE}"/>
              </a:ext>
            </a:extLst>
          </p:cNvPr>
          <p:cNvGrpSpPr/>
          <p:nvPr/>
        </p:nvGrpSpPr>
        <p:grpSpPr>
          <a:xfrm>
            <a:off x="7763924" y="1826422"/>
            <a:ext cx="4135250" cy="4110441"/>
            <a:chOff x="133350" y="2074408"/>
            <a:chExt cx="4135250" cy="4110441"/>
          </a:xfrm>
        </p:grpSpPr>
        <p:pic>
          <p:nvPicPr>
            <p:cNvPr id="4" name="Picture 3" descr="A close up of text on a white background&#10;&#10;Description generated with high confidence">
              <a:extLst>
                <a:ext uri="{FF2B5EF4-FFF2-40B4-BE49-F238E27FC236}">
                  <a16:creationId xmlns:a16="http://schemas.microsoft.com/office/drawing/2014/main" id="{F69DB623-9FE8-442C-8041-D06F3F660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350" y="2074408"/>
              <a:ext cx="3918226" cy="3134581"/>
            </a:xfrm>
            <a:prstGeom prst="rect">
              <a:avLst/>
            </a:prstGeom>
          </p:spPr>
        </p:pic>
        <p:sp>
          <p:nvSpPr>
            <p:cNvPr id="14" name="Content Placeholder 3">
              <a:extLst>
                <a:ext uri="{FF2B5EF4-FFF2-40B4-BE49-F238E27FC236}">
                  <a16:creationId xmlns:a16="http://schemas.microsoft.com/office/drawing/2014/main" id="{C165E06A-A3C6-4428-80A2-E80AF7A6C240}"/>
                </a:ext>
              </a:extLst>
            </p:cNvPr>
            <p:cNvSpPr txBox="1">
              <a:spLocks/>
            </p:cNvSpPr>
            <p:nvPr/>
          </p:nvSpPr>
          <p:spPr>
            <a:xfrm>
              <a:off x="1295399" y="5208989"/>
              <a:ext cx="2973201" cy="975860"/>
            </a:xfrm>
            <a:prstGeom prst="rect">
              <a:avLst/>
            </a:prstGeom>
          </p:spPr>
          <p:txBody>
            <a:bodyPr vert="horz">
              <a:normAutofit/>
            </a:bodyPr>
            <a:lstStyle>
              <a:lvl1pPr marL="365760" indent="-256032" algn="l" rtl="0" eaLnBrk="1" latinLnBrk="0" hangingPunct="1">
                <a:spcBef>
                  <a:spcPts val="300"/>
                </a:spcBef>
                <a:buClr>
                  <a:schemeClr val="accent3">
                    <a:lumMod val="75000"/>
                  </a:schemeClr>
                </a:buClr>
                <a:buFont typeface="Georgia"/>
                <a:buChar char="•"/>
                <a:defRPr kumimoji="0" sz="2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58368" indent="-246888" algn="l" rtl="0" eaLnBrk="1" latinLnBrk="0" hangingPunct="1">
                <a:spcBef>
                  <a:spcPts val="300"/>
                </a:spcBef>
                <a:buClr>
                  <a:schemeClr val="accent2">
                    <a:lumMod val="75000"/>
                  </a:schemeClr>
                </a:buClr>
                <a:buFont typeface="Georgia"/>
                <a:buChar char="▫"/>
                <a:defRPr kumimoji="0" sz="2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923544" indent="-219456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179576" indent="-201168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89888" indent="-182880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1609344" indent="-182880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1828800" indent="-182880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029968" indent="-182880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5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240280" indent="-182880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9728" indent="0" algn="ctr">
                <a:buNone/>
              </a:pPr>
              <a:r>
                <a:rPr lang="en-US" sz="1800" dirty="0"/>
                <a:t>CRE-SVs are significantly smaller than </a:t>
              </a:r>
              <a:r>
                <a:rPr lang="en-US" sz="1800" dirty="0" err="1"/>
                <a:t>exonic</a:t>
              </a:r>
              <a:r>
                <a:rPr lang="en-US" sz="1800" dirty="0"/>
                <a:t> SVs</a:t>
              </a:r>
            </a:p>
            <a:p>
              <a:pPr algn="ctr"/>
              <a:endParaRPr lang="en-US" sz="1800" dirty="0"/>
            </a:p>
            <a:p>
              <a:endParaRPr lang="en-US" sz="1800" dirty="0"/>
            </a:p>
            <a:p>
              <a:endParaRPr lang="en-US" sz="1900" dirty="0"/>
            </a:p>
            <a:p>
              <a:endParaRPr lang="en-US" sz="1900" dirty="0"/>
            </a:p>
            <a:p>
              <a:endParaRPr lang="en-US" sz="1900" dirty="0"/>
            </a:p>
            <a:p>
              <a:pPr marL="411480" lvl="1" indent="0">
                <a:buNone/>
              </a:pPr>
              <a:endParaRPr lang="en-US" sz="1700" dirty="0"/>
            </a:p>
            <a:p>
              <a:pPr marL="411480" lvl="1" indent="0">
                <a:buFont typeface="Georgia"/>
                <a:buNone/>
              </a:pPr>
              <a:endParaRPr lang="en-US" dirty="0"/>
            </a:p>
          </p:txBody>
        </p:sp>
      </p:grp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A790D5D4-CC5C-4413-A800-1F731F9F4D1D}"/>
              </a:ext>
            </a:extLst>
          </p:cNvPr>
          <p:cNvSpPr txBox="1">
            <a:spLocks/>
          </p:cNvSpPr>
          <p:nvPr/>
        </p:nvSpPr>
        <p:spPr>
          <a:xfrm>
            <a:off x="299205" y="1967838"/>
            <a:ext cx="4338097" cy="217942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  <a:p>
            <a:endParaRPr lang="en-US" sz="1800" dirty="0"/>
          </a:p>
          <a:p>
            <a:endParaRPr lang="en-US" sz="1900" dirty="0"/>
          </a:p>
          <a:p>
            <a:endParaRPr lang="en-US" sz="1900" dirty="0"/>
          </a:p>
          <a:p>
            <a:endParaRPr lang="en-US" sz="1900" dirty="0"/>
          </a:p>
          <a:p>
            <a:pPr marL="411480" lvl="1" indent="0">
              <a:buNone/>
            </a:pPr>
            <a:endParaRPr lang="en-US" sz="1700" dirty="0"/>
          </a:p>
          <a:p>
            <a:pPr marL="411480" lvl="1" indent="0">
              <a:buFont typeface="Georgia"/>
              <a:buNone/>
            </a:pPr>
            <a:endParaRPr lang="en-US" dirty="0"/>
          </a:p>
        </p:txBody>
      </p:sp>
      <p:sp>
        <p:nvSpPr>
          <p:cNvPr id="15" name="Title 8">
            <a:extLst>
              <a:ext uri="{FF2B5EF4-FFF2-40B4-BE49-F238E27FC236}">
                <a16:creationId xmlns:a16="http://schemas.microsoft.com/office/drawing/2014/main" id="{0EA60A1D-FE18-4237-A659-4EC550C9A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64372"/>
            <a:ext cx="10972800" cy="1066800"/>
          </a:xfrm>
        </p:spPr>
        <p:txBody>
          <a:bodyPr>
            <a:normAutofit/>
          </a:bodyPr>
          <a:lstStyle/>
          <a:p>
            <a:r>
              <a:rPr lang="en-US" sz="3600" dirty="0"/>
              <a:t>Recurrent CRE-SVs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7AB5ADF-D8BE-4A23-ACCE-9D3F20BD88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490557"/>
              </p:ext>
            </p:extLst>
          </p:nvPr>
        </p:nvGraphicFramePr>
        <p:xfrm>
          <a:off x="456504" y="1746820"/>
          <a:ext cx="7624194" cy="3821054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876618">
                  <a:extLst>
                    <a:ext uri="{9D8B030D-6E8A-4147-A177-3AD203B41FA5}">
                      <a16:colId xmlns:a16="http://schemas.microsoft.com/office/drawing/2014/main" val="2801406616"/>
                    </a:ext>
                  </a:extLst>
                </a:gridCol>
                <a:gridCol w="1471930">
                  <a:extLst>
                    <a:ext uri="{9D8B030D-6E8A-4147-A177-3AD203B41FA5}">
                      <a16:colId xmlns:a16="http://schemas.microsoft.com/office/drawing/2014/main" val="1034540408"/>
                    </a:ext>
                  </a:extLst>
                </a:gridCol>
                <a:gridCol w="2185351">
                  <a:extLst>
                    <a:ext uri="{9D8B030D-6E8A-4147-A177-3AD203B41FA5}">
                      <a16:colId xmlns:a16="http://schemas.microsoft.com/office/drawing/2014/main" val="1392739317"/>
                    </a:ext>
                  </a:extLst>
                </a:gridCol>
                <a:gridCol w="3090295">
                  <a:extLst>
                    <a:ext uri="{9D8B030D-6E8A-4147-A177-3AD203B41FA5}">
                      <a16:colId xmlns:a16="http://schemas.microsoft.com/office/drawing/2014/main" val="3291546024"/>
                    </a:ext>
                  </a:extLst>
                </a:gridCol>
              </a:tblGrid>
              <a:tr h="325668">
                <a:tc>
                  <a:txBody>
                    <a:bodyPr/>
                    <a:lstStyle/>
                    <a:p>
                      <a:r>
                        <a:rPr lang="en-US" i="0" dirty="0"/>
                        <a:t>Gene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0" dirty="0"/>
                        <a:t>Cytoband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Syndrome / ASD finding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46106"/>
                  </a:ext>
                </a:extLst>
              </a:tr>
              <a:tr h="569919">
                <a:tc>
                  <a:txBody>
                    <a:bodyPr/>
                    <a:lstStyle/>
                    <a:p>
                      <a:r>
                        <a:rPr lang="en-US" i="1" dirty="0"/>
                        <a:t>CNTN4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3p26.3-p26.2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Axon-assoc. cell adhesion molecule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3p deletion/ASD CNV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198750"/>
                  </a:ext>
                </a:extLst>
              </a:tr>
              <a:tr h="686071">
                <a:tc>
                  <a:txBody>
                    <a:bodyPr/>
                    <a:lstStyle/>
                    <a:p>
                      <a:r>
                        <a:rPr lang="en-US" i="1" dirty="0"/>
                        <a:t>RAF1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3p25.2  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Proto-oncogene, serine/threonine Kinase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Noonan/ASD CNV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373039"/>
                  </a:ext>
                </a:extLst>
              </a:tr>
              <a:tr h="986414">
                <a:tc>
                  <a:txBody>
                    <a:bodyPr/>
                    <a:lstStyle/>
                    <a:p>
                      <a:r>
                        <a:rPr lang="en-US" i="1" dirty="0"/>
                        <a:t>MEST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7q32.2 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hydrolase activity, paternally expressed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Silver-Russell /7q ASD susceptibility locus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714066"/>
                  </a:ext>
                </a:extLst>
              </a:tr>
              <a:tr h="814170">
                <a:tc>
                  <a:txBody>
                    <a:bodyPr/>
                    <a:lstStyle/>
                    <a:p>
                      <a:r>
                        <a:rPr lang="en-US" i="1" dirty="0"/>
                        <a:t>LEO1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15q21.2 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Comp. of PAF1 complex, assoc. w/ RNA pol 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./2 de novo </a:t>
                      </a:r>
                      <a:r>
                        <a:rPr lang="en-US" dirty="0" err="1"/>
                        <a:t>LoF</a:t>
                      </a:r>
                      <a:r>
                        <a:rPr lang="en-US" dirty="0"/>
                        <a:t> in ASD exome studies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603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6150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F811E-6FBE-44D8-8FD8-8DA0E63AB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and 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1BFF6-E1CD-4A77-85D4-CCA0D88A6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8077201" cy="432511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CRE-SVs exhibit a significant paternal origin effect</a:t>
            </a:r>
          </a:p>
          <a:p>
            <a:pPr lvl="1"/>
            <a:r>
              <a:rPr lang="en-US" dirty="0"/>
              <a:t>~0.8% of cases have a paternally inherited CRE-SV</a:t>
            </a:r>
          </a:p>
          <a:p>
            <a:pPr lvl="2"/>
            <a:r>
              <a:rPr lang="en-US" dirty="0"/>
              <a:t>Rare inherited variants thought to contribute ~3-4% to ASD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Bilineal</a:t>
            </a:r>
            <a:r>
              <a:rPr lang="en-US" dirty="0"/>
              <a:t> two-hit model</a:t>
            </a:r>
          </a:p>
          <a:p>
            <a:pPr lvl="1"/>
            <a:r>
              <a:rPr lang="en-US" dirty="0"/>
              <a:t>Inherited maternal </a:t>
            </a:r>
            <a:r>
              <a:rPr lang="en-US" dirty="0" err="1"/>
              <a:t>LoF</a:t>
            </a:r>
            <a:r>
              <a:rPr lang="en-US" dirty="0"/>
              <a:t> of large effect</a:t>
            </a:r>
          </a:p>
          <a:p>
            <a:pPr lvl="1"/>
            <a:r>
              <a:rPr lang="en-US" dirty="0"/>
              <a:t>Inherited paternal CRE-SV of moderate effect</a:t>
            </a:r>
          </a:p>
          <a:p>
            <a:pPr marL="411480" lvl="1" indent="0">
              <a:buNone/>
            </a:pPr>
            <a:endParaRPr lang="en-US" dirty="0"/>
          </a:p>
          <a:p>
            <a:r>
              <a:rPr lang="en-US" dirty="0"/>
              <a:t>Possible epigenetic mechanism?</a:t>
            </a:r>
          </a:p>
          <a:p>
            <a:endParaRPr lang="en-US" dirty="0"/>
          </a:p>
          <a:p>
            <a:endParaRPr lang="en-US" dirty="0"/>
          </a:p>
          <a:p>
            <a:pPr marL="109728" indent="0">
              <a:buNone/>
            </a:pPr>
            <a:r>
              <a:rPr lang="en-US" sz="1900" dirty="0" err="1"/>
              <a:t>Brandler</a:t>
            </a:r>
            <a:r>
              <a:rPr lang="en-US" sz="1900" dirty="0"/>
              <a:t>, W.M., Antaki, D., </a:t>
            </a:r>
            <a:r>
              <a:rPr lang="en-US" sz="1900" dirty="0" err="1"/>
              <a:t>Gujral</a:t>
            </a:r>
            <a:r>
              <a:rPr lang="en-US" sz="1900" dirty="0"/>
              <a:t>, M., et al. Paternally inherited cis-regulatory structural variants are associated with autism. </a:t>
            </a:r>
            <a:r>
              <a:rPr lang="en-US" sz="1900" i="1" dirty="0"/>
              <a:t>Science</a:t>
            </a:r>
            <a:r>
              <a:rPr lang="en-US" sz="1900" dirty="0"/>
              <a:t> In Press.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F5F190-6D6E-4069-BCE3-98FAB32E3A82}"/>
              </a:ext>
            </a:extLst>
          </p:cNvPr>
          <p:cNvGrpSpPr/>
          <p:nvPr/>
        </p:nvGrpSpPr>
        <p:grpSpPr>
          <a:xfrm>
            <a:off x="8667750" y="3429000"/>
            <a:ext cx="1704975" cy="1952625"/>
            <a:chOff x="8667750" y="3429000"/>
            <a:chExt cx="1704975" cy="1952625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4009DDB-882B-404D-97AF-C0C5FABFDD6F}"/>
                </a:ext>
              </a:extLst>
            </p:cNvPr>
            <p:cNvSpPr/>
            <p:nvPr/>
          </p:nvSpPr>
          <p:spPr>
            <a:xfrm>
              <a:off x="8667750" y="3429000"/>
              <a:ext cx="457200" cy="457200"/>
            </a:xfrm>
            <a:prstGeom prst="ellipse">
              <a:avLst/>
            </a:prstGeom>
            <a:ln w="762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8059B0C-0069-4C2C-8DD7-2BBF031314ED}"/>
                </a:ext>
              </a:extLst>
            </p:cNvPr>
            <p:cNvSpPr/>
            <p:nvPr/>
          </p:nvSpPr>
          <p:spPr>
            <a:xfrm>
              <a:off x="9896475" y="3429000"/>
              <a:ext cx="457200" cy="457200"/>
            </a:xfrm>
            <a:prstGeom prst="rect">
              <a:avLst/>
            </a:prstGeom>
            <a:ln w="76200">
              <a:solidFill>
                <a:schemeClr val="accent3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7C4D511-A4E1-4540-8681-3972FF682370}"/>
                </a:ext>
              </a:extLst>
            </p:cNvPr>
            <p:cNvCxnSpPr>
              <a:stCxn id="4" idx="6"/>
              <a:endCxn id="5" idx="1"/>
            </p:cNvCxnSpPr>
            <p:nvPr/>
          </p:nvCxnSpPr>
          <p:spPr>
            <a:xfrm>
              <a:off x="9124950" y="3657600"/>
              <a:ext cx="771525" cy="0"/>
            </a:xfrm>
            <a:prstGeom prst="line">
              <a:avLst/>
            </a:prstGeom>
            <a:ln w="5715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CB05C9-8E6A-42C3-A867-738E5C8AF6D8}"/>
                </a:ext>
              </a:extLst>
            </p:cNvPr>
            <p:cNvCxnSpPr>
              <a:cxnSpLocks/>
            </p:cNvCxnSpPr>
            <p:nvPr/>
          </p:nvCxnSpPr>
          <p:spPr>
            <a:xfrm>
              <a:off x="9515475" y="3648075"/>
              <a:ext cx="0" cy="781050"/>
            </a:xfrm>
            <a:prstGeom prst="line">
              <a:avLst/>
            </a:prstGeom>
            <a:ln w="5715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366CBC7-D8E0-44C9-9F9E-F9665A382833}"/>
                </a:ext>
              </a:extLst>
            </p:cNvPr>
            <p:cNvCxnSpPr>
              <a:cxnSpLocks/>
            </p:cNvCxnSpPr>
            <p:nvPr/>
          </p:nvCxnSpPr>
          <p:spPr>
            <a:xfrm>
              <a:off x="8877300" y="4410075"/>
              <a:ext cx="1276350" cy="0"/>
            </a:xfrm>
            <a:prstGeom prst="line">
              <a:avLst/>
            </a:prstGeom>
            <a:ln w="5715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4B000C3-B2F2-4088-912E-7590FAC0E273}"/>
                </a:ext>
              </a:extLst>
            </p:cNvPr>
            <p:cNvCxnSpPr>
              <a:cxnSpLocks/>
            </p:cNvCxnSpPr>
            <p:nvPr/>
          </p:nvCxnSpPr>
          <p:spPr>
            <a:xfrm>
              <a:off x="10153650" y="4381500"/>
              <a:ext cx="0" cy="542925"/>
            </a:xfrm>
            <a:prstGeom prst="line">
              <a:avLst/>
            </a:prstGeom>
            <a:ln w="5715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233098B-DB5E-4CED-BF2A-A9F1DFD3DB26}"/>
                </a:ext>
              </a:extLst>
            </p:cNvPr>
            <p:cNvCxnSpPr>
              <a:cxnSpLocks/>
            </p:cNvCxnSpPr>
            <p:nvPr/>
          </p:nvCxnSpPr>
          <p:spPr>
            <a:xfrm>
              <a:off x="8905875" y="4400550"/>
              <a:ext cx="0" cy="542925"/>
            </a:xfrm>
            <a:prstGeom prst="line">
              <a:avLst/>
            </a:prstGeom>
            <a:ln w="5715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28F2607-96D1-43F3-91D5-DEB4E08D32E1}"/>
                </a:ext>
              </a:extLst>
            </p:cNvPr>
            <p:cNvSpPr/>
            <p:nvPr/>
          </p:nvSpPr>
          <p:spPr>
            <a:xfrm>
              <a:off x="9915525" y="4924425"/>
              <a:ext cx="457200" cy="457200"/>
            </a:xfrm>
            <a:prstGeom prst="rect">
              <a:avLst/>
            </a:prstGeom>
            <a:solidFill>
              <a:schemeClr val="accent3"/>
            </a:solidFill>
            <a:ln w="76200">
              <a:solidFill>
                <a:schemeClr val="accent3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7AED029-8B72-4073-B4E1-0BCF92882EFC}"/>
                </a:ext>
              </a:extLst>
            </p:cNvPr>
            <p:cNvSpPr/>
            <p:nvPr/>
          </p:nvSpPr>
          <p:spPr>
            <a:xfrm>
              <a:off x="8667750" y="4924425"/>
              <a:ext cx="457200" cy="457200"/>
            </a:xfrm>
            <a:prstGeom prst="ellipse">
              <a:avLst/>
            </a:prstGeom>
            <a:ln w="762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E5AC39E7-1023-4ED8-81EE-05529891BAD1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1" y="3034897"/>
            <a:ext cx="364533" cy="36453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AEFA1CE-9566-4202-A503-4F5F6A0AF72F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962906" y="3056793"/>
            <a:ext cx="324338" cy="32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575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0" presetClass="path" presetSubtype="0" accel="50000" decel="5000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1394 -0.00231 L 0.053 -0.00092 L 0.05378 0.1713 L 0.10691 0.17546 L 0.10691 0.27824 L 0.10691 0.27824 " pathEditMode="relative" ptsTypes="AAAAAA">
                                      <p:cBhvr>
                                        <p:cTn id="1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0" presetClass="path" presetSubtype="0" accel="50000" decel="5000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1.25E-6 0.01112 L -0.04844 0.00139 L -0.04922 0.17362 L 0.00234 0.175 L 0.00391 0.27917 " pathEditMode="relative" ptsTypes="AAAAA">
                                      <p:cBhvr>
                                        <p:cTn id="3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B7F7E-A891-4B7F-9E82-14BEBE9DE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5932"/>
            <a:ext cx="10972800" cy="1066800"/>
          </a:xfrm>
        </p:spPr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278DD-59D0-43B1-B881-F6DEBE5AB3FD}"/>
              </a:ext>
            </a:extLst>
          </p:cNvPr>
          <p:cNvSpPr txBox="1"/>
          <p:nvPr/>
        </p:nvSpPr>
        <p:spPr>
          <a:xfrm>
            <a:off x="929640" y="1367660"/>
            <a:ext cx="220675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Sebat Lab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/>
                </a:solidFill>
              </a:rPr>
              <a:t>William </a:t>
            </a:r>
            <a:r>
              <a:rPr lang="en-US" b="1" dirty="0" err="1">
                <a:solidFill>
                  <a:schemeClr val="accent2"/>
                </a:solidFill>
              </a:rPr>
              <a:t>Brandler</a:t>
            </a:r>
            <a:endParaRPr lang="en-US" b="1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/>
                </a:solidFill>
              </a:rPr>
              <a:t>Madhu </a:t>
            </a:r>
            <a:r>
              <a:rPr lang="en-US" b="1" dirty="0" err="1">
                <a:solidFill>
                  <a:schemeClr val="accent2"/>
                </a:solidFill>
              </a:rPr>
              <a:t>Gujral</a:t>
            </a:r>
            <a:endParaRPr lang="en-US" b="1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Prateek Tandon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Oanh</a:t>
            </a:r>
            <a:r>
              <a:rPr lang="en-US" dirty="0"/>
              <a:t> Hong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Morgan </a:t>
            </a:r>
            <a:r>
              <a:rPr lang="en-US" dirty="0" err="1"/>
              <a:t>Kleiber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 Chapman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Michelle </a:t>
            </a:r>
            <a:r>
              <a:rPr lang="en-US" dirty="0" err="1"/>
              <a:t>Maile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Omar Shanta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Adam Koch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Aojie</a:t>
            </a:r>
            <a:r>
              <a:rPr lang="en-US" dirty="0"/>
              <a:t> </a:t>
            </a:r>
            <a:r>
              <a:rPr lang="en-US" dirty="0" err="1"/>
              <a:t>Lian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62B422-03FC-46C1-B688-C91DEB1F9592}"/>
              </a:ext>
            </a:extLst>
          </p:cNvPr>
          <p:cNvSpPr txBox="1"/>
          <p:nvPr/>
        </p:nvSpPr>
        <p:spPr>
          <a:xfrm>
            <a:off x="838200" y="4694109"/>
            <a:ext cx="32125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Thesis Committee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Jonathan Sebat: chair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Joseph Gleeson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Alysson</a:t>
            </a:r>
            <a:r>
              <a:rPr lang="en-US" dirty="0"/>
              <a:t> </a:t>
            </a:r>
            <a:r>
              <a:rPr lang="en-US" dirty="0" err="1"/>
              <a:t>Muotri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Abraham Palmer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Nicholas </a:t>
            </a:r>
            <a:r>
              <a:rPr lang="en-US" dirty="0" err="1"/>
              <a:t>Schork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31511B-2422-4543-8E28-00120C0F6C04}"/>
              </a:ext>
            </a:extLst>
          </p:cNvPr>
          <p:cNvSpPr txBox="1"/>
          <p:nvPr/>
        </p:nvSpPr>
        <p:spPr>
          <a:xfrm>
            <a:off x="8948928" y="2189686"/>
            <a:ext cx="30419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Stephen Scherer (MSSNG)</a:t>
            </a:r>
          </a:p>
          <a:p>
            <a:pPr algn="r"/>
            <a:r>
              <a:rPr lang="en-US" sz="1600" dirty="0" err="1"/>
              <a:t>Rady</a:t>
            </a:r>
            <a:r>
              <a:rPr lang="en-US" sz="1600" dirty="0"/>
              <a:t> Children’s Hospital</a:t>
            </a:r>
          </a:p>
          <a:p>
            <a:pPr algn="r"/>
            <a:r>
              <a:rPr lang="en-US" sz="1600" dirty="0"/>
              <a:t>REACH project</a:t>
            </a:r>
          </a:p>
          <a:p>
            <a:pPr algn="r"/>
            <a:r>
              <a:rPr lang="en-US" sz="1600" dirty="0"/>
              <a:t>Human Longevity Institute </a:t>
            </a:r>
          </a:p>
          <a:p>
            <a:pPr algn="r"/>
            <a:r>
              <a:rPr lang="en-US" sz="1600" dirty="0"/>
              <a:t>Simons Simplex Project</a:t>
            </a:r>
          </a:p>
          <a:p>
            <a:pPr algn="r"/>
            <a:r>
              <a:rPr lang="en-US" sz="1600" dirty="0"/>
              <a:t>1000 Genomes Project</a:t>
            </a:r>
          </a:p>
          <a:p>
            <a:pPr algn="r"/>
            <a:endParaRPr lang="en-US" sz="1600" dirty="0"/>
          </a:p>
          <a:p>
            <a:pPr algn="r"/>
            <a:r>
              <a:rPr lang="en-US" sz="1600" dirty="0"/>
              <a:t>San Diego Supercomputer Center</a:t>
            </a:r>
          </a:p>
          <a:p>
            <a:pPr algn="just"/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75AA2-1EE6-4498-BEEF-C3036B4241BF}"/>
              </a:ext>
            </a:extLst>
          </p:cNvPr>
          <p:cNvSpPr txBox="1"/>
          <p:nvPr/>
        </p:nvSpPr>
        <p:spPr>
          <a:xfrm>
            <a:off x="3383280" y="5042118"/>
            <a:ext cx="86905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Funding:</a:t>
            </a:r>
          </a:p>
          <a:p>
            <a:r>
              <a:rPr lang="en-US" sz="1600" dirty="0"/>
              <a:t>NIH predoctoral training grant T32 GM008666 (UCSD Genetics Training Program)</a:t>
            </a:r>
          </a:p>
          <a:p>
            <a:r>
              <a:rPr lang="en-US" sz="1600" dirty="0"/>
              <a:t>Amazon Web Services Research Grant </a:t>
            </a:r>
          </a:p>
          <a:p>
            <a:endParaRPr lang="en-US" sz="1600" dirty="0"/>
          </a:p>
          <a:p>
            <a:r>
              <a:rPr lang="en-US" sz="1600" dirty="0"/>
              <a:t>Sebat Lab funding: </a:t>
            </a:r>
          </a:p>
          <a:p>
            <a:r>
              <a:rPr lang="en-US" sz="1600" dirty="0"/>
              <a:t>	NIH: MH076431, MH113715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Beyster</a:t>
            </a:r>
            <a:r>
              <a:rPr lang="en-US" sz="1600" dirty="0"/>
              <a:t> Family Foundation</a:t>
            </a:r>
          </a:p>
        </p:txBody>
      </p:sp>
      <p:pic>
        <p:nvPicPr>
          <p:cNvPr id="10" name="Picture 9" descr="A group of people posing for a photo&#10;&#10;Description generated with very high confidence">
            <a:extLst>
              <a:ext uri="{FF2B5EF4-FFF2-40B4-BE49-F238E27FC236}">
                <a16:creationId xmlns:a16="http://schemas.microsoft.com/office/drawing/2014/main" id="{CFF5B0BC-0559-4BED-BCCE-6CE92551C4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42" b="8133"/>
          <a:stretch/>
        </p:blipFill>
        <p:spPr>
          <a:xfrm>
            <a:off x="3383280" y="1690688"/>
            <a:ext cx="5672330" cy="3059830"/>
          </a:xfrm>
          <a:prstGeom prst="rect">
            <a:avLst/>
          </a:prstGeom>
        </p:spPr>
      </p:pic>
      <p:pic>
        <p:nvPicPr>
          <p:cNvPr id="11" name="Picture 10" descr="A close up of a sign&#10;&#10;Description generated with high confidence">
            <a:extLst>
              <a:ext uri="{FF2B5EF4-FFF2-40B4-BE49-F238E27FC236}">
                <a16:creationId xmlns:a16="http://schemas.microsoft.com/office/drawing/2014/main" id="{1B7F79D2-EB83-424B-951A-BF7C418F76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336" y="5740341"/>
            <a:ext cx="4611815" cy="67148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9257808-4051-4016-800E-8ACA41A01752}"/>
              </a:ext>
            </a:extLst>
          </p:cNvPr>
          <p:cNvCxnSpPr/>
          <p:nvPr/>
        </p:nvCxnSpPr>
        <p:spPr>
          <a:xfrm>
            <a:off x="4695825" y="1408432"/>
            <a:ext cx="0" cy="4191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B105CEE-0447-4BC1-9AE2-4886DAC26A7B}"/>
              </a:ext>
            </a:extLst>
          </p:cNvPr>
          <p:cNvCxnSpPr/>
          <p:nvPr/>
        </p:nvCxnSpPr>
        <p:spPr>
          <a:xfrm>
            <a:off x="5276850" y="1617982"/>
            <a:ext cx="0" cy="4191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98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724B261E-5B90-4DD9-9CBB-B1FC520D75B6}"/>
              </a:ext>
            </a:extLst>
          </p:cNvPr>
          <p:cNvSpPr txBox="1">
            <a:spLocks/>
          </p:cNvSpPr>
          <p:nvPr/>
        </p:nvSpPr>
        <p:spPr>
          <a:xfrm>
            <a:off x="493058" y="1016650"/>
            <a:ext cx="10972800" cy="1457609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Carriers of the</a:t>
            </a:r>
            <a:r>
              <a:rPr lang="en-US" sz="2400" i="1" dirty="0"/>
              <a:t> LEO1</a:t>
            </a:r>
            <a:r>
              <a:rPr lang="en-US" sz="2400" dirty="0"/>
              <a:t> CRE-SV had higher expression of </a:t>
            </a:r>
            <a:r>
              <a:rPr lang="en-US" sz="2400" i="1" dirty="0"/>
              <a:t>LEO1</a:t>
            </a:r>
            <a:r>
              <a:rPr lang="en-US" sz="2400" dirty="0"/>
              <a:t> and </a:t>
            </a:r>
            <a:r>
              <a:rPr lang="en-US" sz="2400" i="1" dirty="0"/>
              <a:t>MAPK6</a:t>
            </a:r>
            <a:r>
              <a:rPr lang="en-US" sz="2400" dirty="0"/>
              <a:t> in derived fibroblasts</a:t>
            </a:r>
          </a:p>
          <a:p>
            <a:r>
              <a:rPr lang="en-US" sz="2400" dirty="0"/>
              <a:t>Deletion polymorphism (1.1% AF) does not disrupt any annotated functional elements</a:t>
            </a:r>
            <a:endParaRPr lang="en-US" sz="22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900" dirty="0"/>
          </a:p>
          <a:p>
            <a:endParaRPr lang="en-US" sz="1900" dirty="0"/>
          </a:p>
          <a:p>
            <a:endParaRPr lang="en-US" sz="1900" dirty="0"/>
          </a:p>
          <a:p>
            <a:pPr marL="411480" lvl="1" indent="0">
              <a:buNone/>
            </a:pPr>
            <a:endParaRPr lang="en-US" sz="1700" dirty="0"/>
          </a:p>
          <a:p>
            <a:pPr marL="411480" lvl="1" indent="0">
              <a:buFont typeface="Georgia"/>
              <a:buNone/>
            </a:pP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6B06659-26B5-4F2A-B9CE-DBD9F12B6015}"/>
              </a:ext>
            </a:extLst>
          </p:cNvPr>
          <p:cNvGrpSpPr/>
          <p:nvPr/>
        </p:nvGrpSpPr>
        <p:grpSpPr>
          <a:xfrm>
            <a:off x="1186309" y="2569441"/>
            <a:ext cx="9617346" cy="2334999"/>
            <a:chOff x="830126" y="3760695"/>
            <a:chExt cx="10531747" cy="255700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7E3C243-1541-4475-9EAB-0B829C2F83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193" t="1531" b="39350"/>
            <a:stretch/>
          </p:blipFill>
          <p:spPr>
            <a:xfrm>
              <a:off x="830126" y="3760695"/>
              <a:ext cx="10531747" cy="2557007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F8495B2-F15E-4543-8BB7-B392BA82BF32}"/>
                </a:ext>
              </a:extLst>
            </p:cNvPr>
            <p:cNvSpPr/>
            <p:nvPr/>
          </p:nvSpPr>
          <p:spPr>
            <a:xfrm>
              <a:off x="9242611" y="3760695"/>
              <a:ext cx="242048" cy="2644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047FC5F-B01B-4339-88A3-8EDAEC235FC4}"/>
              </a:ext>
            </a:extLst>
          </p:cNvPr>
          <p:cNvGrpSpPr/>
          <p:nvPr/>
        </p:nvGrpSpPr>
        <p:grpSpPr>
          <a:xfrm>
            <a:off x="493058" y="4846335"/>
            <a:ext cx="11793993" cy="1785758"/>
            <a:chOff x="493058" y="4846335"/>
            <a:chExt cx="11793993" cy="178575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6233A66-53A6-411F-B201-EC5ABE440C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924" t="63267"/>
            <a:stretch/>
          </p:blipFill>
          <p:spPr>
            <a:xfrm>
              <a:off x="2096226" y="5428691"/>
              <a:ext cx="7999547" cy="1203402"/>
            </a:xfrm>
            <a:prstGeom prst="rect">
              <a:avLst/>
            </a:prstGeom>
          </p:spPr>
        </p:pic>
        <p:sp>
          <p:nvSpPr>
            <p:cNvPr id="10" name="Content Placeholder 3">
              <a:extLst>
                <a:ext uri="{FF2B5EF4-FFF2-40B4-BE49-F238E27FC236}">
                  <a16:creationId xmlns:a16="http://schemas.microsoft.com/office/drawing/2014/main" id="{75A610DA-3234-4182-B0CD-5A96A8BF74BC}"/>
                </a:ext>
              </a:extLst>
            </p:cNvPr>
            <p:cNvSpPr txBox="1">
              <a:spLocks/>
            </p:cNvSpPr>
            <p:nvPr/>
          </p:nvSpPr>
          <p:spPr>
            <a:xfrm>
              <a:off x="493058" y="4846335"/>
              <a:ext cx="11793993" cy="640462"/>
            </a:xfrm>
            <a:prstGeom prst="rect">
              <a:avLst/>
            </a:prstGeom>
          </p:spPr>
          <p:txBody>
            <a:bodyPr vert="horz">
              <a:normAutofit fontScale="92500" lnSpcReduction="20000"/>
            </a:bodyPr>
            <a:lstStyle>
              <a:lvl1pPr marL="365760" indent="-256032" algn="l" rtl="0" eaLnBrk="1" latinLnBrk="0" hangingPunct="1">
                <a:spcBef>
                  <a:spcPts val="300"/>
                </a:spcBef>
                <a:buClr>
                  <a:schemeClr val="accent3">
                    <a:lumMod val="75000"/>
                  </a:schemeClr>
                </a:buClr>
                <a:buFont typeface="Georgia"/>
                <a:buChar char="•"/>
                <a:defRPr kumimoji="0" sz="2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58368" indent="-246888" algn="l" rtl="0" eaLnBrk="1" latinLnBrk="0" hangingPunct="1">
                <a:spcBef>
                  <a:spcPts val="300"/>
                </a:spcBef>
                <a:buClr>
                  <a:schemeClr val="accent2">
                    <a:lumMod val="75000"/>
                  </a:schemeClr>
                </a:buClr>
                <a:buFont typeface="Georgia"/>
                <a:buChar char="▫"/>
                <a:defRPr kumimoji="0" sz="2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923544" indent="-219456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179576" indent="-201168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89888" indent="-182880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1609344" indent="-182880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1828800" indent="-182880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029968" indent="-182880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5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240280" indent="-182880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err="1"/>
                <a:t>ChIA</a:t>
              </a:r>
              <a:r>
                <a:rPr lang="en-US" sz="2000" dirty="0"/>
                <a:t>-PET for CTCF and RNA pol II suggest this region is a focal point for long range chromatin interactions</a:t>
              </a:r>
            </a:p>
            <a:p>
              <a:pPr marL="109728" indent="0">
                <a:buNone/>
              </a:pPr>
              <a:r>
                <a:rPr lang="en-US" sz="2000" dirty="0"/>
                <a:t>	</a:t>
              </a:r>
              <a:r>
                <a:rPr lang="en-US" sz="1600" dirty="0"/>
                <a:t>(</a:t>
              </a:r>
              <a:r>
                <a:rPr lang="en-US" sz="1600" dirty="0" err="1"/>
                <a:t>G.Li</a:t>
              </a:r>
              <a:r>
                <a:rPr lang="en-US" sz="1600" dirty="0"/>
                <a:t> et al. Cell 2012) (Z. Tang et al. Cell 2015) 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9676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97ECDCF-AB55-45C5-9C89-186CA2AA714E}"/>
              </a:ext>
            </a:extLst>
          </p:cNvPr>
          <p:cNvGrpSpPr/>
          <p:nvPr/>
        </p:nvGrpSpPr>
        <p:grpSpPr>
          <a:xfrm>
            <a:off x="400420" y="1781607"/>
            <a:ext cx="11391160" cy="3724096"/>
            <a:chOff x="657094" y="1758476"/>
            <a:chExt cx="11391160" cy="372409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4C20F1E-4832-48AD-8C93-36DF4E5EE7DC}"/>
                </a:ext>
              </a:extLst>
            </p:cNvPr>
            <p:cNvGrpSpPr/>
            <p:nvPr/>
          </p:nvGrpSpPr>
          <p:grpSpPr>
            <a:xfrm>
              <a:off x="8309812" y="1807865"/>
              <a:ext cx="3738442" cy="3245398"/>
              <a:chOff x="8316483" y="1326602"/>
              <a:chExt cx="3491139" cy="3010262"/>
            </a:xfrm>
          </p:grpSpPr>
          <p:pic>
            <p:nvPicPr>
              <p:cNvPr id="7" name="Picture 6" descr="A person lying on a bed&#10;&#10;Description generated with very high confidence">
                <a:extLst>
                  <a:ext uri="{FF2B5EF4-FFF2-40B4-BE49-F238E27FC236}">
                    <a16:creationId xmlns:a16="http://schemas.microsoft.com/office/drawing/2014/main" id="{85340B07-C94D-4B13-BD0C-043B205958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16483" y="1326602"/>
                <a:ext cx="3378316" cy="2533737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F0550A-15F7-4B32-A510-9EE8665B2F8B}"/>
                  </a:ext>
                </a:extLst>
              </p:cNvPr>
              <p:cNvSpPr txBox="1"/>
              <p:nvPr/>
            </p:nvSpPr>
            <p:spPr>
              <a:xfrm>
                <a:off x="8429306" y="3805949"/>
                <a:ext cx="3378316" cy="530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dirty="0"/>
                  <a:t>Wikipedia Commons</a:t>
                </a:r>
              </a:p>
              <a:p>
                <a:endParaRPr lang="en-US" dirty="0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0D4F918-8938-4F3D-BAB1-8E2E4C206623}"/>
                </a:ext>
              </a:extLst>
            </p:cNvPr>
            <p:cNvSpPr txBox="1"/>
            <p:nvPr/>
          </p:nvSpPr>
          <p:spPr>
            <a:xfrm>
              <a:off x="657094" y="1758476"/>
              <a:ext cx="6832795" cy="3724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spcBef>
                  <a:spcPts val="300"/>
                </a:spcBef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tx2"/>
                  </a:solidFill>
                </a:rPr>
                <a:t>Autism is a heterogeneous neurodevelopmental disorder</a:t>
              </a:r>
            </a:p>
            <a:p>
              <a:pPr marL="914400" lvl="1" indent="-457200">
                <a:spcBef>
                  <a:spcPts val="300"/>
                </a:spcBef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tx2"/>
                  </a:solidFill>
                </a:rPr>
                <a:t>Impaired social interaction and restricted behavior</a:t>
              </a:r>
            </a:p>
            <a:p>
              <a:pPr marL="914400" lvl="1" indent="-457200">
                <a:spcBef>
                  <a:spcPts val="300"/>
                </a:spcBef>
                <a:buFont typeface="Arial" panose="020B0604020202020204" pitchFamily="34" charset="0"/>
                <a:buChar char="•"/>
              </a:pPr>
              <a:endParaRPr lang="en-US" sz="2800" dirty="0">
                <a:solidFill>
                  <a:schemeClr val="tx2"/>
                </a:solidFill>
              </a:endParaRPr>
            </a:p>
            <a:p>
              <a:pPr marL="457200" indent="-457200">
                <a:spcBef>
                  <a:spcPts val="300"/>
                </a:spcBef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tx2"/>
                  </a:solidFill>
                </a:rPr>
                <a:t>Genetic liability is significant</a:t>
              </a:r>
            </a:p>
            <a:p>
              <a:pPr marL="914400" lvl="1" indent="-457200">
                <a:spcBef>
                  <a:spcPts val="300"/>
                </a:spcBef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tx2"/>
                  </a:solidFill>
                </a:rPr>
                <a:t>MZ twin concordance 30-99% (0.6-0.8 heritability)</a:t>
              </a:r>
              <a:endParaRPr lang="en-US" sz="1600" dirty="0"/>
            </a:p>
            <a:p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8AFA870-EF29-4825-A077-8E3A28E29930}"/>
              </a:ext>
            </a:extLst>
          </p:cNvPr>
          <p:cNvGrpSpPr/>
          <p:nvPr/>
        </p:nvGrpSpPr>
        <p:grpSpPr>
          <a:xfrm>
            <a:off x="621057" y="3417874"/>
            <a:ext cx="10972800" cy="572386"/>
            <a:chOff x="400420" y="5436066"/>
            <a:chExt cx="10972800" cy="572386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EC2AA1D3-BDEB-4CA2-B37C-DB0C9B71F11B}"/>
                </a:ext>
              </a:extLst>
            </p:cNvPr>
            <p:cNvSpPr/>
            <p:nvPr/>
          </p:nvSpPr>
          <p:spPr>
            <a:xfrm>
              <a:off x="400420" y="5574610"/>
              <a:ext cx="10972800" cy="274320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EED224A8-2D37-44BB-8A2A-DBD8C7166D37}"/>
                </a:ext>
              </a:extLst>
            </p:cNvPr>
            <p:cNvSpPr/>
            <p:nvPr/>
          </p:nvSpPr>
          <p:spPr>
            <a:xfrm>
              <a:off x="521235" y="5436066"/>
              <a:ext cx="1737360" cy="572386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Bauhaus 93" panose="04030905020B02020C02" pitchFamily="82" charset="0"/>
                </a:rPr>
                <a:t>1960’S</a:t>
              </a:r>
              <a:endParaRPr lang="en-US" dirty="0">
                <a:solidFill>
                  <a:schemeClr val="tx1"/>
                </a:solidFill>
                <a:latin typeface="Bauhaus 93" panose="04030905020B02020C02" pitchFamily="82" charset="0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6687AA2-6C4E-4D70-8063-22FEF737D302}"/>
                </a:ext>
              </a:extLst>
            </p:cNvPr>
            <p:cNvSpPr/>
            <p:nvPr/>
          </p:nvSpPr>
          <p:spPr>
            <a:xfrm>
              <a:off x="2294949" y="5436066"/>
              <a:ext cx="1737360" cy="57238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Broadway" panose="04040905080B02020502" pitchFamily="82" charset="0"/>
                </a:rPr>
                <a:t>1970’S</a:t>
              </a:r>
              <a:endParaRPr lang="en-US" dirty="0">
                <a:solidFill>
                  <a:schemeClr val="tx1"/>
                </a:solidFill>
                <a:latin typeface="Broadway" panose="04040905080B02020502" pitchFamily="82" charset="0"/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7B0E9FF3-4789-4B56-BEDF-0E58BC476F93}"/>
                </a:ext>
              </a:extLst>
            </p:cNvPr>
            <p:cNvSpPr/>
            <p:nvPr/>
          </p:nvSpPr>
          <p:spPr>
            <a:xfrm>
              <a:off x="4090196" y="5436066"/>
              <a:ext cx="1737360" cy="572386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OCR A Extended" panose="02010509020102010303" pitchFamily="50" charset="0"/>
                </a:rPr>
                <a:t>1980’S</a:t>
              </a:r>
              <a:endParaRPr lang="en-US" b="1" dirty="0">
                <a:solidFill>
                  <a:schemeClr val="tx1"/>
                </a:solidFill>
                <a:latin typeface="OCR A Extended" panose="02010509020102010303" pitchFamily="50" charset="0"/>
              </a:endParaRP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BC7F6642-5573-4693-B6CB-A3732ED7AC2B}"/>
                </a:ext>
              </a:extLst>
            </p:cNvPr>
            <p:cNvSpPr/>
            <p:nvPr/>
          </p:nvSpPr>
          <p:spPr>
            <a:xfrm>
              <a:off x="5885443" y="5436066"/>
              <a:ext cx="1737360" cy="57238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1990’S</a:t>
              </a:r>
              <a:endParaRPr lang="en-US" b="1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AAC31576-30D9-45A5-A6C0-3BBBAFEC7DF9}"/>
                </a:ext>
              </a:extLst>
            </p:cNvPr>
            <p:cNvSpPr/>
            <p:nvPr/>
          </p:nvSpPr>
          <p:spPr>
            <a:xfrm>
              <a:off x="7680690" y="5436066"/>
              <a:ext cx="1737360" cy="572386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2000’S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E098AA36-3B05-4A48-A816-1A2E0711E59D}"/>
                </a:ext>
              </a:extLst>
            </p:cNvPr>
            <p:cNvSpPr/>
            <p:nvPr/>
          </p:nvSpPr>
          <p:spPr>
            <a:xfrm>
              <a:off x="9475937" y="5436066"/>
              <a:ext cx="1737360" cy="57238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2010’S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EE86E5F-B915-4C55-BC6F-3EDC546A545F}"/>
              </a:ext>
            </a:extLst>
          </p:cNvPr>
          <p:cNvGrpSpPr/>
          <p:nvPr/>
        </p:nvGrpSpPr>
        <p:grpSpPr>
          <a:xfrm>
            <a:off x="1741091" y="1324066"/>
            <a:ext cx="5652499" cy="2266076"/>
            <a:chOff x="1741091" y="1324066"/>
            <a:chExt cx="5652499" cy="2266076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967598A-8E0C-4AAC-B5FE-DA4B2FA117B0}"/>
                </a:ext>
              </a:extLst>
            </p:cNvPr>
            <p:cNvCxnSpPr>
              <a:cxnSpLocks/>
              <a:endCxn id="26" idx="4"/>
            </p:cNvCxnSpPr>
            <p:nvPr/>
          </p:nvCxnSpPr>
          <p:spPr>
            <a:xfrm flipV="1">
              <a:off x="2501802" y="2845488"/>
              <a:ext cx="0" cy="744654"/>
            </a:xfrm>
            <a:prstGeom prst="line">
              <a:avLst/>
            </a:prstGeom>
            <a:ln w="38100">
              <a:headEnd type="oval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541C2A6-245D-4FBE-91EA-1657406B1862}"/>
                </a:ext>
              </a:extLst>
            </p:cNvPr>
            <p:cNvSpPr/>
            <p:nvPr/>
          </p:nvSpPr>
          <p:spPr>
            <a:xfrm>
              <a:off x="1741091" y="1324066"/>
              <a:ext cx="1521422" cy="1521422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762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C29E2E7-4CDE-460A-AD06-223CDCB0C6A3}"/>
                </a:ext>
              </a:extLst>
            </p:cNvPr>
            <p:cNvSpPr txBox="1"/>
            <p:nvPr/>
          </p:nvSpPr>
          <p:spPr>
            <a:xfrm>
              <a:off x="3328372" y="1484612"/>
              <a:ext cx="4065218" cy="120032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First genetic associations were</a:t>
              </a:r>
            </a:p>
            <a:p>
              <a:r>
                <a:rPr lang="en-US" sz="2400" dirty="0">
                  <a:solidFill>
                    <a:schemeClr val="tx2"/>
                  </a:solidFill>
                </a:rPr>
                <a:t>microscopic structural changes</a:t>
              </a:r>
            </a:p>
            <a:p>
              <a:r>
                <a:rPr lang="en-US" sz="2400" dirty="0">
                  <a:solidFill>
                    <a:schemeClr val="tx2"/>
                  </a:solidFill>
                </a:rPr>
                <a:t>(&gt;10Mb)</a:t>
              </a:r>
              <a:endParaRPr lang="en-US" sz="1600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F9A04D7-E902-40EB-813C-B134AD1F3D91}"/>
              </a:ext>
            </a:extLst>
          </p:cNvPr>
          <p:cNvGrpSpPr/>
          <p:nvPr/>
        </p:nvGrpSpPr>
        <p:grpSpPr>
          <a:xfrm>
            <a:off x="4174283" y="3908073"/>
            <a:ext cx="5652188" cy="2249212"/>
            <a:chOff x="4174283" y="3908073"/>
            <a:chExt cx="5652188" cy="2249212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9909BB9-0785-4168-8404-EFBF82797F48}"/>
                </a:ext>
              </a:extLst>
            </p:cNvPr>
            <p:cNvCxnSpPr>
              <a:cxnSpLocks/>
              <a:stCxn id="35" idx="0"/>
            </p:cNvCxnSpPr>
            <p:nvPr/>
          </p:nvCxnSpPr>
          <p:spPr>
            <a:xfrm flipV="1">
              <a:off x="9065760" y="3908073"/>
              <a:ext cx="0" cy="727790"/>
            </a:xfrm>
            <a:prstGeom prst="line">
              <a:avLst/>
            </a:prstGeom>
            <a:ln w="38100">
              <a:headEnd type="none"/>
              <a:tailEnd type="oval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D9CCC56-C393-4A62-9D8A-E72BF09E42D2}"/>
                </a:ext>
              </a:extLst>
            </p:cNvPr>
            <p:cNvSpPr/>
            <p:nvPr/>
          </p:nvSpPr>
          <p:spPr>
            <a:xfrm>
              <a:off x="8305049" y="4635863"/>
              <a:ext cx="1521422" cy="1521422"/>
            </a:xfrm>
            <a:prstGeom prst="ellipse">
              <a:avLst/>
            </a:pr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762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858D83A-9442-40C2-BF18-18CCB53C3122}"/>
                </a:ext>
              </a:extLst>
            </p:cNvPr>
            <p:cNvSpPr txBox="1"/>
            <p:nvPr/>
          </p:nvSpPr>
          <p:spPr>
            <a:xfrm>
              <a:off x="4174283" y="4796409"/>
              <a:ext cx="4065218" cy="120032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solidFill>
                    <a:schemeClr val="tx2"/>
                  </a:solidFill>
                </a:rPr>
                <a:t>Microarrarys</a:t>
              </a:r>
              <a:r>
                <a:rPr lang="en-US" sz="2400" dirty="0">
                  <a:solidFill>
                    <a:schemeClr val="tx2"/>
                  </a:solidFill>
                </a:rPr>
                <a:t> found sub-microscopic structural changes</a:t>
              </a:r>
            </a:p>
            <a:p>
              <a:r>
                <a:rPr lang="en-US" sz="2400" dirty="0">
                  <a:solidFill>
                    <a:schemeClr val="tx2"/>
                  </a:solidFill>
                </a:rPr>
                <a:t>(100kb-10Mb)</a:t>
              </a:r>
              <a:endParaRPr lang="en-US" sz="1600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ACEAAB1-8EE0-4BF1-BD23-D6AD3EC5F7D4}"/>
              </a:ext>
            </a:extLst>
          </p:cNvPr>
          <p:cNvGrpSpPr/>
          <p:nvPr/>
        </p:nvGrpSpPr>
        <p:grpSpPr>
          <a:xfrm>
            <a:off x="4960509" y="1324066"/>
            <a:ext cx="5691489" cy="2266076"/>
            <a:chOff x="4960509" y="1324066"/>
            <a:chExt cx="5691489" cy="2266076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3D80DCB-2956-4EFE-B2D4-B4AA7C0DF0CC}"/>
                </a:ext>
              </a:extLst>
            </p:cNvPr>
            <p:cNvCxnSpPr>
              <a:cxnSpLocks/>
              <a:endCxn id="40" idx="4"/>
            </p:cNvCxnSpPr>
            <p:nvPr/>
          </p:nvCxnSpPr>
          <p:spPr>
            <a:xfrm flipV="1">
              <a:off x="9891287" y="2845488"/>
              <a:ext cx="0" cy="744654"/>
            </a:xfrm>
            <a:prstGeom prst="line">
              <a:avLst/>
            </a:prstGeom>
            <a:ln w="38100">
              <a:headEnd type="oval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53A0B04-57E7-444F-A36A-BBC414B55369}"/>
                </a:ext>
              </a:extLst>
            </p:cNvPr>
            <p:cNvSpPr/>
            <p:nvPr/>
          </p:nvSpPr>
          <p:spPr>
            <a:xfrm>
              <a:off x="9130576" y="1324066"/>
              <a:ext cx="1521422" cy="1521422"/>
            </a:xfrm>
            <a:prstGeom prst="ellipse">
              <a:avLst/>
            </a:prstGeom>
            <a:blipFill dpi="0"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76200"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C884DC0-2979-4AF2-8C0B-7B9CD17C4723}"/>
                </a:ext>
              </a:extLst>
            </p:cNvPr>
            <p:cNvSpPr txBox="1"/>
            <p:nvPr/>
          </p:nvSpPr>
          <p:spPr>
            <a:xfrm>
              <a:off x="4960509" y="1467095"/>
              <a:ext cx="4065218" cy="120032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Exome studies found loss of function and missense </a:t>
              </a:r>
              <a:r>
                <a:rPr lang="en-US" sz="2400" dirty="0" err="1">
                  <a:solidFill>
                    <a:schemeClr val="tx2"/>
                  </a:solidFill>
                </a:rPr>
                <a:t>SNPs+INDELs</a:t>
              </a:r>
              <a:r>
                <a:rPr lang="en-US" sz="2400" dirty="0">
                  <a:solidFill>
                    <a:schemeClr val="tx2"/>
                  </a:solidFill>
                </a:rPr>
                <a:t> (1-50bp)</a:t>
              </a:r>
              <a:endParaRPr lang="en-US" sz="1600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7B514A4-A870-4318-8F04-199A7C1CE96A}"/>
              </a:ext>
            </a:extLst>
          </p:cNvPr>
          <p:cNvGrpSpPr/>
          <p:nvPr/>
        </p:nvGrpSpPr>
        <p:grpSpPr>
          <a:xfrm>
            <a:off x="5669280" y="3908073"/>
            <a:ext cx="6054380" cy="2249212"/>
            <a:chOff x="5669280" y="3908073"/>
            <a:chExt cx="6054380" cy="2249212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1B1097C-96E8-4E66-930E-6915AB86016D}"/>
                </a:ext>
              </a:extLst>
            </p:cNvPr>
            <p:cNvCxnSpPr>
              <a:cxnSpLocks/>
              <a:stCxn id="47" idx="0"/>
            </p:cNvCxnSpPr>
            <p:nvPr/>
          </p:nvCxnSpPr>
          <p:spPr>
            <a:xfrm flipV="1">
              <a:off x="10962949" y="3908073"/>
              <a:ext cx="8708" cy="727790"/>
            </a:xfrm>
            <a:prstGeom prst="line">
              <a:avLst/>
            </a:prstGeom>
            <a:ln w="38100">
              <a:headEnd type="none"/>
              <a:tailEnd type="oval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9C903C4A-B9C9-43B1-AC55-D97C4EFCE82B}"/>
                </a:ext>
              </a:extLst>
            </p:cNvPr>
            <p:cNvSpPr/>
            <p:nvPr/>
          </p:nvSpPr>
          <p:spPr>
            <a:xfrm>
              <a:off x="10202238" y="4635863"/>
              <a:ext cx="1521422" cy="1521422"/>
            </a:xfrm>
            <a:prstGeom prst="ellipse">
              <a:avLst/>
            </a:prstGeom>
            <a:blipFill dpi="0"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762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9AC9874-5F15-4F7F-A776-02E79E38782A}"/>
                </a:ext>
              </a:extLst>
            </p:cNvPr>
            <p:cNvSpPr txBox="1"/>
            <p:nvPr/>
          </p:nvSpPr>
          <p:spPr>
            <a:xfrm>
              <a:off x="5669280" y="4926546"/>
              <a:ext cx="4345075" cy="120032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Whole genome sequencing resolved complex de novo structural changes (50bp-10Mb)</a:t>
              </a:r>
              <a:endParaRPr lang="en-US" sz="1600" dirty="0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8CBF7915-3601-4E1F-8563-97B8BAE47B68}"/>
              </a:ext>
            </a:extLst>
          </p:cNvPr>
          <p:cNvSpPr txBox="1"/>
          <p:nvPr/>
        </p:nvSpPr>
        <p:spPr>
          <a:xfrm>
            <a:off x="3140868" y="868855"/>
            <a:ext cx="6132047" cy="8925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</a:rPr>
              <a:t>15-25% of cases have a casual variant</a:t>
            </a:r>
          </a:p>
          <a:p>
            <a:pPr algn="ctr"/>
            <a:r>
              <a:rPr lang="en-US" sz="2400" i="1" dirty="0">
                <a:solidFill>
                  <a:schemeClr val="accent2"/>
                </a:solidFill>
              </a:rPr>
              <a:t>~60-100 genes associated with ASD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54269B9-914D-437A-93AB-B749930E12BC}"/>
              </a:ext>
            </a:extLst>
          </p:cNvPr>
          <p:cNvGrpSpPr/>
          <p:nvPr/>
        </p:nvGrpSpPr>
        <p:grpSpPr>
          <a:xfrm>
            <a:off x="3138780" y="1782039"/>
            <a:ext cx="6132047" cy="4837468"/>
            <a:chOff x="3277600" y="2282891"/>
            <a:chExt cx="6132047" cy="4837468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44B7B6B-C1E8-47B6-87C6-53A94E4A4DFD}"/>
                </a:ext>
              </a:extLst>
            </p:cNvPr>
            <p:cNvSpPr txBox="1"/>
            <p:nvPr/>
          </p:nvSpPr>
          <p:spPr>
            <a:xfrm>
              <a:off x="3277600" y="2282891"/>
              <a:ext cx="6132047" cy="95410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What have previous studies missed?</a:t>
              </a:r>
            </a:p>
            <a:p>
              <a:pPr algn="ctr"/>
              <a:r>
                <a:rPr lang="en-US" sz="2800" i="1" dirty="0">
                  <a:solidFill>
                    <a:schemeClr val="accent2"/>
                  </a:solidFill>
                </a:rPr>
                <a:t>Cis-Regulatory Elements</a:t>
              </a:r>
            </a:p>
          </p:txBody>
        </p:sp>
        <p:pic>
          <p:nvPicPr>
            <p:cNvPr id="57" name="Picture 56" descr="A black sign with white text&#10;&#10;Description generated with very high confidence">
              <a:extLst>
                <a:ext uri="{FF2B5EF4-FFF2-40B4-BE49-F238E27FC236}">
                  <a16:creationId xmlns:a16="http://schemas.microsoft.com/office/drawing/2014/main" id="{2A80015E-A3EA-41C6-A3BB-38B9117D1D5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7255" y="3526481"/>
              <a:ext cx="2739271" cy="35938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Accounting for Missing Heritability 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9920136-CA9A-40FD-AC40-1D94115BE06F}"/>
              </a:ext>
            </a:extLst>
          </p:cNvPr>
          <p:cNvGrpSpPr/>
          <p:nvPr/>
        </p:nvGrpSpPr>
        <p:grpSpPr>
          <a:xfrm>
            <a:off x="754280" y="2306653"/>
            <a:ext cx="10972510" cy="1978331"/>
            <a:chOff x="754280" y="2306653"/>
            <a:chExt cx="10972510" cy="1978331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558EA80-8007-4CD1-93EA-C620F46E4E99}"/>
                </a:ext>
              </a:extLst>
            </p:cNvPr>
            <p:cNvGrpSpPr/>
            <p:nvPr/>
          </p:nvGrpSpPr>
          <p:grpSpPr>
            <a:xfrm>
              <a:off x="4156334" y="2635958"/>
              <a:ext cx="7570456" cy="970377"/>
              <a:chOff x="0" y="3991132"/>
              <a:chExt cx="9147585" cy="1172539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87AD2587-A27F-4173-B072-1F978DDBC89A}"/>
                  </a:ext>
                </a:extLst>
              </p:cNvPr>
              <p:cNvSpPr/>
              <p:nvPr/>
            </p:nvSpPr>
            <p:spPr>
              <a:xfrm>
                <a:off x="2194560" y="4985338"/>
                <a:ext cx="6953025" cy="110490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24EB81FD-43C9-442A-B668-221B77055755}"/>
                  </a:ext>
                </a:extLst>
              </p:cNvPr>
              <p:cNvSpPr/>
              <p:nvPr/>
            </p:nvSpPr>
            <p:spPr>
              <a:xfrm>
                <a:off x="6554097" y="4883969"/>
                <a:ext cx="1260437" cy="279699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5DC04DC0-4A0D-4D99-82CF-FD4CE7E43CA6}"/>
                  </a:ext>
                </a:extLst>
              </p:cNvPr>
              <p:cNvSpPr/>
              <p:nvPr/>
            </p:nvSpPr>
            <p:spPr>
              <a:xfrm>
                <a:off x="3309769" y="4883972"/>
                <a:ext cx="1260437" cy="279699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exon</a:t>
                </a:r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5531829E-ACDC-4263-9FFB-94DB43C88EAA}"/>
                  </a:ext>
                </a:extLst>
              </p:cNvPr>
              <p:cNvSpPr/>
              <p:nvPr/>
            </p:nvSpPr>
            <p:spPr>
              <a:xfrm>
                <a:off x="2049332" y="4883971"/>
                <a:ext cx="1260437" cy="279699"/>
              </a:xfrm>
              <a:prstGeom prst="roundRect">
                <a:avLst/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5’UTR</a:t>
                </a:r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CBCBEB25-CC64-4884-A74B-CE74FD043F12}"/>
                  </a:ext>
                </a:extLst>
              </p:cNvPr>
              <p:cNvSpPr/>
              <p:nvPr/>
            </p:nvSpPr>
            <p:spPr>
              <a:xfrm>
                <a:off x="0" y="4883971"/>
                <a:ext cx="2028713" cy="279699"/>
              </a:xfrm>
              <a:prstGeom prst="round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Promoter</a:t>
                </a: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F6D878AF-DACB-42F9-8E52-A9DEBF59250D}"/>
                  </a:ext>
                </a:extLst>
              </p:cNvPr>
              <p:cNvCxnSpPr/>
              <p:nvPr/>
            </p:nvCxnSpPr>
            <p:spPr>
              <a:xfrm>
                <a:off x="2028713" y="4521666"/>
                <a:ext cx="0" cy="362305"/>
              </a:xfrm>
              <a:prstGeom prst="straightConnector1">
                <a:avLst/>
              </a:prstGeom>
              <a:ln w="571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BC371C3D-8144-4C98-AD99-580ECB282C51}"/>
                  </a:ext>
                </a:extLst>
              </p:cNvPr>
              <p:cNvSpPr/>
              <p:nvPr/>
            </p:nvSpPr>
            <p:spPr>
              <a:xfrm>
                <a:off x="7887148" y="4883969"/>
                <a:ext cx="1260437" cy="279699"/>
              </a:xfrm>
              <a:prstGeom prst="roundRect">
                <a:avLst/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3’UTR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427938B-0BEC-43A6-898B-A1B32ABF255E}"/>
                  </a:ext>
                </a:extLst>
              </p:cNvPr>
              <p:cNvSpPr txBox="1"/>
              <p:nvPr/>
            </p:nvSpPr>
            <p:spPr>
              <a:xfrm>
                <a:off x="1697350" y="4188660"/>
                <a:ext cx="6627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TSS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3AA4069-0C4F-4277-B4B0-4F7B2ECC45BA}"/>
                  </a:ext>
                </a:extLst>
              </p:cNvPr>
              <p:cNvSpPr txBox="1"/>
              <p:nvPr/>
            </p:nvSpPr>
            <p:spPr>
              <a:xfrm>
                <a:off x="190" y="4514303"/>
                <a:ext cx="202870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accent1"/>
                    </a:solidFill>
                  </a:rPr>
                  <a:t>*</a:t>
                </a:r>
                <a:endParaRPr lang="en-US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0E27C57-66DB-427A-86B3-055CB3D7F15B}"/>
                  </a:ext>
                </a:extLst>
              </p:cNvPr>
              <p:cNvSpPr txBox="1"/>
              <p:nvPr/>
            </p:nvSpPr>
            <p:spPr>
              <a:xfrm>
                <a:off x="1034971" y="3991132"/>
                <a:ext cx="2028705" cy="5232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accent1"/>
                    </a:solidFill>
                  </a:rPr>
                  <a:t>*</a:t>
                </a:r>
                <a:endParaRPr lang="en-US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E8459C3-9492-4BD5-A236-8AAFEFECA166}"/>
                  </a:ext>
                </a:extLst>
              </p:cNvPr>
              <p:cNvSpPr txBox="1"/>
              <p:nvPr/>
            </p:nvSpPr>
            <p:spPr>
              <a:xfrm>
                <a:off x="2049323" y="4535731"/>
                <a:ext cx="12604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accent1"/>
                    </a:solidFill>
                  </a:rPr>
                  <a:t>*</a:t>
                </a:r>
                <a:endParaRPr lang="en-US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9B99AC4-23A0-4028-8A9A-C657FE41D75F}"/>
                  </a:ext>
                </a:extLst>
              </p:cNvPr>
              <p:cNvSpPr txBox="1"/>
              <p:nvPr/>
            </p:nvSpPr>
            <p:spPr>
              <a:xfrm>
                <a:off x="7885189" y="4514304"/>
                <a:ext cx="12604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accent1"/>
                    </a:solidFill>
                  </a:rPr>
                  <a:t>*</a:t>
                </a:r>
                <a:endParaRPr lang="en-US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21" name="Content Placeholder 2">
              <a:extLst>
                <a:ext uri="{FF2B5EF4-FFF2-40B4-BE49-F238E27FC236}">
                  <a16:creationId xmlns:a16="http://schemas.microsoft.com/office/drawing/2014/main" id="{FC399628-F5B2-4BBE-96BB-A763A8B4AB6C}"/>
                </a:ext>
              </a:extLst>
            </p:cNvPr>
            <p:cNvSpPr txBox="1">
              <a:spLocks/>
            </p:cNvSpPr>
            <p:nvPr/>
          </p:nvSpPr>
          <p:spPr>
            <a:xfrm>
              <a:off x="754280" y="2306653"/>
              <a:ext cx="7781365" cy="1978331"/>
            </a:xfrm>
            <a:prstGeom prst="rect">
              <a:avLst/>
            </a:prstGeom>
          </p:spPr>
          <p:txBody>
            <a:bodyPr vert="horz">
              <a:normAutofit/>
            </a:bodyPr>
            <a:lstStyle>
              <a:lvl1pPr marL="365760" indent="-256032" algn="l" rtl="0" eaLnBrk="1" latinLnBrk="0" hangingPunct="1">
                <a:spcBef>
                  <a:spcPts val="300"/>
                </a:spcBef>
                <a:buClr>
                  <a:schemeClr val="accent3">
                    <a:lumMod val="75000"/>
                  </a:schemeClr>
                </a:buClr>
                <a:buFont typeface="Georgia"/>
                <a:buChar char="•"/>
                <a:defRPr kumimoji="0" sz="2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58368" indent="-246888" algn="l" rtl="0" eaLnBrk="1" latinLnBrk="0" hangingPunct="1">
                <a:spcBef>
                  <a:spcPts val="300"/>
                </a:spcBef>
                <a:buClr>
                  <a:schemeClr val="accent2">
                    <a:lumMod val="75000"/>
                  </a:schemeClr>
                </a:buClr>
                <a:buFont typeface="Georgia"/>
                <a:buChar char="▫"/>
                <a:defRPr kumimoji="0" sz="2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923544" indent="-219456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179576" indent="-201168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89888" indent="-182880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1609344" indent="-182880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1828800" indent="-182880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029968" indent="-182880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5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240280" indent="-182880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Exome sequencing neglects cis-regulatory elements</a:t>
              </a:r>
            </a:p>
            <a:p>
              <a:pPr lvl="1"/>
              <a:r>
                <a:rPr lang="en-US" sz="2000" dirty="0"/>
                <a:t>Promoters</a:t>
              </a:r>
            </a:p>
            <a:p>
              <a:pPr lvl="1"/>
              <a:r>
                <a:rPr lang="en-US" sz="2000" dirty="0"/>
                <a:t>UTRs</a:t>
              </a:r>
            </a:p>
            <a:p>
              <a:pPr lvl="1"/>
              <a:r>
                <a:rPr lang="en-US" sz="2000" dirty="0"/>
                <a:t>Transcription Start Sites</a:t>
              </a:r>
            </a:p>
            <a:p>
              <a:endParaRPr lang="en-US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F649A66-D2B8-4B60-B4E0-142107A8CEE6}"/>
              </a:ext>
            </a:extLst>
          </p:cNvPr>
          <p:cNvGrpSpPr/>
          <p:nvPr/>
        </p:nvGrpSpPr>
        <p:grpSpPr>
          <a:xfrm>
            <a:off x="665634" y="3969807"/>
            <a:ext cx="11059542" cy="3043575"/>
            <a:chOff x="665634" y="3969807"/>
            <a:chExt cx="11059542" cy="304357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C20338E-40A6-4E62-8F3E-F8ECCE126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3477" y="3969807"/>
              <a:ext cx="4961699" cy="2480849"/>
            </a:xfrm>
            <a:prstGeom prst="rect">
              <a:avLst/>
            </a:prstGeom>
          </p:spPr>
        </p:pic>
        <p:sp>
          <p:nvSpPr>
            <p:cNvPr id="22" name="Content Placeholder 2">
              <a:extLst>
                <a:ext uri="{FF2B5EF4-FFF2-40B4-BE49-F238E27FC236}">
                  <a16:creationId xmlns:a16="http://schemas.microsoft.com/office/drawing/2014/main" id="{40F2E396-8C03-49F5-9B8A-44928A82F826}"/>
                </a:ext>
              </a:extLst>
            </p:cNvPr>
            <p:cNvSpPr txBox="1">
              <a:spLocks/>
            </p:cNvSpPr>
            <p:nvPr/>
          </p:nvSpPr>
          <p:spPr>
            <a:xfrm>
              <a:off x="665634" y="4221067"/>
              <a:ext cx="6097844" cy="1978331"/>
            </a:xfrm>
            <a:prstGeom prst="rect">
              <a:avLst/>
            </a:prstGeom>
          </p:spPr>
          <p:txBody>
            <a:bodyPr vert="horz">
              <a:normAutofit/>
            </a:bodyPr>
            <a:lstStyle>
              <a:lvl1pPr marL="365760" indent="-256032" algn="l" rtl="0" eaLnBrk="1" latinLnBrk="0" hangingPunct="1">
                <a:spcBef>
                  <a:spcPts val="300"/>
                </a:spcBef>
                <a:buClr>
                  <a:schemeClr val="accent3">
                    <a:lumMod val="75000"/>
                  </a:schemeClr>
                </a:buClr>
                <a:buFont typeface="Georgia"/>
                <a:buChar char="•"/>
                <a:defRPr kumimoji="0" sz="2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58368" indent="-246888" algn="l" rtl="0" eaLnBrk="1" latinLnBrk="0" hangingPunct="1">
                <a:spcBef>
                  <a:spcPts val="300"/>
                </a:spcBef>
                <a:buClr>
                  <a:schemeClr val="accent2">
                    <a:lumMod val="75000"/>
                  </a:schemeClr>
                </a:buClr>
                <a:buFont typeface="Georgia"/>
                <a:buChar char="▫"/>
                <a:defRPr kumimoji="0" sz="2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923544" indent="-219456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179576" indent="-201168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89888" indent="-182880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1609344" indent="-182880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1828800" indent="-182880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029968" indent="-182880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5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240280" indent="-182880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Microarrays cannot resolve smaller structural variants (50bp-10kb)</a:t>
              </a:r>
            </a:p>
            <a:p>
              <a:pPr lvl="1"/>
              <a:r>
                <a:rPr lang="en-US" sz="2000" dirty="0"/>
                <a:t>37% of non-overlapping open reading frames are within 10kb of each other</a:t>
              </a:r>
            </a:p>
            <a:p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4C0826F-500B-42B0-A212-2706FF9891CD}"/>
                </a:ext>
              </a:extLst>
            </p:cNvPr>
            <p:cNvSpPr txBox="1"/>
            <p:nvPr/>
          </p:nvSpPr>
          <p:spPr>
            <a:xfrm>
              <a:off x="6895468" y="6320885"/>
              <a:ext cx="2684976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err="1"/>
                <a:t>pLI</a:t>
              </a:r>
              <a:r>
                <a:rPr lang="en-US" sz="1050" dirty="0"/>
                <a:t>: probability that a given gene is  intolerant to loss of function mutations (</a:t>
              </a:r>
              <a:r>
                <a:rPr lang="en-US" sz="1050" dirty="0" err="1"/>
                <a:t>ExAC</a:t>
              </a:r>
              <a:r>
                <a:rPr lang="en-US" sz="1050" dirty="0"/>
                <a:t>).</a:t>
              </a:r>
            </a:p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786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87549"/>
            <a:ext cx="10972800" cy="652922"/>
          </a:xfrm>
        </p:spPr>
        <p:txBody>
          <a:bodyPr>
            <a:normAutofit/>
          </a:bodyPr>
          <a:lstStyle/>
          <a:p>
            <a:r>
              <a:rPr lang="en-US" sz="2400" dirty="0"/>
              <a:t>Whole genome sequencing can detect sequence variants in cis-regulatory regions</a:t>
            </a:r>
          </a:p>
        </p:txBody>
      </p:sp>
      <p:sp>
        <p:nvSpPr>
          <p:cNvPr id="29" name="Title 8">
            <a:extLst>
              <a:ext uri="{FF2B5EF4-FFF2-40B4-BE49-F238E27FC236}">
                <a16:creationId xmlns:a16="http://schemas.microsoft.com/office/drawing/2014/main" id="{9E36E69D-4823-4BEE-85AC-F83CDE17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64372"/>
            <a:ext cx="10972800" cy="1066800"/>
          </a:xfrm>
        </p:spPr>
        <p:txBody>
          <a:bodyPr>
            <a:normAutofit fontScale="90000"/>
          </a:bodyPr>
          <a:lstStyle/>
          <a:p>
            <a:r>
              <a:rPr lang="en-US" dirty="0"/>
              <a:t>Rationale for Cis-Regulatory Structural Variants (CRE-SV)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0FEF659-826F-4E72-BE72-BDB49F53C6A8}"/>
              </a:ext>
            </a:extLst>
          </p:cNvPr>
          <p:cNvGrpSpPr/>
          <p:nvPr/>
        </p:nvGrpSpPr>
        <p:grpSpPr>
          <a:xfrm>
            <a:off x="1388465" y="2369998"/>
            <a:ext cx="9415071" cy="1519017"/>
            <a:chOff x="954355" y="2291941"/>
            <a:chExt cx="9415071" cy="151901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0C757A4-B79E-4851-9BDD-0BCEC14B450F}"/>
                </a:ext>
              </a:extLst>
            </p:cNvPr>
            <p:cNvGrpSpPr/>
            <p:nvPr/>
          </p:nvGrpSpPr>
          <p:grpSpPr>
            <a:xfrm>
              <a:off x="954355" y="2291941"/>
              <a:ext cx="9415071" cy="1427760"/>
              <a:chOff x="1388464" y="4992484"/>
              <a:chExt cx="9415071" cy="1427760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0C3F8214-5B6A-4FA6-807C-B0BA8771DFB8}"/>
                  </a:ext>
                </a:extLst>
              </p:cNvPr>
              <p:cNvGrpSpPr/>
              <p:nvPr/>
            </p:nvGrpSpPr>
            <p:grpSpPr>
              <a:xfrm>
                <a:off x="1388464" y="5362172"/>
                <a:ext cx="9415071" cy="1058072"/>
                <a:chOff x="1082704" y="5214029"/>
                <a:chExt cx="9415071" cy="1058072"/>
              </a:xfrm>
            </p:grpSpPr>
            <p:sp>
              <p:nvSpPr>
                <p:cNvPr id="9" name="TextBox 13">
                  <a:extLst>
                    <a:ext uri="{FF2B5EF4-FFF2-40B4-BE49-F238E27FC236}">
                      <a16:creationId xmlns:a16="http://schemas.microsoft.com/office/drawing/2014/main" id="{0C8BF109-35FC-4852-9B32-12748DA0EECE}"/>
                    </a:ext>
                  </a:extLst>
                </p:cNvPr>
                <p:cNvSpPr txBox="1"/>
                <p:nvPr/>
              </p:nvSpPr>
              <p:spPr>
                <a:xfrm>
                  <a:off x="2231472" y="5214029"/>
                  <a:ext cx="16127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dirty="0"/>
                    <a:t>SNP: 1bp</a:t>
                  </a:r>
                </a:p>
              </p:txBody>
            </p:sp>
            <p:sp>
              <p:nvSpPr>
                <p:cNvPr id="10" name="TextBox 14">
                  <a:extLst>
                    <a:ext uri="{FF2B5EF4-FFF2-40B4-BE49-F238E27FC236}">
                      <a16:creationId xmlns:a16="http://schemas.microsoft.com/office/drawing/2014/main" id="{D6BBC845-0F29-4E6B-97E3-0047940FFE66}"/>
                    </a:ext>
                  </a:extLst>
                </p:cNvPr>
                <p:cNvSpPr txBox="1"/>
                <p:nvPr/>
              </p:nvSpPr>
              <p:spPr>
                <a:xfrm>
                  <a:off x="5135812" y="5222006"/>
                  <a:ext cx="1920377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dirty="0"/>
                    <a:t>INDEL: 2bp-49bp</a:t>
                  </a:r>
                </a:p>
              </p:txBody>
            </p:sp>
            <p:sp>
              <p:nvSpPr>
                <p:cNvPr id="11" name="TextBox 15">
                  <a:extLst>
                    <a:ext uri="{FF2B5EF4-FFF2-40B4-BE49-F238E27FC236}">
                      <a16:creationId xmlns:a16="http://schemas.microsoft.com/office/drawing/2014/main" id="{1A1C545B-7A22-47CF-B7CC-D7C849778652}"/>
                    </a:ext>
                  </a:extLst>
                </p:cNvPr>
                <p:cNvSpPr txBox="1"/>
                <p:nvPr/>
              </p:nvSpPr>
              <p:spPr>
                <a:xfrm>
                  <a:off x="8347747" y="5214029"/>
                  <a:ext cx="16127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dirty="0"/>
                    <a:t>SV: &gt;50bp</a:t>
                  </a:r>
                </a:p>
              </p:txBody>
            </p: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585D43B2-99E7-42DB-BA0F-FE90A21515BF}"/>
                    </a:ext>
                  </a:extLst>
                </p:cNvPr>
                <p:cNvGrpSpPr/>
                <p:nvPr/>
              </p:nvGrpSpPr>
              <p:grpSpPr>
                <a:xfrm>
                  <a:off x="1082704" y="5564188"/>
                  <a:ext cx="9415071" cy="707913"/>
                  <a:chOff x="1082704" y="5564188"/>
                  <a:chExt cx="9415071" cy="707913"/>
                </a:xfrm>
              </p:grpSpPr>
              <p:sp>
                <p:nvSpPr>
                  <p:cNvPr id="13" name="TextBox 3">
                    <a:extLst>
                      <a:ext uri="{FF2B5EF4-FFF2-40B4-BE49-F238E27FC236}">
                        <a16:creationId xmlns:a16="http://schemas.microsoft.com/office/drawing/2014/main" id="{EF7A5CA0-45D7-4D87-8EC1-6BB3E640E5E8}"/>
                      </a:ext>
                    </a:extLst>
                  </p:cNvPr>
                  <p:cNvSpPr txBox="1"/>
                  <p:nvPr/>
                </p:nvSpPr>
                <p:spPr>
                  <a:xfrm>
                    <a:off x="2375133" y="5625770"/>
                    <a:ext cx="132546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dirty="0">
                        <a:latin typeface="Consolas" panose="020B0609020204030204" pitchFamily="49" charset="0"/>
                      </a:rPr>
                      <a:t>GATCGATC</a:t>
                    </a:r>
                  </a:p>
                  <a:p>
                    <a:r>
                      <a:rPr lang="en-US" dirty="0">
                        <a:latin typeface="Consolas" panose="020B0609020204030204" pitchFamily="49" charset="0"/>
                      </a:rPr>
                      <a:t>GA</a:t>
                    </a:r>
                    <a:r>
                      <a:rPr lang="en-US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rPr>
                      <a:t>G</a:t>
                    </a:r>
                    <a:r>
                      <a:rPr lang="en-US" dirty="0">
                        <a:latin typeface="Consolas" panose="020B0609020204030204" pitchFamily="49" charset="0"/>
                      </a:rPr>
                      <a:t>CGATC</a:t>
                    </a:r>
                  </a:p>
                </p:txBody>
              </p:sp>
              <p:sp>
                <p:nvSpPr>
                  <p:cNvPr id="14" name="TextBox 4">
                    <a:extLst>
                      <a:ext uri="{FF2B5EF4-FFF2-40B4-BE49-F238E27FC236}">
                        <a16:creationId xmlns:a16="http://schemas.microsoft.com/office/drawing/2014/main" id="{DD5C3C81-C4BB-4ACF-A0BD-96E4E43B86BD}"/>
                      </a:ext>
                    </a:extLst>
                  </p:cNvPr>
                  <p:cNvSpPr txBox="1"/>
                  <p:nvPr/>
                </p:nvSpPr>
                <p:spPr>
                  <a:xfrm>
                    <a:off x="5169716" y="5625770"/>
                    <a:ext cx="1852568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dirty="0">
                        <a:latin typeface="Consolas" panose="020B0609020204030204" pitchFamily="49" charset="0"/>
                      </a:rPr>
                      <a:t>GAT--CGATC</a:t>
                    </a:r>
                  </a:p>
                  <a:p>
                    <a:pPr algn="ctr"/>
                    <a:r>
                      <a:rPr lang="en-US" dirty="0">
                        <a:latin typeface="Consolas" panose="020B0609020204030204" pitchFamily="49" charset="0"/>
                      </a:rPr>
                      <a:t>GA</a:t>
                    </a:r>
                    <a:r>
                      <a:rPr lang="en-US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rPr>
                      <a:t>GAG</a:t>
                    </a:r>
                    <a:r>
                      <a:rPr lang="en-US" dirty="0">
                        <a:latin typeface="Consolas" panose="020B0609020204030204" pitchFamily="49" charset="0"/>
                      </a:rPr>
                      <a:t>-GATC</a:t>
                    </a:r>
                  </a:p>
                </p:txBody>
              </p:sp>
              <p:grpSp>
                <p:nvGrpSpPr>
                  <p:cNvPr id="15" name="Group 14">
                    <a:extLst>
                      <a:ext uri="{FF2B5EF4-FFF2-40B4-BE49-F238E27FC236}">
                        <a16:creationId xmlns:a16="http://schemas.microsoft.com/office/drawing/2014/main" id="{927E1BCB-566A-4727-BFB0-F0BD21E7C503}"/>
                      </a:ext>
                    </a:extLst>
                  </p:cNvPr>
                  <p:cNvGrpSpPr/>
                  <p:nvPr/>
                </p:nvGrpSpPr>
                <p:grpSpPr>
                  <a:xfrm>
                    <a:off x="7810501" y="5656500"/>
                    <a:ext cx="2687274" cy="534038"/>
                    <a:chOff x="8025467" y="5461230"/>
                    <a:chExt cx="2687274" cy="534038"/>
                  </a:xfrm>
                </p:grpSpPr>
                <p:sp>
                  <p:nvSpPr>
                    <p:cNvPr id="19" name="Rounded Rectangle 7">
                      <a:extLst>
                        <a:ext uri="{FF2B5EF4-FFF2-40B4-BE49-F238E27FC236}">
                          <a16:creationId xmlns:a16="http://schemas.microsoft.com/office/drawing/2014/main" id="{DE2520BD-7CA7-4FF8-AC11-8328D5C582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25467" y="5461232"/>
                      <a:ext cx="763399" cy="176170"/>
                    </a:xfrm>
                    <a:prstGeom prst="round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accent6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" name="Oval 19">
                      <a:extLst>
                        <a:ext uri="{FF2B5EF4-FFF2-40B4-BE49-F238E27FC236}">
                          <a16:creationId xmlns:a16="http://schemas.microsoft.com/office/drawing/2014/main" id="{63691211-9795-4188-B460-A815BA040A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88866" y="5461231"/>
                      <a:ext cx="212521" cy="176171"/>
                    </a:xfrm>
                    <a:prstGeom prst="ellipse">
                      <a:avLst/>
                    </a:prstGeom>
                    <a:solidFill>
                      <a:schemeClr val="accent3">
                        <a:lumMod val="75000"/>
                      </a:schemeClr>
                    </a:solidFill>
                    <a:ln w="28575">
                      <a:solidFill>
                        <a:schemeClr val="accent6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" name="Rounded Rectangle 9">
                      <a:extLst>
                        <a:ext uri="{FF2B5EF4-FFF2-40B4-BE49-F238E27FC236}">
                          <a16:creationId xmlns:a16="http://schemas.microsoft.com/office/drawing/2014/main" id="{866ACA8F-116C-4BA6-8E26-26A962F409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01387" y="5461230"/>
                      <a:ext cx="1711354" cy="176172"/>
                    </a:xfrm>
                    <a:prstGeom prst="round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accent6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" name="Rounded Rectangle 10">
                      <a:extLst>
                        <a:ext uri="{FF2B5EF4-FFF2-40B4-BE49-F238E27FC236}">
                          <a16:creationId xmlns:a16="http://schemas.microsoft.com/office/drawing/2014/main" id="{54D3E52E-3E47-4887-A737-A9D1C3C518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35955" y="5819098"/>
                      <a:ext cx="763399" cy="176170"/>
                    </a:xfrm>
                    <a:prstGeom prst="round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accent6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" name="Oval 22">
                      <a:extLst>
                        <a:ext uri="{FF2B5EF4-FFF2-40B4-BE49-F238E27FC236}">
                          <a16:creationId xmlns:a16="http://schemas.microsoft.com/office/drawing/2014/main" id="{C1F54BB1-885D-41C7-82DC-07FFC6B0AA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99354" y="5819097"/>
                      <a:ext cx="212521" cy="176171"/>
                    </a:xfrm>
                    <a:prstGeom prst="ellipse">
                      <a:avLst/>
                    </a:prstGeom>
                    <a:solidFill>
                      <a:schemeClr val="accent3">
                        <a:lumMod val="75000"/>
                      </a:schemeClr>
                    </a:solidFill>
                    <a:ln w="28575">
                      <a:solidFill>
                        <a:schemeClr val="accent6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" name="Rounded Rectangle 12">
                      <a:extLst>
                        <a:ext uri="{FF2B5EF4-FFF2-40B4-BE49-F238E27FC236}">
                          <a16:creationId xmlns:a16="http://schemas.microsoft.com/office/drawing/2014/main" id="{B9487AD1-202B-4463-A00B-B58E1C6CBB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11875" y="5819096"/>
                      <a:ext cx="855677" cy="176172"/>
                    </a:xfrm>
                    <a:prstGeom prst="round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accent6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16" name="Straight Connector 15">
                    <a:extLst>
                      <a:ext uri="{FF2B5EF4-FFF2-40B4-BE49-F238E27FC236}">
                        <a16:creationId xmlns:a16="http://schemas.microsoft.com/office/drawing/2014/main" id="{FE10142B-7EC9-461C-81FF-87974D68219B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231473" y="5564188"/>
                    <a:ext cx="7617202" cy="0"/>
                  </a:xfrm>
                  <a:prstGeom prst="line">
                    <a:avLst/>
                  </a:prstGeom>
                  <a:ln w="28575">
                    <a:solidFill>
                      <a:schemeClr val="accent3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" name="TextBox 22">
                    <a:extLst>
                      <a:ext uri="{FF2B5EF4-FFF2-40B4-BE49-F238E27FC236}">
                        <a16:creationId xmlns:a16="http://schemas.microsoft.com/office/drawing/2014/main" id="{7A13903B-FE66-4B09-8974-F1736D638715}"/>
                      </a:ext>
                    </a:extLst>
                  </p:cNvPr>
                  <p:cNvSpPr txBox="1"/>
                  <p:nvPr/>
                </p:nvSpPr>
                <p:spPr>
                  <a:xfrm>
                    <a:off x="1082704" y="5606598"/>
                    <a:ext cx="18214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b="1" dirty="0"/>
                      <a:t>Reference</a:t>
                    </a:r>
                  </a:p>
                </p:txBody>
              </p:sp>
              <p:sp>
                <p:nvSpPr>
                  <p:cNvPr id="18" name="TextBox 23">
                    <a:extLst>
                      <a:ext uri="{FF2B5EF4-FFF2-40B4-BE49-F238E27FC236}">
                        <a16:creationId xmlns:a16="http://schemas.microsoft.com/office/drawing/2014/main" id="{AAEE5908-8DD1-4D85-AD82-06EC4497CDE9}"/>
                      </a:ext>
                    </a:extLst>
                  </p:cNvPr>
                  <p:cNvSpPr txBox="1"/>
                  <p:nvPr/>
                </p:nvSpPr>
                <p:spPr>
                  <a:xfrm>
                    <a:off x="1090391" y="5886101"/>
                    <a:ext cx="18214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b="1" dirty="0"/>
                      <a:t>Mutation</a:t>
                    </a:r>
                  </a:p>
                </p:txBody>
              </p:sp>
            </p:grpSp>
          </p:grpSp>
          <p:sp>
            <p:nvSpPr>
              <p:cNvPr id="8" name="TextBox 26">
                <a:extLst>
                  <a:ext uri="{FF2B5EF4-FFF2-40B4-BE49-F238E27FC236}">
                    <a16:creationId xmlns:a16="http://schemas.microsoft.com/office/drawing/2014/main" id="{1DEC8023-3C7E-47EA-B1A6-59F7783A6F40}"/>
                  </a:ext>
                </a:extLst>
              </p:cNvPr>
              <p:cNvSpPr txBox="1"/>
              <p:nvPr/>
            </p:nvSpPr>
            <p:spPr>
              <a:xfrm>
                <a:off x="1910679" y="4992484"/>
                <a:ext cx="83706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b="1" dirty="0"/>
                  <a:t>Classes of Sequence Mutations</a:t>
                </a:r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4F28453-1B9F-4462-A98A-333101167B8F}"/>
                </a:ext>
              </a:extLst>
            </p:cNvPr>
            <p:cNvCxnSpPr/>
            <p:nvPr/>
          </p:nvCxnSpPr>
          <p:spPr>
            <a:xfrm flipH="1">
              <a:off x="2103123" y="3810958"/>
              <a:ext cx="7617202" cy="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A74D50F-D3ED-4D5E-8D83-AA95034434ED}"/>
              </a:ext>
            </a:extLst>
          </p:cNvPr>
          <p:cNvGrpSpPr/>
          <p:nvPr/>
        </p:nvGrpSpPr>
        <p:grpSpPr>
          <a:xfrm>
            <a:off x="1388464" y="4182044"/>
            <a:ext cx="8765971" cy="700762"/>
            <a:chOff x="954355" y="4483159"/>
            <a:chExt cx="8765971" cy="700762"/>
          </a:xfrm>
        </p:grpSpPr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FECEA983-6D05-4213-BABD-899AC6C5D5FB}"/>
                </a:ext>
              </a:extLst>
            </p:cNvPr>
            <p:cNvSpPr/>
            <p:nvPr/>
          </p:nvSpPr>
          <p:spPr>
            <a:xfrm rot="16200000" flipH="1">
              <a:off x="5727059" y="906529"/>
              <a:ext cx="369332" cy="7617203"/>
            </a:xfrm>
            <a:prstGeom prst="triangle">
              <a:avLst>
                <a:gd name="adj" fmla="val 100000"/>
              </a:avLst>
            </a:prstGeom>
            <a:gradFill>
              <a:gsLst>
                <a:gs pos="0">
                  <a:schemeClr val="accent3"/>
                </a:gs>
                <a:gs pos="41000">
                  <a:schemeClr val="accent1">
                    <a:lumMod val="45000"/>
                    <a:lumOff val="55000"/>
                  </a:schemeClr>
                </a:gs>
                <a:gs pos="36000">
                  <a:schemeClr val="accent1">
                    <a:lumMod val="45000"/>
                    <a:lumOff val="55000"/>
                  </a:schemeClr>
                </a:gs>
                <a:gs pos="100000">
                  <a:srgbClr val="C0000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22">
              <a:extLst>
                <a:ext uri="{FF2B5EF4-FFF2-40B4-BE49-F238E27FC236}">
                  <a16:creationId xmlns:a16="http://schemas.microsoft.com/office/drawing/2014/main" id="{8D8DA071-2D6E-4929-93EA-9D6F5B7D7A9A}"/>
                </a:ext>
              </a:extLst>
            </p:cNvPr>
            <p:cNvSpPr txBox="1"/>
            <p:nvPr/>
          </p:nvSpPr>
          <p:spPr>
            <a:xfrm>
              <a:off x="954355" y="4483159"/>
              <a:ext cx="15096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/>
                <a:t>Functional impact</a:t>
              </a:r>
            </a:p>
          </p:txBody>
        </p:sp>
        <p:sp>
          <p:nvSpPr>
            <p:cNvPr id="35" name="TextBox 22">
              <a:extLst>
                <a:ext uri="{FF2B5EF4-FFF2-40B4-BE49-F238E27FC236}">
                  <a16:creationId xmlns:a16="http://schemas.microsoft.com/office/drawing/2014/main" id="{99B8DE25-F092-4DDE-AA1B-804F47AF8EF5}"/>
                </a:ext>
              </a:extLst>
            </p:cNvPr>
            <p:cNvSpPr txBox="1"/>
            <p:nvPr/>
          </p:nvSpPr>
          <p:spPr>
            <a:xfrm>
              <a:off x="7254947" y="4845367"/>
              <a:ext cx="24653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600" dirty="0"/>
                <a:t>Potentially more damaging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0B5BA6A-38CC-47D6-A243-D3F0B9D7325A}"/>
              </a:ext>
            </a:extLst>
          </p:cNvPr>
          <p:cNvGrpSpPr/>
          <p:nvPr/>
        </p:nvGrpSpPr>
        <p:grpSpPr>
          <a:xfrm>
            <a:off x="1396152" y="5006088"/>
            <a:ext cx="8758284" cy="1117300"/>
            <a:chOff x="962042" y="5267160"/>
            <a:chExt cx="8758284" cy="1117300"/>
          </a:xfrm>
        </p:grpSpPr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A08E171B-D9E3-4BDA-857E-F4CA0D76E17C}"/>
                </a:ext>
              </a:extLst>
            </p:cNvPr>
            <p:cNvSpPr/>
            <p:nvPr/>
          </p:nvSpPr>
          <p:spPr>
            <a:xfrm rot="16200000" flipH="1">
              <a:off x="5727059" y="1781298"/>
              <a:ext cx="369332" cy="7617203"/>
            </a:xfrm>
            <a:prstGeom prst="triangle">
              <a:avLst>
                <a:gd name="adj" fmla="val 100000"/>
              </a:avLst>
            </a:prstGeom>
            <a:gradFill>
              <a:gsLst>
                <a:gs pos="0">
                  <a:schemeClr val="accent3"/>
                </a:gs>
                <a:gs pos="52000">
                  <a:schemeClr val="accent1">
                    <a:lumMod val="45000"/>
                    <a:lumOff val="55000"/>
                  </a:schemeClr>
                </a:gs>
                <a:gs pos="36000">
                  <a:schemeClr val="accent1">
                    <a:lumMod val="45000"/>
                    <a:lumOff val="55000"/>
                  </a:schemeClr>
                </a:gs>
                <a:gs pos="100000">
                  <a:srgbClr val="C0000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2">
              <a:extLst>
                <a:ext uri="{FF2B5EF4-FFF2-40B4-BE49-F238E27FC236}">
                  <a16:creationId xmlns:a16="http://schemas.microsoft.com/office/drawing/2014/main" id="{439DDB36-0EBD-4260-AB57-0D532870A9E4}"/>
                </a:ext>
              </a:extLst>
            </p:cNvPr>
            <p:cNvSpPr txBox="1"/>
            <p:nvPr/>
          </p:nvSpPr>
          <p:spPr>
            <a:xfrm>
              <a:off x="962042" y="5267160"/>
              <a:ext cx="150963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/>
                <a:t>False Discovery Rate</a:t>
              </a:r>
            </a:p>
          </p:txBody>
        </p:sp>
        <p:sp>
          <p:nvSpPr>
            <p:cNvPr id="36" name="TextBox 22">
              <a:extLst>
                <a:ext uri="{FF2B5EF4-FFF2-40B4-BE49-F238E27FC236}">
                  <a16:creationId xmlns:a16="http://schemas.microsoft.com/office/drawing/2014/main" id="{7BCCC283-3DBA-4A61-A0A2-0FB800FC9E1F}"/>
                </a:ext>
              </a:extLst>
            </p:cNvPr>
            <p:cNvSpPr txBox="1"/>
            <p:nvPr/>
          </p:nvSpPr>
          <p:spPr>
            <a:xfrm>
              <a:off x="7254947" y="5799685"/>
              <a:ext cx="246537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600" dirty="0"/>
                <a:t>Enriched for false positives</a:t>
              </a:r>
            </a:p>
          </p:txBody>
        </p:sp>
      </p:grp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2DB0BDFF-A773-4151-B4DA-7DFB9612EBBD}"/>
              </a:ext>
            </a:extLst>
          </p:cNvPr>
          <p:cNvSpPr txBox="1">
            <a:spLocks/>
          </p:cNvSpPr>
          <p:nvPr/>
        </p:nvSpPr>
        <p:spPr>
          <a:xfrm>
            <a:off x="1461247" y="5996921"/>
            <a:ext cx="8693187" cy="47797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 algn="ctr">
              <a:buNone/>
            </a:pPr>
            <a:r>
              <a:rPr lang="en-US" sz="1600" b="1" dirty="0"/>
              <a:t>SVs are more likely to illicit a functional change but detection carries the cost of a high FDR</a:t>
            </a:r>
          </a:p>
          <a:p>
            <a:endParaRPr lang="en-US" dirty="0"/>
          </a:p>
        </p:txBody>
      </p:sp>
      <p:sp>
        <p:nvSpPr>
          <p:cNvPr id="41" name="TextBox 22">
            <a:extLst>
              <a:ext uri="{FF2B5EF4-FFF2-40B4-BE49-F238E27FC236}">
                <a16:creationId xmlns:a16="http://schemas.microsoft.com/office/drawing/2014/main" id="{0AACB018-CF43-4407-AD43-CCF007F658A3}"/>
              </a:ext>
            </a:extLst>
          </p:cNvPr>
          <p:cNvSpPr txBox="1"/>
          <p:nvPr/>
        </p:nvSpPr>
        <p:spPr>
          <a:xfrm>
            <a:off x="10154434" y="5170432"/>
            <a:ext cx="1339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SV &lt;10kb</a:t>
            </a:r>
          </a:p>
        </p:txBody>
      </p:sp>
    </p:spTree>
    <p:extLst>
      <p:ext uri="{BB962C8B-B14F-4D97-AF65-F5344CB8AC3E}">
        <p14:creationId xmlns:p14="http://schemas.microsoft.com/office/powerpoint/2010/main" val="38488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43575"/>
            <a:ext cx="7103633" cy="1593533"/>
          </a:xfrm>
        </p:spPr>
        <p:txBody>
          <a:bodyPr>
            <a:normAutofit/>
          </a:bodyPr>
          <a:lstStyle/>
          <a:p>
            <a:r>
              <a:rPr lang="en-US" sz="2400" dirty="0"/>
              <a:t>Training set: 1000 Genomes</a:t>
            </a:r>
          </a:p>
          <a:p>
            <a:pPr lvl="2"/>
            <a:r>
              <a:rPr lang="en-US" sz="2000" dirty="0"/>
              <a:t> SVs from phase 3 release </a:t>
            </a:r>
          </a:p>
          <a:p>
            <a:pPr lvl="2"/>
            <a:r>
              <a:rPr lang="en-US" sz="2000" dirty="0"/>
              <a:t>High coverage WGS (n=27), Low coverage WGS (n=2,494)</a:t>
            </a:r>
          </a:p>
        </p:txBody>
      </p:sp>
      <p:sp>
        <p:nvSpPr>
          <p:cNvPr id="29" name="Title 8">
            <a:extLst>
              <a:ext uri="{FF2B5EF4-FFF2-40B4-BE49-F238E27FC236}">
                <a16:creationId xmlns:a16="http://schemas.microsoft.com/office/drawing/2014/main" id="{9E36E69D-4823-4BEE-85AC-F83CDE17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64372"/>
            <a:ext cx="10972800" cy="1066800"/>
          </a:xfrm>
        </p:spPr>
        <p:txBody>
          <a:bodyPr>
            <a:normAutofit/>
          </a:bodyPr>
          <a:lstStyle/>
          <a:p>
            <a:r>
              <a:rPr lang="en-US" sz="3200" dirty="0"/>
              <a:t>Detecting genotyping errors with machine learning</a:t>
            </a:r>
          </a:p>
        </p:txBody>
      </p:sp>
      <p:pic>
        <p:nvPicPr>
          <p:cNvPr id="41" name="Picture 2" descr="ttps://upload.wikimedia.org/wikipedia/commons/e/eb/Genetic_Variation.jpg">
            <a:extLst>
              <a:ext uri="{FF2B5EF4-FFF2-40B4-BE49-F238E27FC236}">
                <a16:creationId xmlns:a16="http://schemas.microsoft.com/office/drawing/2014/main" id="{9CADFE9E-F14C-4B7F-AF22-25B9F9A1D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3233" y="1687548"/>
            <a:ext cx="3497796" cy="206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FB8B1651-84D9-4FB0-A113-12DBC6D0F09B}"/>
              </a:ext>
            </a:extLst>
          </p:cNvPr>
          <p:cNvGrpSpPr/>
          <p:nvPr/>
        </p:nvGrpSpPr>
        <p:grpSpPr>
          <a:xfrm>
            <a:off x="493059" y="3749511"/>
            <a:ext cx="10717970" cy="2018339"/>
            <a:chOff x="493059" y="3749511"/>
            <a:chExt cx="10717970" cy="2018339"/>
          </a:xfrm>
        </p:grpSpPr>
        <p:sp>
          <p:nvSpPr>
            <p:cNvPr id="42" name="Content Placeholder 2">
              <a:extLst>
                <a:ext uri="{FF2B5EF4-FFF2-40B4-BE49-F238E27FC236}">
                  <a16:creationId xmlns:a16="http://schemas.microsoft.com/office/drawing/2014/main" id="{512E5B31-ACC7-45BB-B645-EEB7E889D3FC}"/>
                </a:ext>
              </a:extLst>
            </p:cNvPr>
            <p:cNvSpPr txBox="1">
              <a:spLocks/>
            </p:cNvSpPr>
            <p:nvPr/>
          </p:nvSpPr>
          <p:spPr>
            <a:xfrm>
              <a:off x="493059" y="3749511"/>
              <a:ext cx="7103633" cy="1593533"/>
            </a:xfrm>
            <a:prstGeom prst="rect">
              <a:avLst/>
            </a:prstGeom>
          </p:spPr>
          <p:txBody>
            <a:bodyPr vert="horz">
              <a:normAutofit/>
            </a:bodyPr>
            <a:lstStyle>
              <a:lvl1pPr marL="365760" indent="-256032" algn="l" rtl="0" eaLnBrk="1" latinLnBrk="0" hangingPunct="1">
                <a:spcBef>
                  <a:spcPts val="300"/>
                </a:spcBef>
                <a:buClr>
                  <a:schemeClr val="accent3">
                    <a:lumMod val="75000"/>
                  </a:schemeClr>
                </a:buClr>
                <a:buFont typeface="Georgia"/>
                <a:buChar char="•"/>
                <a:defRPr kumimoji="0" sz="2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58368" indent="-246888" algn="l" rtl="0" eaLnBrk="1" latinLnBrk="0" hangingPunct="1">
                <a:spcBef>
                  <a:spcPts val="300"/>
                </a:spcBef>
                <a:buClr>
                  <a:schemeClr val="accent2">
                    <a:lumMod val="75000"/>
                  </a:schemeClr>
                </a:buClr>
                <a:buFont typeface="Georgia"/>
                <a:buChar char="▫"/>
                <a:defRPr kumimoji="0" sz="2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923544" indent="-219456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179576" indent="-201168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89888" indent="-182880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1609344" indent="-182880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1828800" indent="-182880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029968" indent="-182880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5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240280" indent="-182880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/>
                <a:t>Genotypes SVs with features indicative of a structural change</a:t>
              </a:r>
              <a:endParaRPr lang="en-US" sz="2000" dirty="0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EAF4FFCD-B1AF-4DE0-BAE1-2BE0E101B1DE}"/>
                </a:ext>
              </a:extLst>
            </p:cNvPr>
            <p:cNvGrpSpPr/>
            <p:nvPr/>
          </p:nvGrpSpPr>
          <p:grpSpPr>
            <a:xfrm>
              <a:off x="774437" y="4770059"/>
              <a:ext cx="10436592" cy="997791"/>
              <a:chOff x="932290" y="3557031"/>
              <a:chExt cx="10436592" cy="997791"/>
            </a:xfrm>
          </p:grpSpPr>
          <p:pic>
            <p:nvPicPr>
              <p:cNvPr id="44" name="Picture 2" descr="lt text">
                <a:extLst>
                  <a:ext uri="{FF2B5EF4-FFF2-40B4-BE49-F238E27FC236}">
                    <a16:creationId xmlns:a16="http://schemas.microsoft.com/office/drawing/2014/main" id="{405C530A-DD4E-4B39-9E8C-DA0568A87D5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2290" y="3559679"/>
                <a:ext cx="2560320" cy="9892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5" name="Picture 4" descr="lt text">
                <a:extLst>
                  <a:ext uri="{FF2B5EF4-FFF2-40B4-BE49-F238E27FC236}">
                    <a16:creationId xmlns:a16="http://schemas.microsoft.com/office/drawing/2014/main" id="{639AE453-F598-40B4-BE3F-A0519C0D8E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57714" y="3559678"/>
                <a:ext cx="2560320" cy="9951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6" name="Picture 45" descr="lt text">
                <a:extLst>
                  <a:ext uri="{FF2B5EF4-FFF2-40B4-BE49-F238E27FC236}">
                    <a16:creationId xmlns:a16="http://schemas.microsoft.com/office/drawing/2014/main" id="{4F64B7CE-8ADD-49DD-9728-E2D7362765E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83138" y="3557031"/>
                <a:ext cx="2560320" cy="9951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7" name="Picture 8" descr="ttps://raw.githubusercontent.com/dantaki/SV2/master/png/had.png">
                <a:extLst>
                  <a:ext uri="{FF2B5EF4-FFF2-40B4-BE49-F238E27FC236}">
                    <a16:creationId xmlns:a16="http://schemas.microsoft.com/office/drawing/2014/main" id="{FEA55D49-F4A6-4E34-B53B-F4E218E00B5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08562" y="3557031"/>
                <a:ext cx="2560320" cy="9951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8" name="Content Placeholder 4">
            <a:extLst>
              <a:ext uri="{FF2B5EF4-FFF2-40B4-BE49-F238E27FC236}">
                <a16:creationId xmlns:a16="http://schemas.microsoft.com/office/drawing/2014/main" id="{ADF8F92E-E7F6-4B1B-ADD7-95F73F168993}"/>
              </a:ext>
            </a:extLst>
          </p:cNvPr>
          <p:cNvSpPr txBox="1">
            <a:spLocks/>
          </p:cNvSpPr>
          <p:nvPr/>
        </p:nvSpPr>
        <p:spPr>
          <a:xfrm>
            <a:off x="709334" y="1781963"/>
            <a:ext cx="6111014" cy="393509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Machine learning outperforms probabilistic methods</a:t>
            </a:r>
          </a:p>
          <a:p>
            <a:endParaRPr lang="en-US" sz="2200" dirty="0"/>
          </a:p>
          <a:p>
            <a:r>
              <a:rPr lang="en-US" sz="2200" dirty="0"/>
              <a:t>Orthogonal validation of genotypes</a:t>
            </a:r>
          </a:p>
          <a:p>
            <a:pPr lvl="1"/>
            <a:r>
              <a:rPr lang="en-US" sz="1900" dirty="0"/>
              <a:t>Microarrays (N=57)</a:t>
            </a:r>
          </a:p>
          <a:p>
            <a:pPr lvl="1"/>
            <a:r>
              <a:rPr lang="en-US" sz="1900" dirty="0"/>
              <a:t>PacBio Long Reads (N=9)</a:t>
            </a:r>
          </a:p>
          <a:p>
            <a:pPr lvl="1"/>
            <a:endParaRPr lang="en-US" sz="1900" dirty="0"/>
          </a:p>
          <a:p>
            <a:r>
              <a:rPr lang="en-US" sz="2200" dirty="0"/>
              <a:t>SV</a:t>
            </a:r>
            <a:r>
              <a:rPr lang="en-US" sz="2200" baseline="30000" dirty="0"/>
              <a:t>2 </a:t>
            </a:r>
            <a:r>
              <a:rPr lang="en-US" sz="1700" i="1" dirty="0"/>
              <a:t>(Support-Vector Structural-Variant </a:t>
            </a:r>
            <a:r>
              <a:rPr lang="en-US" sz="1700" i="1" dirty="0" err="1"/>
              <a:t>genotyper</a:t>
            </a:r>
            <a:r>
              <a:rPr lang="en-US" sz="1700" i="1" dirty="0"/>
              <a:t>) </a:t>
            </a:r>
            <a:r>
              <a:rPr lang="en-US" sz="2200" dirty="0"/>
              <a:t>is freely available</a:t>
            </a:r>
          </a:p>
          <a:p>
            <a:pPr lvl="1"/>
            <a:r>
              <a:rPr lang="en-US" sz="1500" dirty="0">
                <a:hlinkClick r:id="rId8"/>
              </a:rPr>
              <a:t>https://github.com/dantaki/SV2</a:t>
            </a:r>
            <a:endParaRPr lang="en-US" sz="15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4EEB12E-8AE7-406F-A448-42784C515719}"/>
              </a:ext>
            </a:extLst>
          </p:cNvPr>
          <p:cNvGrpSpPr/>
          <p:nvPr/>
        </p:nvGrpSpPr>
        <p:grpSpPr>
          <a:xfrm>
            <a:off x="1634604" y="1545071"/>
            <a:ext cx="9420073" cy="5280215"/>
            <a:chOff x="1125854" y="848460"/>
            <a:chExt cx="10416502" cy="5838741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6E32D0FE-4140-4632-9909-029A21F5819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593839" y="848460"/>
              <a:ext cx="4948517" cy="5584825"/>
            </a:xfrm>
            <a:prstGeom prst="rect">
              <a:avLst/>
            </a:prstGeom>
          </p:spPr>
        </p:pic>
        <p:pic>
          <p:nvPicPr>
            <p:cNvPr id="51" name="Picture 50" descr="A drawing of a face&#10;&#10;Description generated with high confidence">
              <a:extLst>
                <a:ext uri="{FF2B5EF4-FFF2-40B4-BE49-F238E27FC236}">
                  <a16:creationId xmlns:a16="http://schemas.microsoft.com/office/drawing/2014/main" id="{AF8668C6-C5BE-476C-834A-13B51377F1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5854" y="4974714"/>
              <a:ext cx="2447135" cy="1443809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291A5D4-1B33-4E71-B07E-AC34B69313BB}"/>
                </a:ext>
              </a:extLst>
            </p:cNvPr>
            <p:cNvSpPr txBox="1"/>
            <p:nvPr/>
          </p:nvSpPr>
          <p:spPr>
            <a:xfrm>
              <a:off x="8919658" y="6433285"/>
              <a:ext cx="262269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/>
                <a:t>Antaki D. et al. Bioinformatics 2017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16255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8">
            <a:extLst>
              <a:ext uri="{FF2B5EF4-FFF2-40B4-BE49-F238E27FC236}">
                <a16:creationId xmlns:a16="http://schemas.microsoft.com/office/drawing/2014/main" id="{9E36E69D-4823-4BEE-85AC-F83CDE17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64372"/>
            <a:ext cx="10972800" cy="1066800"/>
          </a:xfrm>
        </p:spPr>
        <p:txBody>
          <a:bodyPr>
            <a:normAutofit/>
          </a:bodyPr>
          <a:lstStyle/>
          <a:p>
            <a:r>
              <a:rPr lang="en-US" sz="3600" dirty="0"/>
              <a:t>Searching for CRE-SVs in 3,169 whole genomes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2448C884-3E10-4505-8ABE-07FFFFCAA74D}"/>
              </a:ext>
            </a:extLst>
          </p:cNvPr>
          <p:cNvSpPr txBox="1">
            <a:spLocks/>
          </p:cNvSpPr>
          <p:nvPr/>
        </p:nvSpPr>
        <p:spPr>
          <a:xfrm>
            <a:off x="609600" y="1872910"/>
            <a:ext cx="10972800" cy="123691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829 </a:t>
            </a:r>
            <a:r>
              <a:rPr lang="en-US" sz="2400" dirty="0" err="1"/>
              <a:t>familes</a:t>
            </a:r>
            <a:endParaRPr lang="en-US" sz="2400" dirty="0"/>
          </a:p>
          <a:p>
            <a:pPr lvl="1"/>
            <a:r>
              <a:rPr lang="en-US" sz="2200" dirty="0"/>
              <a:t>880 ASD offspring</a:t>
            </a:r>
          </a:p>
          <a:p>
            <a:pPr lvl="1"/>
            <a:r>
              <a:rPr lang="en-US" sz="2200" dirty="0"/>
              <a:t>630 Control siblings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D6E1C735-BB72-4455-9773-46CCA8FC021C}"/>
              </a:ext>
            </a:extLst>
          </p:cNvPr>
          <p:cNvSpPr txBox="1">
            <a:spLocks/>
          </p:cNvSpPr>
          <p:nvPr/>
        </p:nvSpPr>
        <p:spPr>
          <a:xfrm>
            <a:off x="3664676" y="1872909"/>
            <a:ext cx="9127958" cy="1236919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2 Cohorts</a:t>
            </a:r>
          </a:p>
          <a:p>
            <a:pPr lvl="1"/>
            <a:r>
              <a:rPr lang="en-US" sz="2200" dirty="0"/>
              <a:t>REACH: local sources ASD patients (</a:t>
            </a:r>
            <a:r>
              <a:rPr lang="en-US" sz="2200" dirty="0" err="1"/>
              <a:t>Rady</a:t>
            </a:r>
            <a:r>
              <a:rPr lang="en-US" sz="2200" dirty="0"/>
              <a:t> Children’s Hospital, 311 families) </a:t>
            </a:r>
          </a:p>
          <a:p>
            <a:pPr lvl="1"/>
            <a:r>
              <a:rPr lang="en-US" sz="2200" dirty="0"/>
              <a:t>Simons Simplex Consortium (518 families)</a:t>
            </a:r>
          </a:p>
          <a:p>
            <a:pPr lvl="2"/>
            <a:r>
              <a:rPr lang="en-US" sz="2000" dirty="0">
                <a:solidFill>
                  <a:srgbClr val="FF0000"/>
                </a:solidFill>
              </a:rPr>
              <a:t>Screened negative for de novo </a:t>
            </a:r>
            <a:r>
              <a:rPr lang="en-US" sz="2000" dirty="0" err="1">
                <a:solidFill>
                  <a:srgbClr val="FF0000"/>
                </a:solidFill>
              </a:rPr>
              <a:t>LoF</a:t>
            </a:r>
            <a:r>
              <a:rPr lang="en-US" sz="2000" dirty="0">
                <a:solidFill>
                  <a:srgbClr val="FF0000"/>
                </a:solidFill>
              </a:rPr>
              <a:t> or large SV</a:t>
            </a:r>
          </a:p>
        </p:txBody>
      </p:sp>
      <p:pic>
        <p:nvPicPr>
          <p:cNvPr id="4" name="Picture 3" descr="A picture containing object, clock&#10;&#10;Description generated with very high confidence">
            <a:extLst>
              <a:ext uri="{FF2B5EF4-FFF2-40B4-BE49-F238E27FC236}">
                <a16:creationId xmlns:a16="http://schemas.microsoft.com/office/drawing/2014/main" id="{1B29BC2A-8750-4462-9713-D069437FB4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714640"/>
            <a:ext cx="6537617" cy="2990960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C1F61AB1-76B3-418D-B536-9061A8B3E606}"/>
              </a:ext>
            </a:extLst>
          </p:cNvPr>
          <p:cNvGrpSpPr/>
          <p:nvPr/>
        </p:nvGrpSpPr>
        <p:grpSpPr>
          <a:xfrm>
            <a:off x="7075497" y="3301903"/>
            <a:ext cx="4787153" cy="3449440"/>
            <a:chOff x="7075497" y="3301903"/>
            <a:chExt cx="4787153" cy="3449440"/>
          </a:xfrm>
        </p:grpSpPr>
        <p:sp>
          <p:nvSpPr>
            <p:cNvPr id="43" name="Content Placeholder 2">
              <a:extLst>
                <a:ext uri="{FF2B5EF4-FFF2-40B4-BE49-F238E27FC236}">
                  <a16:creationId xmlns:a16="http://schemas.microsoft.com/office/drawing/2014/main" id="{D4A5E96D-FEE8-40CF-B54D-0DEB283D86F5}"/>
                </a:ext>
              </a:extLst>
            </p:cNvPr>
            <p:cNvSpPr txBox="1">
              <a:spLocks/>
            </p:cNvSpPr>
            <p:nvPr/>
          </p:nvSpPr>
          <p:spPr>
            <a:xfrm>
              <a:off x="7075497" y="3301903"/>
              <a:ext cx="4787153" cy="492377"/>
            </a:xfrm>
            <a:prstGeom prst="rect">
              <a:avLst/>
            </a:prstGeom>
          </p:spPr>
          <p:txBody>
            <a:bodyPr vert="horz">
              <a:normAutofit/>
            </a:bodyPr>
            <a:lstStyle>
              <a:lvl1pPr marL="365760" indent="-256032" algn="l" rtl="0" eaLnBrk="1" latinLnBrk="0" hangingPunct="1">
                <a:spcBef>
                  <a:spcPts val="300"/>
                </a:spcBef>
                <a:buClr>
                  <a:schemeClr val="accent3">
                    <a:lumMod val="75000"/>
                  </a:schemeClr>
                </a:buClr>
                <a:buFont typeface="Georgia"/>
                <a:buChar char="•"/>
                <a:defRPr kumimoji="0" sz="2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58368" indent="-246888" algn="l" rtl="0" eaLnBrk="1" latinLnBrk="0" hangingPunct="1">
                <a:spcBef>
                  <a:spcPts val="300"/>
                </a:spcBef>
                <a:buClr>
                  <a:schemeClr val="accent2">
                    <a:lumMod val="75000"/>
                  </a:schemeClr>
                </a:buClr>
                <a:buFont typeface="Georgia"/>
                <a:buChar char="▫"/>
                <a:defRPr kumimoji="0" sz="2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923544" indent="-219456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179576" indent="-201168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89888" indent="-182880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1609344" indent="-182880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1828800" indent="-182880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029968" indent="-182880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5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240280" indent="-182880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9728" indent="0" algn="ctr">
                <a:buNone/>
              </a:pPr>
              <a:r>
                <a:rPr lang="en-US" sz="2400" b="1" dirty="0"/>
                <a:t>No de novo CRE-SV detected</a:t>
              </a:r>
              <a:endParaRPr lang="en-US" sz="2200" b="1" dirty="0"/>
            </a:p>
          </p:txBody>
        </p:sp>
        <p:pic>
          <p:nvPicPr>
            <p:cNvPr id="32" name="Picture 31" descr="A screenshot of a cell phone&#10;&#10;Description generated with high confidence">
              <a:extLst>
                <a:ext uri="{FF2B5EF4-FFF2-40B4-BE49-F238E27FC236}">
                  <a16:creationId xmlns:a16="http://schemas.microsoft.com/office/drawing/2014/main" id="{48AD777E-BE13-4D59-B55B-1A149DB37F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7899" y="3794281"/>
              <a:ext cx="3696327" cy="29570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3440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8">
            <a:extLst>
              <a:ext uri="{FF2B5EF4-FFF2-40B4-BE49-F238E27FC236}">
                <a16:creationId xmlns:a16="http://schemas.microsoft.com/office/drawing/2014/main" id="{9E36E69D-4823-4BEE-85AC-F83CDE17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64372"/>
            <a:ext cx="10972800" cy="1066800"/>
          </a:xfrm>
        </p:spPr>
        <p:txBody>
          <a:bodyPr>
            <a:normAutofit/>
          </a:bodyPr>
          <a:lstStyle/>
          <a:p>
            <a:r>
              <a:rPr lang="en-US" sz="3600" dirty="0"/>
              <a:t>Ascertaining Rare Inherited CRE-SV risk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438B8-A0DE-4D52-AC96-41B0699CD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3"/>
            <a:ext cx="5710518" cy="1551611"/>
          </a:xfrm>
        </p:spPr>
        <p:txBody>
          <a:bodyPr>
            <a:normAutofit fontScale="62500" lnSpcReduction="20000"/>
          </a:bodyPr>
          <a:lstStyle/>
          <a:p>
            <a:r>
              <a:rPr lang="en-US" sz="3600" dirty="0"/>
              <a:t>Intolerant functional elements are rarely deleted</a:t>
            </a:r>
          </a:p>
          <a:p>
            <a:pPr lvl="1"/>
            <a:r>
              <a:rPr lang="en-US" sz="3200" dirty="0"/>
              <a:t>Genes with strong negative selection (</a:t>
            </a:r>
            <a:r>
              <a:rPr lang="en-US" sz="3200" dirty="0" err="1"/>
              <a:t>pLI</a:t>
            </a:r>
            <a:r>
              <a:rPr lang="en-US" sz="3200" dirty="0"/>
              <a:t> &gt;0.9)</a:t>
            </a:r>
          </a:p>
          <a:p>
            <a:pPr lvl="1"/>
            <a:r>
              <a:rPr lang="en-US" sz="3200" dirty="0"/>
              <a:t>Limit to deletions, easier to interpret </a:t>
            </a:r>
          </a:p>
          <a:p>
            <a:pPr marL="411480" lvl="1" indent="0">
              <a:buNone/>
            </a:pPr>
            <a:endParaRPr lang="en-US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B8B87D9A-8A85-4D96-B53F-F4E8800D7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118" y="1731172"/>
            <a:ext cx="4903293" cy="2582504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100A5D4A-5176-4F8E-A6E7-60191793E28C}"/>
              </a:ext>
            </a:extLst>
          </p:cNvPr>
          <p:cNvGrpSpPr/>
          <p:nvPr/>
        </p:nvGrpSpPr>
        <p:grpSpPr>
          <a:xfrm>
            <a:off x="609599" y="4381146"/>
            <a:ext cx="10681477" cy="2476853"/>
            <a:chOff x="609599" y="4381146"/>
            <a:chExt cx="10681477" cy="2476853"/>
          </a:xfrm>
        </p:grpSpPr>
        <p:sp>
          <p:nvSpPr>
            <p:cNvPr id="42" name="Content Placeholder 3">
              <a:extLst>
                <a:ext uri="{FF2B5EF4-FFF2-40B4-BE49-F238E27FC236}">
                  <a16:creationId xmlns:a16="http://schemas.microsoft.com/office/drawing/2014/main" id="{1050A344-020A-41B6-BC2E-82C348C67E2D}"/>
                </a:ext>
              </a:extLst>
            </p:cNvPr>
            <p:cNvSpPr txBox="1">
              <a:spLocks/>
            </p:cNvSpPr>
            <p:nvPr/>
          </p:nvSpPr>
          <p:spPr>
            <a:xfrm>
              <a:off x="609599" y="4381146"/>
              <a:ext cx="5576047" cy="2476853"/>
            </a:xfrm>
            <a:prstGeom prst="rect">
              <a:avLst/>
            </a:prstGeom>
          </p:spPr>
          <p:txBody>
            <a:bodyPr vert="horz">
              <a:normAutofit fontScale="92500"/>
            </a:bodyPr>
            <a:lstStyle>
              <a:lvl1pPr marL="365760" indent="-256032" algn="l" rtl="0" eaLnBrk="1" latinLnBrk="0" hangingPunct="1">
                <a:spcBef>
                  <a:spcPts val="300"/>
                </a:spcBef>
                <a:buClr>
                  <a:schemeClr val="accent3">
                    <a:lumMod val="75000"/>
                  </a:schemeClr>
                </a:buClr>
                <a:buFont typeface="Georgia"/>
                <a:buChar char="•"/>
                <a:defRPr kumimoji="0" sz="2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58368" indent="-246888" algn="l" rtl="0" eaLnBrk="1" latinLnBrk="0" hangingPunct="1">
                <a:spcBef>
                  <a:spcPts val="300"/>
                </a:spcBef>
                <a:buClr>
                  <a:schemeClr val="accent2">
                    <a:lumMod val="75000"/>
                  </a:schemeClr>
                </a:buClr>
                <a:buFont typeface="Georgia"/>
                <a:buChar char="▫"/>
                <a:defRPr kumimoji="0" sz="2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923544" indent="-219456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179576" indent="-201168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89888" indent="-182880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1609344" indent="-182880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1828800" indent="-182880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029968" indent="-182880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5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240280" indent="-182880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i="1" dirty="0">
                  <a:solidFill>
                    <a:srgbClr val="00B050"/>
                  </a:solidFill>
                </a:rPr>
                <a:t>Are CRE-SVs transmitted to cases more often than controls?</a:t>
              </a:r>
            </a:p>
            <a:p>
              <a:pPr lvl="1"/>
              <a:r>
                <a:rPr lang="en-US" sz="2200" dirty="0"/>
                <a:t>Transmission Disequilibrium Test (TDT)</a:t>
              </a:r>
            </a:p>
            <a:p>
              <a:pPr lvl="2"/>
              <a:r>
                <a:rPr lang="en-US" sz="2100" dirty="0"/>
                <a:t>Benefits: controls for ancestry and LD</a:t>
              </a:r>
            </a:p>
            <a:p>
              <a:pPr lvl="2"/>
              <a:r>
                <a:rPr lang="en-US" sz="2100" dirty="0"/>
                <a:t>Caveats: genotyping errors confound results</a:t>
              </a:r>
            </a:p>
            <a:p>
              <a:pPr lvl="1"/>
              <a:r>
                <a:rPr lang="en-US" sz="2200" dirty="0"/>
                <a:t>Additive model</a:t>
              </a:r>
            </a:p>
            <a:p>
              <a:pPr lvl="1"/>
              <a:endParaRPr lang="en-US" dirty="0"/>
            </a:p>
            <a:p>
              <a:pPr marL="411480" lvl="1" indent="0">
                <a:buFont typeface="Georgia"/>
                <a:buNone/>
              </a:pPr>
              <a:endParaRPr lang="en-US" dirty="0"/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ED7794D6-2C21-422D-B5C9-584290B93E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45626" y="4381147"/>
              <a:ext cx="2339786" cy="2287791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6E06B85-5CCE-4C8D-B29C-8A68DFDD15C9}"/>
                </a:ext>
              </a:extLst>
            </p:cNvPr>
            <p:cNvSpPr txBox="1"/>
            <p:nvPr/>
          </p:nvSpPr>
          <p:spPr>
            <a:xfrm>
              <a:off x="8785412" y="5074919"/>
              <a:ext cx="2505664" cy="900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/>
                <a:t>The affected child (proband) inherits more damaging rare mutations (red), than the control sibling. </a:t>
              </a:r>
            </a:p>
            <a:p>
              <a:endParaRPr lang="en-US" sz="1050" dirty="0"/>
            </a:p>
            <a:p>
              <a:r>
                <a:rPr lang="en-US" sz="1050" dirty="0"/>
                <a:t>Adapted from Krumm et al. Nat Gen 2015</a:t>
              </a:r>
              <a:endParaRPr lang="en-US" dirty="0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F4AFA604-9DB7-45E7-A6DE-A2349798D892}"/>
              </a:ext>
            </a:extLst>
          </p:cNvPr>
          <p:cNvSpPr txBox="1"/>
          <p:nvPr/>
        </p:nvSpPr>
        <p:spPr>
          <a:xfrm>
            <a:off x="9045392" y="4230036"/>
            <a:ext cx="2715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Fetal brain promoter annotations taken from </a:t>
            </a:r>
            <a:r>
              <a:rPr lang="en-US" sz="800" dirty="0" err="1"/>
              <a:t>RoadmapEpigenomics</a:t>
            </a:r>
            <a:r>
              <a:rPr lang="en-US" sz="800" dirty="0"/>
              <a:t> </a:t>
            </a:r>
            <a:r>
              <a:rPr lang="en-US" sz="800" dirty="0" err="1"/>
              <a:t>chromHMM</a:t>
            </a:r>
            <a:r>
              <a:rPr lang="en-US" sz="800" dirty="0"/>
              <a:t> annotations</a:t>
            </a:r>
          </a:p>
        </p:txBody>
      </p:sp>
    </p:spTree>
    <p:extLst>
      <p:ext uri="{BB962C8B-B14F-4D97-AF65-F5344CB8AC3E}">
        <p14:creationId xmlns:p14="http://schemas.microsoft.com/office/powerpoint/2010/main" val="1097011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438B8-A0DE-4D52-AC96-41B0699CD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3"/>
            <a:ext cx="5710518" cy="1551611"/>
          </a:xfrm>
        </p:spPr>
        <p:txBody>
          <a:bodyPr>
            <a:normAutofit/>
          </a:bodyPr>
          <a:lstStyle/>
          <a:p>
            <a:endParaRPr lang="en-US" sz="3200" dirty="0"/>
          </a:p>
          <a:p>
            <a:pPr marL="411480" lvl="1" indent="0">
              <a:buNone/>
            </a:pPr>
            <a:endParaRPr lang="en-US" dirty="0"/>
          </a:p>
        </p:txBody>
      </p:sp>
      <p:pic>
        <p:nvPicPr>
          <p:cNvPr id="3" name="Picture 2" descr="A picture containing screenshot&#10;&#10;Description generated with high confidence">
            <a:extLst>
              <a:ext uri="{FF2B5EF4-FFF2-40B4-BE49-F238E27FC236}">
                <a16:creationId xmlns:a16="http://schemas.microsoft.com/office/drawing/2014/main" id="{8681CADE-E51A-4EE4-A812-A3F53177A13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05" t="67155"/>
          <a:stretch/>
        </p:blipFill>
        <p:spPr>
          <a:xfrm>
            <a:off x="6503600" y="1771054"/>
            <a:ext cx="4284291" cy="1645920"/>
          </a:xfrm>
          <a:prstGeom prst="rect">
            <a:avLst/>
          </a:prstGeom>
        </p:spPr>
      </p:pic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3F7CECED-7A44-478F-8D4C-CC0FED8E03E0}"/>
              </a:ext>
            </a:extLst>
          </p:cNvPr>
          <p:cNvSpPr txBox="1">
            <a:spLocks/>
          </p:cNvSpPr>
          <p:nvPr/>
        </p:nvSpPr>
        <p:spPr>
          <a:xfrm>
            <a:off x="770964" y="1708088"/>
            <a:ext cx="6158754" cy="194233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SVs within introns did not </a:t>
            </a:r>
          </a:p>
          <a:p>
            <a:r>
              <a:rPr lang="en-US" sz="2400" dirty="0"/>
              <a:t>exhibit transmission bias</a:t>
            </a:r>
          </a:p>
          <a:p>
            <a:pPr lvl="1"/>
            <a:r>
              <a:rPr lang="en-US" sz="1600" dirty="0"/>
              <a:t>Error bars are 95% CI (binomial proportion)</a:t>
            </a:r>
          </a:p>
          <a:p>
            <a:pPr lvl="1"/>
            <a:r>
              <a:rPr lang="en-US" sz="1600" dirty="0"/>
              <a:t>N = number of independent assortment events (transmitted + non-transmitted)</a:t>
            </a:r>
          </a:p>
          <a:p>
            <a:pPr marL="411480" lvl="1" indent="0">
              <a:buFont typeface="Georgia"/>
              <a:buNone/>
            </a:pP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0DAAC84-BFFE-45D9-A30F-6D2B7B909AE3}"/>
              </a:ext>
            </a:extLst>
          </p:cNvPr>
          <p:cNvGrpSpPr/>
          <p:nvPr/>
        </p:nvGrpSpPr>
        <p:grpSpPr>
          <a:xfrm>
            <a:off x="770965" y="3472031"/>
            <a:ext cx="10016925" cy="1645920"/>
            <a:chOff x="770965" y="3365262"/>
            <a:chExt cx="10016925" cy="1645920"/>
          </a:xfrm>
        </p:grpSpPr>
        <p:pic>
          <p:nvPicPr>
            <p:cNvPr id="11" name="Picture 10" descr="A picture containing screenshot&#10;&#10;Description generated with high confidence">
              <a:extLst>
                <a:ext uri="{FF2B5EF4-FFF2-40B4-BE49-F238E27FC236}">
                  <a16:creationId xmlns:a16="http://schemas.microsoft.com/office/drawing/2014/main" id="{1103B87A-5B83-41B4-9C30-A091F8B99B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05" b="67155"/>
            <a:stretch/>
          </p:blipFill>
          <p:spPr>
            <a:xfrm>
              <a:off x="6503599" y="3365262"/>
              <a:ext cx="4284291" cy="1645920"/>
            </a:xfrm>
            <a:prstGeom prst="rect">
              <a:avLst/>
            </a:prstGeom>
          </p:spPr>
        </p:pic>
        <p:sp>
          <p:nvSpPr>
            <p:cNvPr id="16" name="Content Placeholder 3">
              <a:extLst>
                <a:ext uri="{FF2B5EF4-FFF2-40B4-BE49-F238E27FC236}">
                  <a16:creationId xmlns:a16="http://schemas.microsoft.com/office/drawing/2014/main" id="{12A5AD44-41F1-4E3F-8B4C-55A86649D78A}"/>
                </a:ext>
              </a:extLst>
            </p:cNvPr>
            <p:cNvSpPr txBox="1">
              <a:spLocks/>
            </p:cNvSpPr>
            <p:nvPr/>
          </p:nvSpPr>
          <p:spPr>
            <a:xfrm>
              <a:off x="770965" y="3655527"/>
              <a:ext cx="4374777" cy="1065390"/>
            </a:xfrm>
            <a:prstGeom prst="rect">
              <a:avLst/>
            </a:prstGeom>
          </p:spPr>
          <p:txBody>
            <a:bodyPr vert="horz">
              <a:normAutofit fontScale="92500" lnSpcReduction="10000"/>
            </a:bodyPr>
            <a:lstStyle>
              <a:lvl1pPr marL="365760" indent="-256032" algn="l" rtl="0" eaLnBrk="1" latinLnBrk="0" hangingPunct="1">
                <a:spcBef>
                  <a:spcPts val="300"/>
                </a:spcBef>
                <a:buClr>
                  <a:schemeClr val="accent3">
                    <a:lumMod val="75000"/>
                  </a:schemeClr>
                </a:buClr>
                <a:buFont typeface="Georgia"/>
                <a:buChar char="•"/>
                <a:defRPr kumimoji="0" sz="2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58368" indent="-246888" algn="l" rtl="0" eaLnBrk="1" latinLnBrk="0" hangingPunct="1">
                <a:spcBef>
                  <a:spcPts val="300"/>
                </a:spcBef>
                <a:buClr>
                  <a:schemeClr val="accent2">
                    <a:lumMod val="75000"/>
                  </a:schemeClr>
                </a:buClr>
                <a:buFont typeface="Georgia"/>
                <a:buChar char="▫"/>
                <a:defRPr kumimoji="0" sz="2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923544" indent="-219456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179576" indent="-201168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89888" indent="-182880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1609344" indent="-182880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1828800" indent="-182880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029968" indent="-182880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5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240280" indent="-182880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/>
                <a:t>SVs overlapping exons were over-transmitted to cases</a:t>
              </a:r>
            </a:p>
            <a:p>
              <a:pPr lvl="1"/>
              <a:r>
                <a:rPr lang="en-US" sz="1900" dirty="0"/>
                <a:t>Concordant with exome studies</a:t>
              </a:r>
            </a:p>
            <a:p>
              <a:pPr marL="411480" lvl="1" indent="0">
                <a:buFont typeface="Georgia"/>
                <a:buNone/>
              </a:pPr>
              <a:endParaRPr lang="en-US" dirty="0"/>
            </a:p>
          </p:txBody>
        </p:sp>
      </p:grpSp>
      <p:sp>
        <p:nvSpPr>
          <p:cNvPr id="17" name="Title 8">
            <a:extLst>
              <a:ext uri="{FF2B5EF4-FFF2-40B4-BE49-F238E27FC236}">
                <a16:creationId xmlns:a16="http://schemas.microsoft.com/office/drawing/2014/main" id="{E6B117AA-E2A5-4A25-8723-E1D853CCB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64372"/>
            <a:ext cx="10972800" cy="1066800"/>
          </a:xfrm>
        </p:spPr>
        <p:txBody>
          <a:bodyPr>
            <a:normAutofit/>
          </a:bodyPr>
          <a:lstStyle/>
          <a:p>
            <a:r>
              <a:rPr lang="en-US" sz="2800" dirty="0"/>
              <a:t>Inheritance of private variants within functionally constrained genes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B0F520C-425E-42A6-8DF8-8F68F06DD068}"/>
              </a:ext>
            </a:extLst>
          </p:cNvPr>
          <p:cNvGrpSpPr/>
          <p:nvPr/>
        </p:nvGrpSpPr>
        <p:grpSpPr>
          <a:xfrm>
            <a:off x="770965" y="5149550"/>
            <a:ext cx="10097610" cy="1645920"/>
            <a:chOff x="770965" y="5119069"/>
            <a:chExt cx="10097610" cy="1645920"/>
          </a:xfrm>
        </p:grpSpPr>
        <p:pic>
          <p:nvPicPr>
            <p:cNvPr id="7" name="Picture 6" descr="A picture containing screenshot&#10;&#10;Description generated with high confidence">
              <a:extLst>
                <a:ext uri="{FF2B5EF4-FFF2-40B4-BE49-F238E27FC236}">
                  <a16:creationId xmlns:a16="http://schemas.microsoft.com/office/drawing/2014/main" id="{200EC5D5-8082-4E83-8F42-9FF763B9CC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706" b="34384"/>
            <a:stretch/>
          </p:blipFill>
          <p:spPr>
            <a:xfrm>
              <a:off x="5710522" y="5119069"/>
              <a:ext cx="5158053" cy="1645920"/>
            </a:xfrm>
            <a:prstGeom prst="rect">
              <a:avLst/>
            </a:prstGeom>
          </p:spPr>
        </p:pic>
        <p:sp>
          <p:nvSpPr>
            <p:cNvPr id="20" name="Content Placeholder 3">
              <a:extLst>
                <a:ext uri="{FF2B5EF4-FFF2-40B4-BE49-F238E27FC236}">
                  <a16:creationId xmlns:a16="http://schemas.microsoft.com/office/drawing/2014/main" id="{AFD828F6-522A-4060-A870-F79FAF7261E2}"/>
                </a:ext>
              </a:extLst>
            </p:cNvPr>
            <p:cNvSpPr txBox="1">
              <a:spLocks/>
            </p:cNvSpPr>
            <p:nvPr/>
          </p:nvSpPr>
          <p:spPr>
            <a:xfrm>
              <a:off x="770965" y="5409334"/>
              <a:ext cx="4374777" cy="1065390"/>
            </a:xfrm>
            <a:prstGeom prst="rect">
              <a:avLst/>
            </a:prstGeom>
          </p:spPr>
          <p:txBody>
            <a:bodyPr vert="horz">
              <a:normAutofit/>
            </a:bodyPr>
            <a:lstStyle>
              <a:lvl1pPr marL="365760" indent="-256032" algn="l" rtl="0" eaLnBrk="1" latinLnBrk="0" hangingPunct="1">
                <a:spcBef>
                  <a:spcPts val="300"/>
                </a:spcBef>
                <a:buClr>
                  <a:schemeClr val="accent3">
                    <a:lumMod val="75000"/>
                  </a:schemeClr>
                </a:buClr>
                <a:buFont typeface="Georgia"/>
                <a:buChar char="•"/>
                <a:defRPr kumimoji="0" sz="2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58368" indent="-246888" algn="l" rtl="0" eaLnBrk="1" latinLnBrk="0" hangingPunct="1">
                <a:spcBef>
                  <a:spcPts val="300"/>
                </a:spcBef>
                <a:buClr>
                  <a:schemeClr val="accent2">
                    <a:lumMod val="75000"/>
                  </a:schemeClr>
                </a:buClr>
                <a:buFont typeface="Georgia"/>
                <a:buChar char="▫"/>
                <a:defRPr kumimoji="0" sz="2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923544" indent="-219456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179576" indent="-201168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89888" indent="-182880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1609344" indent="-182880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1828800" indent="-182880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029968" indent="-182880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5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240280" indent="-182880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/>
                <a:t>CRE-SVs were slightly over-transmitted to cases</a:t>
              </a:r>
            </a:p>
            <a:p>
              <a:pPr marL="411480" lvl="1" indent="0">
                <a:buFont typeface="Georgia"/>
                <a:buNone/>
              </a:pPr>
              <a:endParaRPr lang="en-US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0994A66-6B56-4943-8F1F-6D73CA56B575}"/>
              </a:ext>
            </a:extLst>
          </p:cNvPr>
          <p:cNvSpPr txBox="1"/>
          <p:nvPr/>
        </p:nvSpPr>
        <p:spPr>
          <a:xfrm>
            <a:off x="7057382" y="1511605"/>
            <a:ext cx="12909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chemeClr val="accent2"/>
                </a:solidFill>
              </a:rPr>
              <a:t>pLI</a:t>
            </a:r>
            <a:r>
              <a:rPr lang="en-US" sz="1600" b="1" dirty="0">
                <a:solidFill>
                  <a:schemeClr val="accent2"/>
                </a:solidFill>
              </a:rPr>
              <a:t>&gt;0.9908</a:t>
            </a:r>
          </a:p>
        </p:txBody>
      </p:sp>
    </p:spTree>
    <p:extLst>
      <p:ext uri="{BB962C8B-B14F-4D97-AF65-F5344CB8AC3E}">
        <p14:creationId xmlns:p14="http://schemas.microsoft.com/office/powerpoint/2010/main" val="3089115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8">
            <a:extLst>
              <a:ext uri="{FF2B5EF4-FFF2-40B4-BE49-F238E27FC236}">
                <a16:creationId xmlns:a16="http://schemas.microsoft.com/office/drawing/2014/main" id="{9E36E69D-4823-4BEE-85AC-F83CDE17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64372"/>
            <a:ext cx="10972800" cy="1066800"/>
          </a:xfrm>
        </p:spPr>
        <p:txBody>
          <a:bodyPr>
            <a:normAutofit/>
          </a:bodyPr>
          <a:lstStyle/>
          <a:p>
            <a:r>
              <a:rPr lang="en-US" sz="3200" dirty="0"/>
              <a:t>CRE-SVs exhibit a parent of origin effect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EA5725A-7194-46EB-9526-240A379FBFB1}"/>
              </a:ext>
            </a:extLst>
          </p:cNvPr>
          <p:cNvGrpSpPr>
            <a:grpSpLocks noChangeAspect="1"/>
          </p:cNvGrpSpPr>
          <p:nvPr/>
        </p:nvGrpSpPr>
        <p:grpSpPr>
          <a:xfrm>
            <a:off x="4810285" y="1774203"/>
            <a:ext cx="6982990" cy="1645920"/>
            <a:chOff x="1503282" y="3043518"/>
            <a:chExt cx="8970282" cy="2250240"/>
          </a:xfrm>
        </p:grpSpPr>
        <p:pic>
          <p:nvPicPr>
            <p:cNvPr id="3" name="Picture 2" descr="A screenshot of a cell phone&#10;&#10;Description generated with high confidence">
              <a:extLst>
                <a:ext uri="{FF2B5EF4-FFF2-40B4-BE49-F238E27FC236}">
                  <a16:creationId xmlns:a16="http://schemas.microsoft.com/office/drawing/2014/main" id="{D3361C0E-2055-4E80-8745-5F680D3F9B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5463"/>
            <a:stretch/>
          </p:blipFill>
          <p:spPr>
            <a:xfrm>
              <a:off x="1503282" y="3043518"/>
              <a:ext cx="8970282" cy="281405"/>
            </a:xfrm>
            <a:prstGeom prst="rect">
              <a:avLst/>
            </a:prstGeom>
          </p:spPr>
        </p:pic>
        <p:pic>
          <p:nvPicPr>
            <p:cNvPr id="11" name="Picture 10" descr="A screenshot of a cell phone&#10;&#10;Description generated with high confidence">
              <a:extLst>
                <a:ext uri="{FF2B5EF4-FFF2-40B4-BE49-F238E27FC236}">
                  <a16:creationId xmlns:a16="http://schemas.microsoft.com/office/drawing/2014/main" id="{B0450D99-5D4B-4EF0-AF5D-E79C77019A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258"/>
            <a:stretch/>
          </p:blipFill>
          <p:spPr>
            <a:xfrm>
              <a:off x="1503282" y="3324923"/>
              <a:ext cx="8970282" cy="1968835"/>
            </a:xfrm>
            <a:prstGeom prst="rect">
              <a:avLst/>
            </a:prstGeom>
          </p:spPr>
        </p:pic>
      </p:grp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9F09AA1C-797C-4D6E-B147-7FDC35CED616}"/>
              </a:ext>
            </a:extLst>
          </p:cNvPr>
          <p:cNvSpPr txBox="1">
            <a:spLocks/>
          </p:cNvSpPr>
          <p:nvPr/>
        </p:nvSpPr>
        <p:spPr>
          <a:xfrm>
            <a:off x="740484" y="2059087"/>
            <a:ext cx="4374777" cy="106539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No parent of origin effect with private SVs within introns</a:t>
            </a:r>
            <a:endParaRPr lang="en-US" sz="1900" dirty="0"/>
          </a:p>
          <a:p>
            <a:pPr marL="411480" lvl="1" indent="0">
              <a:buFont typeface="Georgia"/>
              <a:buNone/>
            </a:pP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BF1E00-9366-4B8F-ADE1-2F42A3A886C4}"/>
              </a:ext>
            </a:extLst>
          </p:cNvPr>
          <p:cNvGrpSpPr/>
          <p:nvPr/>
        </p:nvGrpSpPr>
        <p:grpSpPr>
          <a:xfrm>
            <a:off x="740485" y="3452393"/>
            <a:ext cx="11052789" cy="1645920"/>
            <a:chOff x="740485" y="3452393"/>
            <a:chExt cx="11052789" cy="1645920"/>
          </a:xfrm>
        </p:grpSpPr>
        <p:pic>
          <p:nvPicPr>
            <p:cNvPr id="7" name="Picture 6" descr="A screenshot of a cell phone&#10;&#10;Description generated with high confidence">
              <a:extLst>
                <a:ext uri="{FF2B5EF4-FFF2-40B4-BE49-F238E27FC236}">
                  <a16:creationId xmlns:a16="http://schemas.microsoft.com/office/drawing/2014/main" id="{6D313DE9-AAE6-4537-84B9-C405F2AB81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5913"/>
            <a:stretch/>
          </p:blipFill>
          <p:spPr>
            <a:xfrm>
              <a:off x="4810284" y="3452393"/>
              <a:ext cx="6982990" cy="1645920"/>
            </a:xfrm>
            <a:prstGeom prst="rect">
              <a:avLst/>
            </a:prstGeom>
          </p:spPr>
        </p:pic>
        <p:sp>
          <p:nvSpPr>
            <p:cNvPr id="22" name="Content Placeholder 3">
              <a:extLst>
                <a:ext uri="{FF2B5EF4-FFF2-40B4-BE49-F238E27FC236}">
                  <a16:creationId xmlns:a16="http://schemas.microsoft.com/office/drawing/2014/main" id="{B98B709C-5BD9-46A8-978C-573DC9B22A0F}"/>
                </a:ext>
              </a:extLst>
            </p:cNvPr>
            <p:cNvSpPr txBox="1">
              <a:spLocks/>
            </p:cNvSpPr>
            <p:nvPr/>
          </p:nvSpPr>
          <p:spPr>
            <a:xfrm>
              <a:off x="740485" y="3651738"/>
              <a:ext cx="4374777" cy="1065390"/>
            </a:xfrm>
            <a:prstGeom prst="rect">
              <a:avLst/>
            </a:prstGeom>
          </p:spPr>
          <p:txBody>
            <a:bodyPr vert="horz">
              <a:normAutofit fontScale="92500"/>
            </a:bodyPr>
            <a:lstStyle>
              <a:lvl1pPr marL="365760" indent="-256032" algn="l" rtl="0" eaLnBrk="1" latinLnBrk="0" hangingPunct="1">
                <a:spcBef>
                  <a:spcPts val="300"/>
                </a:spcBef>
                <a:buClr>
                  <a:schemeClr val="accent3">
                    <a:lumMod val="75000"/>
                  </a:schemeClr>
                </a:buClr>
                <a:buFont typeface="Georgia"/>
                <a:buChar char="•"/>
                <a:defRPr kumimoji="0" sz="2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58368" indent="-246888" algn="l" rtl="0" eaLnBrk="1" latinLnBrk="0" hangingPunct="1">
                <a:spcBef>
                  <a:spcPts val="300"/>
                </a:spcBef>
                <a:buClr>
                  <a:schemeClr val="accent2">
                    <a:lumMod val="75000"/>
                  </a:schemeClr>
                </a:buClr>
                <a:buFont typeface="Georgia"/>
                <a:buChar char="▫"/>
                <a:defRPr kumimoji="0" sz="2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923544" indent="-219456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179576" indent="-201168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89888" indent="-182880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1609344" indent="-182880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1828800" indent="-182880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029968" indent="-182880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5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240280" indent="-182880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/>
                <a:t>Mothers over-transmit </a:t>
              </a:r>
              <a:r>
                <a:rPr lang="en-US" sz="2400" dirty="0" err="1"/>
                <a:t>exonic</a:t>
              </a:r>
              <a:r>
                <a:rPr lang="en-US" sz="2400" dirty="0"/>
                <a:t> SVs to cases</a:t>
              </a:r>
            </a:p>
            <a:p>
              <a:pPr lvl="1"/>
              <a:r>
                <a:rPr lang="en-US" sz="1500" dirty="0"/>
                <a:t>Females have higher tolerance for </a:t>
              </a:r>
              <a:r>
                <a:rPr lang="en-US" sz="1500" dirty="0" err="1"/>
                <a:t>LoF</a:t>
              </a:r>
              <a:r>
                <a:rPr lang="en-US" sz="1500" dirty="0"/>
                <a:t> mutations</a:t>
              </a:r>
            </a:p>
            <a:p>
              <a:pPr marL="411480" lvl="1" indent="0">
                <a:buFont typeface="Georgia"/>
                <a:buNone/>
              </a:pPr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0F7DED0-047D-4884-A107-CAFB5080CDCE}"/>
              </a:ext>
            </a:extLst>
          </p:cNvPr>
          <p:cNvGrpSpPr/>
          <p:nvPr/>
        </p:nvGrpSpPr>
        <p:grpSpPr>
          <a:xfrm>
            <a:off x="740484" y="5152100"/>
            <a:ext cx="11052789" cy="1715844"/>
            <a:chOff x="740484" y="5152100"/>
            <a:chExt cx="11052789" cy="171584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ED0E8A7-5076-4303-AC4B-5E32A6FC469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810284" y="5152100"/>
              <a:ext cx="6982989" cy="1715844"/>
              <a:chOff x="1610859" y="327653"/>
              <a:chExt cx="8970282" cy="2258140"/>
            </a:xfrm>
          </p:grpSpPr>
          <p:pic>
            <p:nvPicPr>
              <p:cNvPr id="9" name="Picture 8" descr="A screenshot of a cell phone&#10;&#10;Description generated with high confidence">
                <a:extLst>
                  <a:ext uri="{FF2B5EF4-FFF2-40B4-BE49-F238E27FC236}">
                    <a16:creationId xmlns:a16="http://schemas.microsoft.com/office/drawing/2014/main" id="{4E97784A-6681-46E6-AB56-0A71214110E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4571"/>
              <a:stretch/>
            </p:blipFill>
            <p:spPr>
              <a:xfrm>
                <a:off x="1610859" y="327653"/>
                <a:ext cx="8970282" cy="336719"/>
              </a:xfrm>
              <a:prstGeom prst="rect">
                <a:avLst/>
              </a:prstGeom>
            </p:spPr>
          </p:pic>
          <p:pic>
            <p:nvPicPr>
              <p:cNvPr id="20" name="Picture 19" descr="A screenshot of a cell phone&#10;&#10;Description generated with high confidence">
                <a:extLst>
                  <a:ext uri="{FF2B5EF4-FFF2-40B4-BE49-F238E27FC236}">
                    <a16:creationId xmlns:a16="http://schemas.microsoft.com/office/drawing/2014/main" id="{BF563ECD-2D04-42C6-B29F-1D87359B0FE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4781" b="32960"/>
              <a:stretch/>
            </p:blipFill>
            <p:spPr>
              <a:xfrm>
                <a:off x="1610859" y="584869"/>
                <a:ext cx="8970282" cy="2000924"/>
              </a:xfrm>
              <a:prstGeom prst="rect">
                <a:avLst/>
              </a:prstGeom>
            </p:spPr>
          </p:pic>
        </p:grpSp>
        <p:sp>
          <p:nvSpPr>
            <p:cNvPr id="23" name="Content Placeholder 3">
              <a:extLst>
                <a:ext uri="{FF2B5EF4-FFF2-40B4-BE49-F238E27FC236}">
                  <a16:creationId xmlns:a16="http://schemas.microsoft.com/office/drawing/2014/main" id="{54670CB3-69A5-4B69-9FCB-C850971A5A8A}"/>
                </a:ext>
              </a:extLst>
            </p:cNvPr>
            <p:cNvSpPr txBox="1">
              <a:spLocks/>
            </p:cNvSpPr>
            <p:nvPr/>
          </p:nvSpPr>
          <p:spPr>
            <a:xfrm>
              <a:off x="740484" y="5348539"/>
              <a:ext cx="4374777" cy="1065390"/>
            </a:xfrm>
            <a:prstGeom prst="rect">
              <a:avLst/>
            </a:prstGeom>
          </p:spPr>
          <p:txBody>
            <a:bodyPr vert="horz">
              <a:normAutofit/>
            </a:bodyPr>
            <a:lstStyle>
              <a:lvl1pPr marL="365760" indent="-256032" algn="l" rtl="0" eaLnBrk="1" latinLnBrk="0" hangingPunct="1">
                <a:spcBef>
                  <a:spcPts val="300"/>
                </a:spcBef>
                <a:buClr>
                  <a:schemeClr val="accent3">
                    <a:lumMod val="75000"/>
                  </a:schemeClr>
                </a:buClr>
                <a:buFont typeface="Georgia"/>
                <a:buChar char="•"/>
                <a:defRPr kumimoji="0" sz="2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58368" indent="-246888" algn="l" rtl="0" eaLnBrk="1" latinLnBrk="0" hangingPunct="1">
                <a:spcBef>
                  <a:spcPts val="300"/>
                </a:spcBef>
                <a:buClr>
                  <a:schemeClr val="accent2">
                    <a:lumMod val="75000"/>
                  </a:schemeClr>
                </a:buClr>
                <a:buFont typeface="Georgia"/>
                <a:buChar char="▫"/>
                <a:defRPr kumimoji="0" sz="2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923544" indent="-219456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179576" indent="-201168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89888" indent="-182880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1609344" indent="-182880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1828800" indent="-182880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029968" indent="-182880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5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240280" indent="-182880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/>
                <a:t>Fathers over-transmit CRE-SVs to cases</a:t>
              </a:r>
            </a:p>
            <a:p>
              <a:pPr lvl="1"/>
              <a:r>
                <a:rPr lang="en-US" sz="1300" dirty="0"/>
                <a:t>Under-transmission to controls</a:t>
              </a:r>
            </a:p>
            <a:p>
              <a:pPr marL="411480" lvl="1" indent="0">
                <a:buFont typeface="Georgia"/>
                <a:buNone/>
              </a:pPr>
              <a:endParaRPr lang="en-US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F4B18B87-ACF3-4DD8-A5E2-ED960258AF32}"/>
              </a:ext>
            </a:extLst>
          </p:cNvPr>
          <p:cNvSpPr txBox="1"/>
          <p:nvPr/>
        </p:nvSpPr>
        <p:spPr>
          <a:xfrm>
            <a:off x="5992375" y="1543521"/>
            <a:ext cx="12909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chemeClr val="accent2"/>
                </a:solidFill>
              </a:rPr>
              <a:t>pLI</a:t>
            </a:r>
            <a:r>
              <a:rPr lang="en-US" sz="1600" b="1" dirty="0">
                <a:solidFill>
                  <a:schemeClr val="accent2"/>
                </a:solidFill>
              </a:rPr>
              <a:t>&gt;0.9908</a:t>
            </a:r>
          </a:p>
        </p:txBody>
      </p:sp>
    </p:spTree>
    <p:extLst>
      <p:ext uri="{BB962C8B-B14F-4D97-AF65-F5344CB8AC3E}">
        <p14:creationId xmlns:p14="http://schemas.microsoft.com/office/powerpoint/2010/main" val="207375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.potx" id="{7B9FCAFE-DDE5-4198-9987-54DFCAD80598}" vid="{6015A8B0-C387-4E39-945C-0F39E3EB10B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1057</TotalTime>
  <Words>1410</Words>
  <Application>Microsoft Office PowerPoint</Application>
  <PresentationFormat>Widescreen</PresentationFormat>
  <Paragraphs>304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Bauhaus 93</vt:lpstr>
      <vt:lpstr>Broadway</vt:lpstr>
      <vt:lpstr>Calibri</vt:lpstr>
      <vt:lpstr>Comic Sans MS</vt:lpstr>
      <vt:lpstr>Consolas</vt:lpstr>
      <vt:lpstr>Georgia</vt:lpstr>
      <vt:lpstr>OCR A Extended</vt:lpstr>
      <vt:lpstr>Wingdings 2</vt:lpstr>
      <vt:lpstr>Training presentation</vt:lpstr>
      <vt:lpstr>Paternally inherited cis-regulatory structural variants are associated with Autism</vt:lpstr>
      <vt:lpstr>PowerPoint Presentation</vt:lpstr>
      <vt:lpstr>Accounting for Missing Heritability </vt:lpstr>
      <vt:lpstr>Rationale for Cis-Regulatory Structural Variants (CRE-SV)</vt:lpstr>
      <vt:lpstr>Detecting genotyping errors with machine learning</vt:lpstr>
      <vt:lpstr>Searching for CRE-SVs in 3,169 whole genomes</vt:lpstr>
      <vt:lpstr>Ascertaining Rare Inherited CRE-SV risk</vt:lpstr>
      <vt:lpstr>Inheritance of private variants within functionally constrained genes</vt:lpstr>
      <vt:lpstr>CRE-SVs exhibit a parent of origin effect</vt:lpstr>
      <vt:lpstr>Replicating the parent of origin effect</vt:lpstr>
      <vt:lpstr>Combining the results </vt:lpstr>
      <vt:lpstr>Recurrent CRE-SVs</vt:lpstr>
      <vt:lpstr>Conclusions and future directions</vt:lpstr>
      <vt:lpstr>Acknowledgements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Paternally inherited cis-regulatory structural variants are associated with Autism</dc:title>
  <dc:creator>Danny Antaki</dc:creator>
  <cp:lastModifiedBy>Danny Antaki</cp:lastModifiedBy>
  <cp:revision>23</cp:revision>
  <dcterms:created xsi:type="dcterms:W3CDTF">2018-03-21T00:48:16Z</dcterms:created>
  <dcterms:modified xsi:type="dcterms:W3CDTF">2018-03-22T14:10:50Z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