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373" r:id="rId3"/>
    <p:sldId id="374" r:id="rId4"/>
    <p:sldId id="283" r:id="rId5"/>
    <p:sldId id="284" r:id="rId6"/>
    <p:sldId id="285" r:id="rId7"/>
    <p:sldId id="286" r:id="rId8"/>
    <p:sldId id="290" r:id="rId9"/>
    <p:sldId id="313" r:id="rId10"/>
    <p:sldId id="314" r:id="rId11"/>
    <p:sldId id="315" r:id="rId12"/>
    <p:sldId id="316" r:id="rId13"/>
    <p:sldId id="317" r:id="rId14"/>
    <p:sldId id="319" r:id="rId15"/>
    <p:sldId id="375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70" r:id="rId28"/>
    <p:sldId id="372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37" autoAdjust="0"/>
  </p:normalViewPr>
  <p:slideViewPr>
    <p:cSldViewPr snapToGrid="0" snapToObjects="1">
      <p:cViewPr varScale="1">
        <p:scale>
          <a:sx n="96" d="100"/>
          <a:sy n="96" d="100"/>
        </p:scale>
        <p:origin x="-1904" y="-112"/>
      </p:cViewPr>
      <p:guideLst>
        <p:guide orient="horz" pos="21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C8422-C8B8-4BC4-B711-60DC022E0201}" type="datetimeFigureOut">
              <a:rPr lang="en-US" smtClean="0"/>
              <a:pPr/>
              <a:t>10/15/14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4B385-195D-42A6-AD53-ED33A3B9CE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64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50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we're using </a:t>
            </a:r>
            <a:r>
              <a:rPr lang="en-US" dirty="0" err="1" smtClean="0"/>
              <a:t>stephen's</a:t>
            </a:r>
            <a:r>
              <a:rPr lang="en-US" dirty="0" smtClean="0"/>
              <a:t> code b/c it takes care of some needs</a:t>
            </a:r>
            <a:r>
              <a:rPr lang="en-US" baseline="0" dirty="0" smtClean="0"/>
              <a:t> incl. authentication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4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41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41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examples of </a:t>
            </a:r>
            <a:r>
              <a:rPr lang="en-US" dirty="0" err="1" smtClean="0"/>
              <a:t>ajax</a:t>
            </a:r>
            <a:r>
              <a:rPr lang="en-US" smtClean="0"/>
              <a:t>?</a:t>
            </a:r>
            <a:endParaRPr lang="en-US" dirty="0" smtClean="0"/>
          </a:p>
          <a:p>
            <a:r>
              <a:rPr lang="en-US" dirty="0" smtClean="0"/>
              <a:t>what are some</a:t>
            </a:r>
            <a:r>
              <a:rPr lang="en-US" baseline="0" dirty="0" smtClean="0"/>
              <a:t> of the difficulties in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16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Much more customizable but you don’t usually need more properties than this…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94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this in an</a:t>
            </a:r>
            <a:r>
              <a:rPr lang="en-US" baseline="0" dirty="0" smtClean="0"/>
              <a:t> incognito window so my https extensions don't mess with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57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57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57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57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57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57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34EC56-5BE0-CF40-A0E9-9B07941CA105}" type="datetimeFigureOut">
              <a:rPr lang="en-US" smtClean="0"/>
              <a:pPr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nstagram.com/developer/clients/manag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8</a:t>
            </a:r>
          </a:p>
          <a:p>
            <a:r>
              <a:rPr lang="en-US" dirty="0" smtClean="0"/>
              <a:t>10/16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192" y="4438916"/>
            <a:ext cx="2402546" cy="241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18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Done with </a:t>
            </a:r>
            <a:r>
              <a:rPr lang="en-US" dirty="0" err="1" smtClean="0">
                <a:latin typeface="Courier New"/>
                <a:cs typeface="Courier New"/>
              </a:rPr>
              <a:t>XMLHttpRequest</a:t>
            </a:r>
            <a:endParaRPr lang="en-US" dirty="0"/>
          </a:p>
          <a:p>
            <a:pPr lvl="1"/>
            <a:r>
              <a:rPr lang="en-US" dirty="0" smtClean="0"/>
              <a:t>API for sending requests to a web server within JavaScript</a:t>
            </a:r>
          </a:p>
          <a:p>
            <a:r>
              <a:rPr lang="en-US" dirty="0" smtClean="0"/>
              <a:t>Many libraries simplify the development of AJAX</a:t>
            </a:r>
          </a:p>
          <a:p>
            <a:pPr lvl="1"/>
            <a:r>
              <a:rPr lang="en-US" dirty="0" smtClean="0"/>
              <a:t>…we won’t use any of them in this lecture</a:t>
            </a:r>
          </a:p>
          <a:p>
            <a:pPr lvl="1"/>
            <a:r>
              <a:rPr lang="en-US" dirty="0" smtClean="0"/>
              <a:t>…but you may for your final projects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7333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15257"/>
            <a:ext cx="7770813" cy="1429871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XMLHttpRequest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78441"/>
            <a:ext cx="7770813" cy="425702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>
                <a:latin typeface="Courier New"/>
                <a:cs typeface="Courier New"/>
              </a:rPr>
              <a:t>.</a:t>
            </a:r>
            <a:r>
              <a:rPr lang="en-US" sz="2400" dirty="0" err="1" smtClean="0">
                <a:latin typeface="Courier New"/>
                <a:cs typeface="Courier New"/>
              </a:rPr>
              <a:t>readyState</a:t>
            </a:r>
            <a:endParaRPr lang="en-US" sz="2400" dirty="0" smtClean="0">
              <a:latin typeface="Courier New"/>
              <a:cs typeface="Courier New"/>
            </a:endParaRPr>
          </a:p>
          <a:p>
            <a:pPr lvl="1"/>
            <a:r>
              <a:rPr lang="en-US" sz="2400" dirty="0" smtClean="0">
                <a:latin typeface="Courier New"/>
                <a:cs typeface="Courier New"/>
              </a:rPr>
              <a:t>1</a:t>
            </a:r>
            <a:r>
              <a:rPr lang="en-US" sz="2400" dirty="0">
                <a:latin typeface="Courier New"/>
                <a:cs typeface="Courier New"/>
              </a:rPr>
              <a:t>: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/>
                <a:cs typeface="Courier New"/>
              </a:rPr>
              <a:t>open</a:t>
            </a:r>
            <a:r>
              <a:rPr lang="en-US" sz="2400" dirty="0" smtClean="0"/>
              <a:t> method has been successfully called</a:t>
            </a:r>
          </a:p>
          <a:p>
            <a:pPr lvl="1"/>
            <a:r>
              <a:rPr lang="en-US" sz="2400" dirty="0">
                <a:latin typeface="Courier New"/>
                <a:cs typeface="Courier New"/>
              </a:rPr>
              <a:t>2: send</a:t>
            </a:r>
            <a:r>
              <a:rPr lang="en-US" sz="2400" dirty="0"/>
              <a:t> method has been successfully </a:t>
            </a:r>
            <a:r>
              <a:rPr lang="en-US" sz="2400" dirty="0" smtClean="0"/>
              <a:t>called, response headers have been </a:t>
            </a:r>
            <a:r>
              <a:rPr lang="en-US" sz="2400" dirty="0" smtClean="0"/>
              <a:t>received</a:t>
            </a:r>
            <a:endParaRPr lang="en-US" sz="2400" dirty="0" smtClean="0"/>
          </a:p>
          <a:p>
            <a:pPr lvl="1"/>
            <a:r>
              <a:rPr lang="en-US" sz="2400" dirty="0" smtClean="0">
                <a:latin typeface="Courier New"/>
                <a:cs typeface="Courier New"/>
              </a:rPr>
              <a:t>3: </a:t>
            </a:r>
            <a:r>
              <a:rPr lang="en-US" sz="2400" dirty="0" smtClean="0"/>
              <a:t>response has begun to load</a:t>
            </a:r>
            <a:endParaRPr lang="en-US" sz="2400" dirty="0">
              <a:latin typeface="Courier New"/>
              <a:cs typeface="Courier New"/>
            </a:endParaRPr>
          </a:p>
          <a:p>
            <a:pPr lvl="1"/>
            <a:r>
              <a:rPr lang="en-US" sz="2400" b="1" dirty="0" smtClean="0">
                <a:latin typeface="Courier New"/>
                <a:cs typeface="Courier New"/>
              </a:rPr>
              <a:t>4: </a:t>
            </a:r>
            <a:r>
              <a:rPr lang="en-US" sz="2400" b="1" dirty="0" smtClean="0"/>
              <a:t>response has finished loading</a:t>
            </a:r>
            <a:endParaRPr lang="en-US" sz="2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01892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15257"/>
            <a:ext cx="7770813" cy="1429871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XMLHttpRequest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78441"/>
            <a:ext cx="7770813" cy="425702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>
                <a:latin typeface="Courier New"/>
                <a:cs typeface="Courier New"/>
              </a:rPr>
              <a:t>.status</a:t>
            </a:r>
          </a:p>
          <a:p>
            <a:pPr lvl="1"/>
            <a:r>
              <a:rPr lang="en-US" sz="2400" dirty="0" smtClean="0"/>
              <a:t>Status code in the response from the server</a:t>
            </a:r>
          </a:p>
          <a:p>
            <a:pPr lvl="2"/>
            <a:r>
              <a:rPr lang="en-US" sz="2400" dirty="0" smtClean="0">
                <a:latin typeface="Courier New"/>
                <a:cs typeface="Courier New"/>
              </a:rPr>
              <a:t>200: OK</a:t>
            </a:r>
          </a:p>
          <a:p>
            <a:pPr lvl="2"/>
            <a:r>
              <a:rPr lang="en-US" sz="2400" dirty="0" smtClean="0">
                <a:latin typeface="Courier New"/>
                <a:cs typeface="Courier New"/>
              </a:rPr>
              <a:t>403: Forbidden</a:t>
            </a:r>
          </a:p>
          <a:p>
            <a:pPr lvl="2"/>
            <a:r>
              <a:rPr lang="en-US" sz="2400" dirty="0" smtClean="0">
                <a:latin typeface="Courier New"/>
                <a:cs typeface="Courier New"/>
              </a:rPr>
              <a:t>404: Not found</a:t>
            </a:r>
          </a:p>
        </p:txBody>
      </p:sp>
    </p:spTree>
    <p:extLst>
      <p:ext uri="{BB962C8B-B14F-4D97-AF65-F5344CB8AC3E}">
        <p14:creationId xmlns:p14="http://schemas.microsoft.com/office/powerpoint/2010/main" val="388103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15257"/>
            <a:ext cx="7770813" cy="1429871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XMLHttpRequest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78441"/>
            <a:ext cx="7770813" cy="425702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>
                <a:latin typeface="Courier New"/>
                <a:cs typeface="Courier New"/>
              </a:rPr>
              <a:t>.</a:t>
            </a:r>
            <a:r>
              <a:rPr lang="en-US" sz="2400" dirty="0" err="1" smtClean="0">
                <a:latin typeface="Courier New"/>
                <a:cs typeface="Courier New"/>
              </a:rPr>
              <a:t>onreadystatechange</a:t>
            </a:r>
            <a:r>
              <a:rPr lang="en-US" sz="2400" dirty="0" smtClean="0">
                <a:latin typeface="Courier New"/>
                <a:cs typeface="Courier New"/>
              </a:rPr>
              <a:t> = function()…</a:t>
            </a:r>
          </a:p>
          <a:p>
            <a:pPr lvl="1"/>
            <a:r>
              <a:rPr lang="en-US" sz="2400" dirty="0" smtClean="0"/>
              <a:t>Called when </a:t>
            </a:r>
            <a:r>
              <a:rPr lang="en-US" sz="2400" dirty="0" smtClean="0">
                <a:latin typeface="Courier New"/>
                <a:cs typeface="Courier New"/>
              </a:rPr>
              <a:t>.</a:t>
            </a:r>
            <a:r>
              <a:rPr lang="en-US" sz="2400" dirty="0" err="1" smtClean="0">
                <a:latin typeface="Courier New"/>
                <a:cs typeface="Courier New"/>
              </a:rPr>
              <a:t>readyState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smtClean="0"/>
              <a:t>changes</a:t>
            </a:r>
          </a:p>
          <a:p>
            <a:pPr>
              <a:spcBef>
                <a:spcPts val="600"/>
              </a:spcBef>
            </a:pPr>
            <a:r>
              <a:rPr lang="en-US" sz="2400" dirty="0" smtClean="0">
                <a:latin typeface="Courier New"/>
                <a:cs typeface="Courier New"/>
              </a:rPr>
              <a:t>.open</a:t>
            </a:r>
            <a:r>
              <a:rPr lang="en-US" sz="2400" dirty="0">
                <a:latin typeface="Courier New"/>
                <a:cs typeface="Courier New"/>
              </a:rPr>
              <a:t>(method, </a:t>
            </a:r>
            <a:r>
              <a:rPr lang="en-US" sz="2400" dirty="0" err="1">
                <a:latin typeface="Courier New"/>
                <a:cs typeface="Courier New"/>
              </a:rPr>
              <a:t>url</a:t>
            </a:r>
            <a:r>
              <a:rPr lang="en-US" sz="2400" dirty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sz="2400" dirty="0"/>
              <a:t>Specify a method (</a:t>
            </a:r>
            <a:r>
              <a:rPr lang="en-US" sz="2400" dirty="0">
                <a:latin typeface="Courier New"/>
                <a:cs typeface="Courier New"/>
              </a:rPr>
              <a:t>GET</a:t>
            </a:r>
            <a:r>
              <a:rPr lang="en-US" sz="2400" dirty="0"/>
              <a:t>, </a:t>
            </a:r>
            <a:r>
              <a:rPr lang="en-US" sz="2400" dirty="0">
                <a:latin typeface="Courier New"/>
                <a:cs typeface="Courier New"/>
              </a:rPr>
              <a:t>POST</a:t>
            </a:r>
            <a:r>
              <a:rPr lang="en-US" sz="2400" dirty="0"/>
              <a:t>, etc.) and a URL to fetch</a:t>
            </a:r>
            <a:endParaRPr lang="en-US" sz="2400" dirty="0">
              <a:latin typeface="Courier New"/>
              <a:cs typeface="Courier New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latin typeface="Courier New"/>
                <a:cs typeface="Courier New"/>
              </a:rPr>
              <a:t>.send()</a:t>
            </a:r>
          </a:p>
          <a:p>
            <a:pPr lvl="2"/>
            <a:r>
              <a:rPr lang="en-US" sz="2400" dirty="0"/>
              <a:t>Sends the request (optional </a:t>
            </a:r>
            <a:r>
              <a:rPr lang="en-US" sz="2400" dirty="0">
                <a:latin typeface="Courier New"/>
                <a:cs typeface="Courier New"/>
              </a:rPr>
              <a:t>data</a:t>
            </a:r>
            <a:r>
              <a:rPr lang="en-US" sz="2400" dirty="0"/>
              <a:t> argument</a:t>
            </a:r>
            <a:r>
              <a:rPr lang="en-US" sz="2400" dirty="0" smtClean="0"/>
              <a:t>)</a:t>
            </a: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8583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15257"/>
            <a:ext cx="7770813" cy="1429871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XMLHttpRequest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78441"/>
            <a:ext cx="7938993" cy="425702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550" dirty="0" smtClean="0">
                <a:latin typeface="Courier New"/>
                <a:cs typeface="Courier New"/>
              </a:rPr>
              <a:t>.</a:t>
            </a:r>
            <a:r>
              <a:rPr lang="en-US" sz="1550" dirty="0" err="1" smtClean="0">
                <a:latin typeface="Courier New"/>
                <a:cs typeface="Courier New"/>
              </a:rPr>
              <a:t>readyState</a:t>
            </a:r>
            <a:endParaRPr lang="en-US" sz="1550" dirty="0" smtClean="0">
              <a:latin typeface="Courier New"/>
              <a:cs typeface="Courier New"/>
            </a:endParaRPr>
          </a:p>
          <a:p>
            <a:pPr lvl="1"/>
            <a:r>
              <a:rPr lang="en-US" sz="1550" dirty="0" smtClean="0">
                <a:latin typeface="Courier New"/>
                <a:cs typeface="Courier New"/>
              </a:rPr>
              <a:t>1</a:t>
            </a:r>
            <a:r>
              <a:rPr lang="en-US" sz="1550" dirty="0">
                <a:latin typeface="Courier New"/>
                <a:cs typeface="Courier New"/>
              </a:rPr>
              <a:t>:</a:t>
            </a:r>
            <a:r>
              <a:rPr lang="en-US" sz="1550" dirty="0" smtClean="0"/>
              <a:t> </a:t>
            </a:r>
            <a:r>
              <a:rPr lang="en-US" sz="1550" dirty="0" smtClean="0">
                <a:latin typeface="Courier New"/>
                <a:cs typeface="Courier New"/>
              </a:rPr>
              <a:t>open</a:t>
            </a:r>
            <a:r>
              <a:rPr lang="en-US" sz="1550" dirty="0" smtClean="0"/>
              <a:t> method has been successfully called</a:t>
            </a:r>
          </a:p>
          <a:p>
            <a:pPr lvl="1"/>
            <a:r>
              <a:rPr lang="en-US" sz="1550" dirty="0">
                <a:latin typeface="Courier New"/>
                <a:cs typeface="Courier New"/>
              </a:rPr>
              <a:t>2: send</a:t>
            </a:r>
            <a:r>
              <a:rPr lang="en-US" sz="1550" dirty="0"/>
              <a:t> method has been successfully </a:t>
            </a:r>
            <a:r>
              <a:rPr lang="en-US" sz="1550" dirty="0" smtClean="0"/>
              <a:t>called, response headers have been </a:t>
            </a:r>
            <a:r>
              <a:rPr lang="en-US" sz="1550" dirty="0" smtClean="0"/>
              <a:t>received</a:t>
            </a:r>
            <a:endParaRPr lang="en-US" sz="1550" dirty="0" smtClean="0"/>
          </a:p>
          <a:p>
            <a:pPr lvl="1"/>
            <a:r>
              <a:rPr lang="en-US" sz="1550" dirty="0" smtClean="0">
                <a:latin typeface="Courier New"/>
                <a:cs typeface="Courier New"/>
              </a:rPr>
              <a:t>3: </a:t>
            </a:r>
            <a:r>
              <a:rPr lang="en-US" sz="1550" dirty="0" smtClean="0"/>
              <a:t>response has begun to load</a:t>
            </a:r>
            <a:endParaRPr lang="en-US" sz="1550" dirty="0">
              <a:latin typeface="Courier New"/>
              <a:cs typeface="Courier New"/>
            </a:endParaRPr>
          </a:p>
          <a:p>
            <a:pPr lvl="1"/>
            <a:r>
              <a:rPr lang="en-US" sz="1550" b="1" dirty="0" smtClean="0">
                <a:latin typeface="Courier New"/>
                <a:cs typeface="Courier New"/>
              </a:rPr>
              <a:t>4: </a:t>
            </a:r>
            <a:r>
              <a:rPr lang="en-US" sz="1550" b="1" dirty="0" smtClean="0"/>
              <a:t>response has finished loading</a:t>
            </a:r>
            <a:endParaRPr lang="en-US" sz="1550" b="1" dirty="0">
              <a:latin typeface="Courier New"/>
              <a:cs typeface="Courier New"/>
            </a:endParaRPr>
          </a:p>
          <a:p>
            <a:pPr>
              <a:spcBef>
                <a:spcPts val="600"/>
              </a:spcBef>
            </a:pPr>
            <a:r>
              <a:rPr lang="en-US" sz="1550" dirty="0" smtClean="0">
                <a:latin typeface="Courier New"/>
                <a:cs typeface="Courier New"/>
              </a:rPr>
              <a:t>.status</a:t>
            </a:r>
          </a:p>
          <a:p>
            <a:pPr lvl="1"/>
            <a:r>
              <a:rPr lang="en-US" sz="1550" dirty="0" smtClean="0"/>
              <a:t>Status code in the response from the server</a:t>
            </a:r>
          </a:p>
          <a:p>
            <a:pPr lvl="2"/>
            <a:r>
              <a:rPr lang="en-US" sz="1550" dirty="0" smtClean="0">
                <a:latin typeface="Courier New"/>
                <a:cs typeface="Courier New"/>
              </a:rPr>
              <a:t>200: OK</a:t>
            </a:r>
          </a:p>
          <a:p>
            <a:pPr lvl="2"/>
            <a:r>
              <a:rPr lang="en-US" sz="1550" dirty="0" smtClean="0">
                <a:latin typeface="Courier New"/>
                <a:cs typeface="Courier New"/>
              </a:rPr>
              <a:t>403: Forbidden</a:t>
            </a:r>
          </a:p>
          <a:p>
            <a:pPr lvl="2"/>
            <a:r>
              <a:rPr lang="en-US" sz="1550" dirty="0" smtClean="0">
                <a:latin typeface="Courier New"/>
                <a:cs typeface="Courier New"/>
              </a:rPr>
              <a:t>404: Not found</a:t>
            </a:r>
          </a:p>
          <a:p>
            <a:pPr>
              <a:spcBef>
                <a:spcPts val="600"/>
              </a:spcBef>
            </a:pPr>
            <a:r>
              <a:rPr lang="en-US" sz="1550" dirty="0" smtClean="0">
                <a:latin typeface="Courier New"/>
                <a:cs typeface="Courier New"/>
              </a:rPr>
              <a:t>.</a:t>
            </a:r>
            <a:r>
              <a:rPr lang="en-US" sz="1550" dirty="0" err="1" smtClean="0">
                <a:latin typeface="Courier New"/>
                <a:cs typeface="Courier New"/>
              </a:rPr>
              <a:t>onreadystatechange</a:t>
            </a:r>
            <a:r>
              <a:rPr lang="en-US" sz="1550" dirty="0" smtClean="0">
                <a:latin typeface="Courier New"/>
                <a:cs typeface="Courier New"/>
              </a:rPr>
              <a:t> = function()…</a:t>
            </a:r>
          </a:p>
          <a:p>
            <a:pPr lvl="1"/>
            <a:r>
              <a:rPr lang="en-US" sz="1550" dirty="0" smtClean="0"/>
              <a:t>Called when </a:t>
            </a:r>
            <a:r>
              <a:rPr lang="en-US" sz="1550" dirty="0" smtClean="0">
                <a:latin typeface="Courier New"/>
                <a:cs typeface="Courier New"/>
              </a:rPr>
              <a:t>.</a:t>
            </a:r>
            <a:r>
              <a:rPr lang="en-US" sz="1550" dirty="0" err="1" smtClean="0">
                <a:latin typeface="Courier New"/>
                <a:cs typeface="Courier New"/>
              </a:rPr>
              <a:t>readyState</a:t>
            </a:r>
            <a:r>
              <a:rPr lang="en-US" sz="1550" dirty="0" smtClean="0">
                <a:latin typeface="Courier New"/>
                <a:cs typeface="Courier New"/>
              </a:rPr>
              <a:t> </a:t>
            </a:r>
            <a:r>
              <a:rPr lang="en-US" sz="1550" dirty="0" smtClean="0"/>
              <a:t>changes</a:t>
            </a:r>
            <a:endParaRPr lang="en-US" sz="1550" dirty="0" smtClean="0">
              <a:latin typeface="Courier New"/>
              <a:cs typeface="Courier New"/>
            </a:endParaRPr>
          </a:p>
          <a:p>
            <a:pPr>
              <a:spcBef>
                <a:spcPts val="600"/>
              </a:spcBef>
            </a:pPr>
            <a:r>
              <a:rPr lang="en-US" sz="1550" dirty="0" smtClean="0">
                <a:latin typeface="Courier New"/>
                <a:cs typeface="Courier New"/>
              </a:rPr>
              <a:t>.open(method, </a:t>
            </a:r>
            <a:r>
              <a:rPr lang="en-US" sz="1550" dirty="0" err="1" smtClean="0">
                <a:latin typeface="Courier New"/>
                <a:cs typeface="Courier New"/>
              </a:rPr>
              <a:t>url</a:t>
            </a:r>
            <a:r>
              <a:rPr lang="en-US" sz="1550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sz="1550" dirty="0" smtClean="0"/>
              <a:t>Specify a method (</a:t>
            </a:r>
            <a:r>
              <a:rPr lang="en-US" sz="1550" dirty="0" smtClean="0">
                <a:latin typeface="Courier New"/>
                <a:cs typeface="Courier New"/>
              </a:rPr>
              <a:t>GET</a:t>
            </a:r>
            <a:r>
              <a:rPr lang="en-US" sz="1550" dirty="0" smtClean="0"/>
              <a:t>, </a:t>
            </a:r>
            <a:r>
              <a:rPr lang="en-US" sz="1550" dirty="0" smtClean="0">
                <a:latin typeface="Courier New"/>
                <a:cs typeface="Courier New"/>
              </a:rPr>
              <a:t>POST</a:t>
            </a:r>
            <a:r>
              <a:rPr lang="en-US" sz="1550" dirty="0" smtClean="0"/>
              <a:t>, etc.) and a URL to fetch</a:t>
            </a:r>
            <a:endParaRPr lang="en-US" sz="1550" dirty="0" smtClean="0">
              <a:latin typeface="Courier New"/>
              <a:cs typeface="Courier New"/>
            </a:endParaRPr>
          </a:p>
          <a:p>
            <a:pPr>
              <a:spcBef>
                <a:spcPts val="600"/>
              </a:spcBef>
            </a:pPr>
            <a:r>
              <a:rPr lang="en-US" sz="1550" dirty="0" smtClean="0">
                <a:latin typeface="Courier New"/>
                <a:cs typeface="Courier New"/>
              </a:rPr>
              <a:t>.send()</a:t>
            </a:r>
          </a:p>
          <a:p>
            <a:pPr lvl="2"/>
            <a:r>
              <a:rPr lang="en-US" sz="1550" dirty="0" smtClean="0"/>
              <a:t>Sends the request (optional </a:t>
            </a:r>
            <a:r>
              <a:rPr lang="en-US" sz="1550" dirty="0" smtClean="0">
                <a:latin typeface="Courier New"/>
                <a:cs typeface="Courier New"/>
              </a:rPr>
              <a:t>data</a:t>
            </a:r>
            <a:r>
              <a:rPr lang="en-US" sz="1550" dirty="0" smtClean="0"/>
              <a:t> argument)</a:t>
            </a:r>
            <a:endParaRPr lang="en-US" sz="155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77974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62" y="3844504"/>
            <a:ext cx="1580978" cy="1438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584" y="500206"/>
            <a:ext cx="1246942" cy="12469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6921" y="3883912"/>
            <a:ext cx="1214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to</a:t>
            </a:r>
          </a:p>
          <a:p>
            <a:r>
              <a:rPr lang="en-US" dirty="0" smtClean="0"/>
              <a:t>send XHR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617" y="3844504"/>
            <a:ext cx="1580978" cy="14386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31584" y="3975297"/>
            <a:ext cx="114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loading…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277" y="2719970"/>
            <a:ext cx="1580978" cy="143869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13244" y="2850763"/>
            <a:ext cx="1030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Got</a:t>
            </a:r>
          </a:p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32282" y="6204778"/>
            <a:ext cx="86247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82307" y="6218008"/>
            <a:ext cx="7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3"/>
            <a:endCxn id="9" idx="1"/>
          </p:cNvCxnSpPr>
          <p:nvPr/>
        </p:nvCxnSpPr>
        <p:spPr>
          <a:xfrm>
            <a:off x="2222340" y="4563849"/>
            <a:ext cx="13372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7" idx="1"/>
          </p:cNvCxnSpPr>
          <p:nvPr/>
        </p:nvCxnSpPr>
        <p:spPr>
          <a:xfrm flipV="1">
            <a:off x="2222340" y="1123677"/>
            <a:ext cx="1509244" cy="3440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277" y="4530243"/>
            <a:ext cx="1580978" cy="143869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913244" y="4661036"/>
            <a:ext cx="71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</a:p>
        </p:txBody>
      </p:sp>
      <p:cxnSp>
        <p:nvCxnSpPr>
          <p:cNvPr id="24" name="Straight Arrow Connector 23"/>
          <p:cNvCxnSpPr>
            <a:stCxn id="9" idx="3"/>
            <a:endCxn id="11" idx="1"/>
          </p:cNvCxnSpPr>
          <p:nvPr/>
        </p:nvCxnSpPr>
        <p:spPr>
          <a:xfrm flipV="1">
            <a:off x="5140595" y="3439315"/>
            <a:ext cx="1600682" cy="1124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22" idx="1"/>
          </p:cNvCxnSpPr>
          <p:nvPr/>
        </p:nvCxnSpPr>
        <p:spPr>
          <a:xfrm>
            <a:off x="5140595" y="4563849"/>
            <a:ext cx="1600682" cy="6857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75005" y="4271014"/>
            <a:ext cx="39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733581" y="2666097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</a:p>
          <a:p>
            <a:r>
              <a:rPr lang="en-US" dirty="0" smtClean="0"/>
              <a:t>request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7" idx="3"/>
            <a:endCxn id="11" idx="1"/>
          </p:cNvCxnSpPr>
          <p:nvPr/>
        </p:nvCxnSpPr>
        <p:spPr>
          <a:xfrm>
            <a:off x="4978526" y="1123677"/>
            <a:ext cx="1762751" cy="2315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3"/>
            <a:endCxn id="22" idx="1"/>
          </p:cNvCxnSpPr>
          <p:nvPr/>
        </p:nvCxnSpPr>
        <p:spPr>
          <a:xfrm>
            <a:off x="4978526" y="1123677"/>
            <a:ext cx="1762751" cy="4125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875005" y="1747148"/>
            <a:ext cx="2921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response w/ 200 status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83754" y="3127762"/>
            <a:ext cx="166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40x status</a:t>
            </a:r>
          </a:p>
        </p:txBody>
      </p:sp>
    </p:spTree>
    <p:extLst>
      <p:ext uri="{BB962C8B-B14F-4D97-AF65-F5344CB8AC3E}">
        <p14:creationId xmlns:p14="http://schemas.microsoft.com/office/powerpoint/2010/main" val="444897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945" y="2046246"/>
            <a:ext cx="885222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xmlhttp</a:t>
            </a:r>
            <a:r>
              <a:rPr lang="en-US" dirty="0">
                <a:latin typeface="Courier New"/>
                <a:cs typeface="Courier New"/>
              </a:rPr>
              <a:t> = new </a:t>
            </a:r>
            <a:r>
              <a:rPr lang="en-US" dirty="0" err="1">
                <a:latin typeface="Courier New"/>
                <a:cs typeface="Courier New"/>
              </a:rPr>
              <a:t>XMLHttpRequest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latin typeface="Courier New"/>
                <a:cs typeface="Courier New"/>
              </a:rPr>
              <a:t> = function</a:t>
            </a:r>
            <a:r>
              <a:rPr lang="en-US" dirty="0">
                <a:latin typeface="Courier New"/>
                <a:cs typeface="Courier New"/>
              </a:rPr>
              <a:t>() {</a:t>
            </a:r>
          </a:p>
          <a:p>
            <a:r>
              <a:rPr lang="en-US" dirty="0" smtClean="0">
                <a:latin typeface="Courier New"/>
                <a:cs typeface="Courier New"/>
              </a:rPr>
              <a:t>	if 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latin typeface="Courier New"/>
                <a:cs typeface="Courier New"/>
              </a:rPr>
              <a:t> === 4 </a:t>
            </a:r>
            <a:r>
              <a:rPr lang="en-US" dirty="0"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latin typeface="Courier New"/>
                <a:cs typeface="Courier New"/>
              </a:rPr>
              <a:t>xmlhttp.status</a:t>
            </a:r>
            <a:r>
              <a:rPr lang="en-US" dirty="0" smtClean="0">
                <a:latin typeface="Courier New"/>
                <a:cs typeface="Courier New"/>
              </a:rPr>
              <a:t> === 200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console.log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</a:t>
            </a:r>
            <a:r>
              <a:rPr lang="en-US" dirty="0" smtClean="0">
                <a:latin typeface="Courier New"/>
                <a:cs typeface="Courier New"/>
              </a:rPr>
              <a:t>);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};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xmlhttp.open</a:t>
            </a:r>
            <a:r>
              <a:rPr lang="en-US" dirty="0">
                <a:latin typeface="Courier New"/>
                <a:cs typeface="Courier New"/>
              </a:rPr>
              <a:t>("GET", </a:t>
            </a:r>
            <a:r>
              <a:rPr lang="en-US" dirty="0" smtClean="0">
                <a:latin typeface="Courier New"/>
                <a:cs typeface="Courier New"/>
              </a:rPr>
              <a:t>"http</a:t>
            </a:r>
            <a:r>
              <a:rPr lang="en-US" dirty="0">
                <a:latin typeface="Courier New"/>
                <a:cs typeface="Courier New"/>
              </a:rPr>
              <a:t>://</a:t>
            </a:r>
            <a:r>
              <a:rPr lang="en-US" dirty="0" err="1">
                <a:latin typeface="Courier New"/>
                <a:cs typeface="Courier New"/>
              </a:rPr>
              <a:t>from.so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web_lab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pgh_weather.php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xmlhttp.send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122573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89755" y="2047854"/>
            <a:ext cx="110737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xmlhttp</a:t>
            </a:r>
            <a:r>
              <a:rPr lang="en-US" dirty="0">
                <a:latin typeface="Courier New"/>
                <a:cs typeface="Courier New"/>
              </a:rPr>
              <a:t> = new </a:t>
            </a:r>
            <a:r>
              <a:rPr lang="en-US" dirty="0" err="1">
                <a:latin typeface="Courier New"/>
                <a:cs typeface="Courier New"/>
              </a:rPr>
              <a:t>XMLHttpRequest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 function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if 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4 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xmlhttp.status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200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console.log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}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}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xmlhttp.open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("GET", 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”http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://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from.so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web_lab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pgh_weather.php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xmlhttp.send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2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89755" y="2047854"/>
            <a:ext cx="110737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var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= new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XMLHttpRequest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 smtClean="0"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latin typeface="Courier New"/>
                <a:cs typeface="Courier New"/>
              </a:rPr>
              <a:t> = function</a:t>
            </a:r>
            <a:r>
              <a:rPr lang="en-US" dirty="0">
                <a:latin typeface="Courier New"/>
                <a:cs typeface="Courier New"/>
              </a:rPr>
              <a:t>()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if 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4 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xmlhttp.status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200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console.log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}</a:t>
            </a:r>
          </a:p>
          <a:p>
            <a:r>
              <a:rPr lang="en-US" dirty="0">
                <a:latin typeface="Courier New"/>
                <a:cs typeface="Courier New"/>
              </a:rPr>
              <a:t>				}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xmlhttp.open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("GET", 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”http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://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from.so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web_lab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pgh_weather.php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xmlhttp.send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2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89755" y="2047854"/>
            <a:ext cx="110737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var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= new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XMLHttpRequest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 function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if 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4 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xmlhttp.status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200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console.log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}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}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xmlhttp.open</a:t>
            </a:r>
            <a:r>
              <a:rPr lang="en-US" dirty="0">
                <a:latin typeface="Courier New"/>
                <a:cs typeface="Courier New"/>
              </a:rPr>
              <a:t>("GET", </a:t>
            </a:r>
            <a:r>
              <a:rPr lang="en-US" dirty="0" smtClean="0">
                <a:latin typeface="Courier New"/>
                <a:cs typeface="Courier New"/>
              </a:rPr>
              <a:t>”http</a:t>
            </a:r>
            <a:r>
              <a:rPr lang="en-US" dirty="0">
                <a:latin typeface="Courier New"/>
                <a:cs typeface="Courier New"/>
              </a:rPr>
              <a:t>://</a:t>
            </a:r>
            <a:r>
              <a:rPr lang="en-US" dirty="0" err="1">
                <a:latin typeface="Courier New"/>
                <a:cs typeface="Courier New"/>
              </a:rPr>
              <a:t>from.so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web_lab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pgh_weather.php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xmlhttp.send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37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due this coming Wednesday, 10/22, 8pm on Blackboard</a:t>
            </a:r>
          </a:p>
          <a:p>
            <a:pPr lvl="1"/>
            <a:r>
              <a:rPr lang="en-US" dirty="0" smtClean="0"/>
              <a:t>when I grade them, I'll read the </a:t>
            </a:r>
            <a:r>
              <a:rPr lang="en-US" dirty="0" err="1" smtClean="0"/>
              <a:t>readme.txt</a:t>
            </a:r>
            <a:r>
              <a:rPr lang="en-US" dirty="0" smtClean="0"/>
              <a:t>, and then open </a:t>
            </a:r>
            <a:r>
              <a:rPr lang="en-US" dirty="0" err="1" smtClean="0"/>
              <a:t>statemachinetest.html</a:t>
            </a:r>
            <a:r>
              <a:rPr lang="en-US" dirty="0" smtClean="0"/>
              <a:t> and see if it works, read through your </a:t>
            </a:r>
            <a:r>
              <a:rPr lang="en-US" dirty="0" err="1" smtClean="0"/>
              <a:t>statemachine.js</a:t>
            </a:r>
            <a:r>
              <a:rPr lang="en-US" dirty="0" smtClean="0"/>
              <a:t>, then try your 5 </a:t>
            </a:r>
            <a:r>
              <a:rPr lang="en-US" dirty="0" err="1" smtClean="0"/>
              <a:t>statemachine-testN.html</a:t>
            </a:r>
            <a:r>
              <a:rPr lang="en-US" dirty="0" smtClean="0"/>
              <a:t> files. Include any files I'll need to do that.</a:t>
            </a:r>
          </a:p>
          <a:p>
            <a:r>
              <a:rPr lang="en-US" dirty="0" smtClean="0"/>
              <a:t>(which means project 4 is coming out next Thursday)</a:t>
            </a:r>
          </a:p>
          <a:p>
            <a:r>
              <a:rPr lang="en-US" dirty="0" smtClean="0"/>
              <a:t>Office hours are tomorrow 10/17, 1:30-3pm at Gates café, same as it ever was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76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89755" y="2047854"/>
            <a:ext cx="110737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var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= new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XMLHttpRequest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 function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if 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4 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xmlhttp.status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200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console.log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}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}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xmlhttp.open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("GET", 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”http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://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from.so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web_lab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pgh_weather.php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xmlhttp.send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28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89755" y="2047854"/>
            <a:ext cx="110737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var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= new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XMLHttpRequest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 function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en-US" dirty="0">
                <a:latin typeface="Courier New"/>
                <a:cs typeface="Courier New"/>
              </a:rPr>
              <a:t>					if (</a:t>
            </a:r>
            <a:r>
              <a:rPr lang="en-US" dirty="0" err="1" smtClean="0"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latin typeface="Courier New"/>
                <a:cs typeface="Courier New"/>
              </a:rPr>
              <a:t> === 4 </a:t>
            </a:r>
            <a:r>
              <a:rPr lang="en-US" dirty="0"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latin typeface="Courier New"/>
                <a:cs typeface="Courier New"/>
              </a:rPr>
              <a:t>xmlhttp.status</a:t>
            </a:r>
            <a:r>
              <a:rPr lang="en-US" dirty="0" smtClean="0">
                <a:latin typeface="Courier New"/>
                <a:cs typeface="Courier New"/>
              </a:rPr>
              <a:t> === 200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latin typeface="Courier New"/>
                <a:cs typeface="Courier New"/>
              </a:rPr>
              <a:t>						</a:t>
            </a:r>
            <a:r>
              <a:rPr lang="en-US" dirty="0" err="1" smtClean="0">
                <a:latin typeface="Courier New"/>
                <a:cs typeface="Courier New"/>
              </a:rPr>
              <a:t>console.log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</a:t>
            </a:r>
            <a:r>
              <a:rPr lang="en-US" dirty="0" smtClean="0">
                <a:latin typeface="Courier New"/>
                <a:cs typeface="Courier New"/>
              </a:rPr>
              <a:t>);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	}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}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xmlhttp.open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("GET", 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”http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://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from.so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web_lab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pgh_weather.php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xmlhttp.send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33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I wear a jacket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Yahoo! Weather API</a:t>
            </a:r>
          </a:p>
          <a:p>
            <a:pPr lvl="1"/>
            <a:r>
              <a:rPr lang="en-US" dirty="0">
                <a:solidFill>
                  <a:srgbClr val="F6C16A"/>
                </a:solidFill>
              </a:rPr>
              <a:t>http://from.so/web_lab/</a:t>
            </a:r>
            <a:r>
              <a:rPr lang="en-US" dirty="0" smtClean="0">
                <a:solidFill>
                  <a:srgbClr val="F6C16A"/>
                </a:solidFill>
              </a:rPr>
              <a:t>pgh_weather.php</a:t>
            </a:r>
            <a:endParaRPr lang="en-US" u="sng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/>
              <a:t>More information about the API:</a:t>
            </a:r>
            <a:endParaRPr lang="en-US" u="sng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</a:t>
            </a:r>
            <a:r>
              <a:rPr lang="en-US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://developer.yahoo.com/weather</a:t>
            </a:r>
            <a:r>
              <a:rPr lang="en-US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Step 1: Fetch weather information from Yahoo!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Starter code on next slide</a:t>
            </a:r>
          </a:p>
          <a:p>
            <a:pPr lvl="1"/>
            <a:endParaRPr lang="en-US" dirty="0"/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55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Fetch weather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marL="34925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555570" y="2520395"/>
            <a:ext cx="110737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xmlhttp</a:t>
            </a:r>
            <a:r>
              <a:rPr lang="en-US" dirty="0">
                <a:latin typeface="Courier New"/>
                <a:cs typeface="Courier New"/>
              </a:rPr>
              <a:t> = new </a:t>
            </a:r>
            <a:r>
              <a:rPr lang="en-US" dirty="0" err="1">
                <a:latin typeface="Courier New"/>
                <a:cs typeface="Courier New"/>
              </a:rPr>
              <a:t>XMLHttpRequest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 smtClean="0"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latin typeface="Courier New"/>
                <a:cs typeface="Courier New"/>
              </a:rPr>
              <a:t> = function</a:t>
            </a:r>
            <a:r>
              <a:rPr lang="en-US" dirty="0">
                <a:latin typeface="Courier New"/>
                <a:cs typeface="Courier New"/>
              </a:rPr>
              <a:t>() {</a:t>
            </a:r>
          </a:p>
          <a:p>
            <a:r>
              <a:rPr lang="en-US" dirty="0">
                <a:latin typeface="Courier New"/>
                <a:cs typeface="Courier New"/>
              </a:rPr>
              <a:t>					if (</a:t>
            </a:r>
            <a:r>
              <a:rPr lang="en-US" dirty="0" err="1" smtClean="0"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latin typeface="Courier New"/>
                <a:cs typeface="Courier New"/>
              </a:rPr>
              <a:t> === 4 </a:t>
            </a:r>
            <a:r>
              <a:rPr lang="en-US" dirty="0"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latin typeface="Courier New"/>
                <a:cs typeface="Courier New"/>
              </a:rPr>
              <a:t>xmlhttp.status</a:t>
            </a:r>
            <a:r>
              <a:rPr lang="en-US" dirty="0" smtClean="0">
                <a:latin typeface="Courier New"/>
                <a:cs typeface="Courier New"/>
              </a:rPr>
              <a:t> === 200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latin typeface="Courier New"/>
                <a:cs typeface="Courier New"/>
              </a:rPr>
              <a:t>						</a:t>
            </a:r>
            <a:r>
              <a:rPr lang="en-US" dirty="0" err="1" smtClean="0">
                <a:latin typeface="Courier New"/>
                <a:cs typeface="Courier New"/>
              </a:rPr>
              <a:t>console.log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</a:t>
            </a:r>
            <a:r>
              <a:rPr lang="en-US" dirty="0" smtClean="0">
                <a:latin typeface="Courier New"/>
                <a:cs typeface="Courier New"/>
              </a:rPr>
              <a:t>);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	}</a:t>
            </a:r>
          </a:p>
          <a:p>
            <a:r>
              <a:rPr lang="en-US" dirty="0">
                <a:latin typeface="Courier New"/>
                <a:cs typeface="Courier New"/>
              </a:rPr>
              <a:t>				}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xmlhttp.open</a:t>
            </a:r>
            <a:r>
              <a:rPr lang="en-US" dirty="0">
                <a:latin typeface="Courier New"/>
                <a:cs typeface="Courier New"/>
              </a:rPr>
              <a:t>("GET", </a:t>
            </a:r>
            <a:r>
              <a:rPr lang="en-US" dirty="0" smtClean="0">
                <a:latin typeface="Courier New"/>
                <a:cs typeface="Courier New"/>
              </a:rPr>
              <a:t>”http</a:t>
            </a:r>
            <a:r>
              <a:rPr lang="en-US" dirty="0">
                <a:latin typeface="Courier New"/>
                <a:cs typeface="Courier New"/>
              </a:rPr>
              <a:t>://</a:t>
            </a:r>
            <a:r>
              <a:rPr lang="en-US" dirty="0" err="1">
                <a:latin typeface="Courier New"/>
                <a:cs typeface="Courier New"/>
              </a:rPr>
              <a:t>from.so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web_lab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pgh_weather.php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xmlhttp.send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66763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response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most common formats: XML &amp; JSON</a:t>
            </a:r>
          </a:p>
          <a:p>
            <a:pPr lvl="1"/>
            <a:r>
              <a:rPr lang="en-US" dirty="0" smtClean="0"/>
              <a:t>XML: Treated like HTML, root: </a:t>
            </a:r>
            <a:r>
              <a:rPr lang="en-US" dirty="0" err="1" smtClean="0">
                <a:latin typeface="Courier New"/>
                <a:cs typeface="Courier New"/>
              </a:rPr>
              <a:t>xmlhttp.responseXML</a:t>
            </a:r>
            <a:endParaRPr lang="en-US" dirty="0" smtClean="0">
              <a:latin typeface="Courier New"/>
              <a:cs typeface="Courier New"/>
            </a:endParaRP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xmlhttp.responseXML.getElementById</a:t>
            </a:r>
            <a:endParaRPr lang="en-US" dirty="0" smtClean="0">
              <a:latin typeface="Courier New"/>
              <a:cs typeface="Courier New"/>
            </a:endParaRP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xmlhttp.responseXML.getElementsByTagName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JSON: JavaScript objects are directly given</a:t>
            </a: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JSON.parse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xmlhttp.responseText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40536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response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most common formats: XML &amp; JSON</a:t>
            </a:r>
          </a:p>
          <a:p>
            <a:pPr lvl="1"/>
            <a:r>
              <a:rPr lang="en-US" b="1" dirty="0" smtClean="0"/>
              <a:t>XML: Treated like HTML, root: </a:t>
            </a:r>
            <a:r>
              <a:rPr lang="en-US" b="1" dirty="0" err="1" smtClean="0">
                <a:latin typeface="Courier New"/>
                <a:cs typeface="Courier New"/>
              </a:rPr>
              <a:t>xmlhttp.responseXML</a:t>
            </a:r>
            <a:endParaRPr lang="en-US" b="1" dirty="0" smtClean="0">
              <a:latin typeface="Courier New"/>
              <a:cs typeface="Courier New"/>
            </a:endParaRP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xmlhttp.responseXML.getElementById</a:t>
            </a:r>
            <a:endParaRPr lang="en-US" dirty="0" smtClean="0">
              <a:latin typeface="Courier New"/>
              <a:cs typeface="Courier New"/>
            </a:endParaRP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xmlhttp.responseXML.getElementsByTagName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JSON: JavaScript objects are directly given</a:t>
            </a: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JSON.parse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xmlhttp.responseText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96445" y="5604933"/>
            <a:ext cx="61129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Yahoo! Weather API uses XML</a:t>
            </a:r>
            <a:endParaRPr lang="en-US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552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20395"/>
            <a:ext cx="951814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xmlhttp</a:t>
            </a:r>
            <a:r>
              <a:rPr lang="en-US" dirty="0">
                <a:latin typeface="Courier New"/>
                <a:cs typeface="Courier New"/>
              </a:rPr>
              <a:t> = new </a:t>
            </a:r>
            <a:r>
              <a:rPr lang="en-US" dirty="0" err="1">
                <a:latin typeface="Courier New"/>
                <a:cs typeface="Courier New"/>
              </a:rPr>
              <a:t>XMLHttpRequest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latin typeface="Courier New"/>
                <a:cs typeface="Courier New"/>
              </a:rPr>
              <a:t> = function</a:t>
            </a:r>
            <a:r>
              <a:rPr lang="en-US" dirty="0">
                <a:latin typeface="Courier New"/>
                <a:cs typeface="Courier New"/>
              </a:rPr>
              <a:t>() {</a:t>
            </a:r>
          </a:p>
          <a:p>
            <a:r>
              <a:rPr lang="en-US" dirty="0" smtClean="0">
                <a:latin typeface="Courier New"/>
                <a:cs typeface="Courier New"/>
              </a:rPr>
              <a:t>	if 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latin typeface="Courier New"/>
                <a:cs typeface="Courier New"/>
              </a:rPr>
              <a:t> === 4 </a:t>
            </a:r>
            <a:r>
              <a:rPr lang="en-US" dirty="0"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latin typeface="Courier New"/>
                <a:cs typeface="Courier New"/>
              </a:rPr>
              <a:t>xmlhttp.status</a:t>
            </a:r>
            <a:r>
              <a:rPr lang="en-US" dirty="0" smtClean="0">
                <a:latin typeface="Courier New"/>
                <a:cs typeface="Courier New"/>
              </a:rPr>
              <a:t> === 200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condition= </a:t>
            </a:r>
            <a:r>
              <a:rPr lang="en-US" dirty="0" err="1" smtClean="0">
                <a:latin typeface="Courier New"/>
                <a:cs typeface="Courier New"/>
              </a:rPr>
              <a:t>xmlhttp.responseXML.getElementsByTagName</a:t>
            </a:r>
            <a:r>
              <a:rPr lang="en-US" dirty="0">
                <a:latin typeface="Courier New"/>
                <a:cs typeface="Courier New"/>
              </a:rPr>
              <a:t>("</a:t>
            </a:r>
            <a:r>
              <a:rPr lang="en-US" dirty="0" smtClean="0">
                <a:latin typeface="Courier New"/>
                <a:cs typeface="Courier New"/>
              </a:rPr>
              <a:t>condition");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// your code here...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};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xmlhttp.open</a:t>
            </a:r>
            <a:r>
              <a:rPr lang="en-US" dirty="0">
                <a:latin typeface="Courier New"/>
                <a:cs typeface="Courier New"/>
              </a:rPr>
              <a:t>("GET", "</a:t>
            </a:r>
            <a:r>
              <a:rPr lang="en-US" dirty="0" smtClean="0">
                <a:latin typeface="Courier New"/>
                <a:cs typeface="Courier New"/>
              </a:rPr>
              <a:t>http</a:t>
            </a:r>
            <a:r>
              <a:rPr lang="en-US" dirty="0">
                <a:latin typeface="Courier New"/>
                <a:cs typeface="Courier New"/>
              </a:rPr>
              <a:t>://</a:t>
            </a:r>
            <a:r>
              <a:rPr lang="en-US" dirty="0" err="1">
                <a:latin typeface="Courier New"/>
                <a:cs typeface="Courier New"/>
              </a:rPr>
              <a:t>from.so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web_lab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pgh_weather.php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xmlhttp.send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2: Update your UI with weather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39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20395"/>
            <a:ext cx="951814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xmlhttp</a:t>
            </a:r>
            <a:r>
              <a:rPr lang="en-US" dirty="0">
                <a:latin typeface="Courier New"/>
                <a:cs typeface="Courier New"/>
              </a:rPr>
              <a:t> = new </a:t>
            </a:r>
            <a:r>
              <a:rPr lang="en-US" dirty="0" err="1">
                <a:latin typeface="Courier New"/>
                <a:cs typeface="Courier New"/>
              </a:rPr>
              <a:t>XMLHttpRequest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latin typeface="Courier New"/>
                <a:cs typeface="Courier New"/>
              </a:rPr>
              <a:t> = function</a:t>
            </a:r>
            <a:r>
              <a:rPr lang="en-US" dirty="0">
                <a:latin typeface="Courier New"/>
                <a:cs typeface="Courier New"/>
              </a:rPr>
              <a:t>() {</a:t>
            </a:r>
          </a:p>
          <a:p>
            <a:r>
              <a:rPr lang="en-US" dirty="0" smtClean="0">
                <a:latin typeface="Courier New"/>
                <a:cs typeface="Courier New"/>
              </a:rPr>
              <a:t>	if 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latin typeface="Courier New"/>
                <a:cs typeface="Courier New"/>
              </a:rPr>
              <a:t> === 4 </a:t>
            </a:r>
            <a:r>
              <a:rPr lang="en-US" dirty="0"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latin typeface="Courier New"/>
                <a:cs typeface="Courier New"/>
              </a:rPr>
              <a:t>xmlhttp.status</a:t>
            </a:r>
            <a:r>
              <a:rPr lang="en-US" dirty="0" smtClean="0">
                <a:latin typeface="Courier New"/>
                <a:cs typeface="Courier New"/>
              </a:rPr>
              <a:t> === 200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condition= </a:t>
            </a:r>
            <a:r>
              <a:rPr lang="en-US" dirty="0" err="1" smtClean="0">
                <a:latin typeface="Courier New"/>
                <a:cs typeface="Courier New"/>
              </a:rPr>
              <a:t>xmlhttp.responseXML.getElementsByTagName</a:t>
            </a:r>
            <a:r>
              <a:rPr lang="en-US" dirty="0">
                <a:latin typeface="Courier New"/>
                <a:cs typeface="Courier New"/>
              </a:rPr>
              <a:t>("</a:t>
            </a:r>
            <a:r>
              <a:rPr lang="en-US" dirty="0" smtClean="0">
                <a:latin typeface="Courier New"/>
                <a:cs typeface="Courier New"/>
              </a:rPr>
              <a:t>condition");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console.log</a:t>
            </a:r>
            <a:r>
              <a:rPr lang="en-US" dirty="0">
                <a:latin typeface="Courier New"/>
                <a:cs typeface="Courier New"/>
              </a:rPr>
              <a:t>(condition[0].attributes['temp']);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};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xmlhttp.open</a:t>
            </a:r>
            <a:r>
              <a:rPr lang="en-US" dirty="0">
                <a:latin typeface="Courier New"/>
                <a:cs typeface="Courier New"/>
              </a:rPr>
              <a:t>("GET", "</a:t>
            </a:r>
            <a:r>
              <a:rPr lang="en-US" dirty="0" smtClean="0">
                <a:latin typeface="Courier New"/>
                <a:cs typeface="Courier New"/>
              </a:rPr>
              <a:t>http</a:t>
            </a:r>
            <a:r>
              <a:rPr lang="en-US" dirty="0">
                <a:latin typeface="Courier New"/>
                <a:cs typeface="Courier New"/>
              </a:rPr>
              <a:t>://</a:t>
            </a:r>
            <a:r>
              <a:rPr lang="en-US" dirty="0" err="1">
                <a:latin typeface="Courier New"/>
                <a:cs typeface="Courier New"/>
              </a:rPr>
              <a:t>from.so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web_lab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pgh_weather.php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xmlhttp.send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2: Update your UI with weather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42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Let's make a page that calls an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you'd like you can take </a:t>
            </a:r>
            <a:r>
              <a:rPr lang="en-US" dirty="0" err="1" smtClean="0"/>
              <a:t>jacket.html</a:t>
            </a:r>
            <a:r>
              <a:rPr lang="en-US" dirty="0" smtClean="0"/>
              <a:t> from the course website and make it work, or make your own thing using:</a:t>
            </a:r>
          </a:p>
          <a:p>
            <a:r>
              <a:rPr lang="en-US" dirty="0" err="1" smtClean="0"/>
              <a:t>ihackernews</a:t>
            </a:r>
            <a:r>
              <a:rPr lang="en-US" dirty="0"/>
              <a:t>: http://</a:t>
            </a:r>
            <a:r>
              <a:rPr lang="en-US" dirty="0" err="1"/>
              <a:t>api.ihackernews.com</a:t>
            </a:r>
            <a:r>
              <a:rPr lang="en-US" dirty="0"/>
              <a:t>/</a:t>
            </a:r>
            <a:r>
              <a:rPr lang="en-US" dirty="0" smtClean="0"/>
              <a:t>page returns posts that are on Hacker News now.</a:t>
            </a:r>
          </a:p>
          <a:p>
            <a:r>
              <a:rPr lang="en-US" dirty="0" err="1" smtClean="0"/>
              <a:t>Instagram</a:t>
            </a:r>
            <a:r>
              <a:rPr lang="en-US" dirty="0"/>
              <a:t>: https://</a:t>
            </a:r>
            <a:r>
              <a:rPr lang="en-US" dirty="0" err="1"/>
              <a:t>api.instagram.com</a:t>
            </a:r>
            <a:r>
              <a:rPr lang="en-US" dirty="0"/>
              <a:t>/v1/media/</a:t>
            </a:r>
            <a:r>
              <a:rPr lang="en-US" dirty="0" err="1"/>
              <a:t>popular?client_id</a:t>
            </a:r>
            <a:r>
              <a:rPr lang="en-US" dirty="0" smtClean="0"/>
              <a:t>=b73c…(</a:t>
            </a:r>
            <a:r>
              <a:rPr lang="en-US" dirty="0" smtClean="0">
                <a:hlinkClick r:id="rId2"/>
              </a:rPr>
              <a:t>client ID</a:t>
            </a:r>
            <a:r>
              <a:rPr lang="en-US" dirty="0" smtClean="0"/>
              <a:t> required) to see popular photos</a:t>
            </a:r>
          </a:p>
          <a:p>
            <a:r>
              <a:rPr lang="en-US" dirty="0" err="1" smtClean="0"/>
              <a:t>usaspending.gov</a:t>
            </a:r>
            <a:r>
              <a:rPr lang="en-US" dirty="0"/>
              <a:t>: http://</a:t>
            </a:r>
            <a:r>
              <a:rPr lang="en-US" dirty="0" err="1"/>
              <a:t>www.usaspending.gov</a:t>
            </a:r>
            <a:r>
              <a:rPr lang="en-US" dirty="0"/>
              <a:t>/</a:t>
            </a:r>
            <a:r>
              <a:rPr lang="en-US" dirty="0" err="1"/>
              <a:t>fpds</a:t>
            </a:r>
            <a:r>
              <a:rPr lang="en-US" dirty="0"/>
              <a:t>/</a:t>
            </a:r>
            <a:r>
              <a:rPr lang="en-US" dirty="0" err="1"/>
              <a:t>fpds.php?state</a:t>
            </a:r>
            <a:r>
              <a:rPr lang="en-US" dirty="0"/>
              <a:t>=</a:t>
            </a:r>
            <a:r>
              <a:rPr lang="en-US" dirty="0" err="1"/>
              <a:t>PA&amp;detail</a:t>
            </a:r>
            <a:r>
              <a:rPr lang="en-US" dirty="0"/>
              <a:t>=</a:t>
            </a:r>
            <a:r>
              <a:rPr lang="en-US" dirty="0" smtClean="0"/>
              <a:t>b for all government contracts in Pennsylvania</a:t>
            </a:r>
          </a:p>
          <a:p>
            <a:r>
              <a:rPr lang="en-US" dirty="0" smtClean="0"/>
              <a:t>or whatever API you 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77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mid-course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bit.ly</a:t>
            </a:r>
            <a:r>
              <a:rPr lang="en-US" dirty="0" smtClean="0"/>
              <a:t>/</a:t>
            </a:r>
            <a:r>
              <a:rPr lang="en-US" dirty="0" err="1" smtClean="0"/>
              <a:t>ssuiwebmid</a:t>
            </a:r>
            <a:endParaRPr lang="en-US" dirty="0" smtClean="0"/>
          </a:p>
          <a:p>
            <a:r>
              <a:rPr lang="en-US" dirty="0" smtClean="0"/>
              <a:t>(up to) 3 things that are going well</a:t>
            </a:r>
          </a:p>
          <a:p>
            <a:r>
              <a:rPr lang="en-US" dirty="0" smtClean="0"/>
              <a:t>(up to) 3 things that could be improved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64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Asynchronous</a:t>
            </a:r>
            <a:r>
              <a:rPr lang="en-US" dirty="0" smtClean="0"/>
              <a:t> JavaScript &amp; XML</a:t>
            </a:r>
          </a:p>
          <a:p>
            <a:r>
              <a:rPr lang="en-US" dirty="0" smtClean="0"/>
              <a:t>Loads data from external services without refreshing page</a:t>
            </a:r>
          </a:p>
          <a:p>
            <a:r>
              <a:rPr lang="en-US" dirty="0" smtClean="0"/>
              <a:t>Defined “Web 2.0”</a:t>
            </a:r>
          </a:p>
          <a:p>
            <a:r>
              <a:rPr lang="en-US" dirty="0" smtClean="0"/>
              <a:t>Procedurally:</a:t>
            </a:r>
          </a:p>
          <a:p>
            <a:pPr lvl="1"/>
            <a:r>
              <a:rPr lang="en-US" dirty="0"/>
              <a:t>Make an </a:t>
            </a:r>
            <a:r>
              <a:rPr lang="en-US" b="1" dirty="0"/>
              <a:t>asynchronous </a:t>
            </a:r>
            <a:r>
              <a:rPr lang="en-US" dirty="0"/>
              <a:t>call to an external API</a:t>
            </a:r>
          </a:p>
          <a:p>
            <a:pPr lvl="2"/>
            <a:r>
              <a:rPr lang="en-US" dirty="0"/>
              <a:t>This call will return a value after some delay</a:t>
            </a:r>
          </a:p>
          <a:p>
            <a:pPr lvl="1"/>
            <a:r>
              <a:rPr lang="en-US" dirty="0"/>
              <a:t>Show a loading message (good UI practice)</a:t>
            </a:r>
          </a:p>
          <a:p>
            <a:pPr lvl="1"/>
            <a:r>
              <a:rPr lang="en-US" dirty="0"/>
              <a:t>Update the web page in response to the return value of the asynchronous </a:t>
            </a:r>
            <a:r>
              <a:rPr lang="en-US" dirty="0" smtClean="0"/>
              <a:t>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231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t’s the difference between…</a:t>
            </a:r>
            <a:endParaRPr lang="en-US" dirty="0"/>
          </a:p>
        </p:txBody>
      </p:sp>
      <p:pic>
        <p:nvPicPr>
          <p:cNvPr id="4" name="Content Placeholder 3" descr="terraserver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22" r="-73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5066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oogle_eart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8" y="0"/>
            <a:ext cx="7874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4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oogle_eart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8" y="0"/>
            <a:ext cx="7874837" cy="68580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54348" y="0"/>
            <a:ext cx="7874837" cy="6858000"/>
            <a:chOff x="454348" y="0"/>
            <a:chExt cx="7874837" cy="6858000"/>
          </a:xfrm>
        </p:grpSpPr>
        <p:sp>
          <p:nvSpPr>
            <p:cNvPr id="2" name="Rectangle 1"/>
            <p:cNvSpPr/>
            <p:nvPr/>
          </p:nvSpPr>
          <p:spPr>
            <a:xfrm>
              <a:off x="2195883" y="0"/>
              <a:ext cx="6133302" cy="6858000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54348" y="350847"/>
              <a:ext cx="1741535" cy="6507153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54349" y="0"/>
              <a:ext cx="815560" cy="350847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454348" y="1891862"/>
            <a:ext cx="2059012" cy="287086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90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“Should I wear a jacket today?”</a:t>
            </a:r>
          </a:p>
          <a:p>
            <a:r>
              <a:rPr lang="en-US" dirty="0" smtClean="0"/>
              <a:t>Going to use Yahoo! Weather API</a:t>
            </a:r>
          </a:p>
          <a:p>
            <a:pPr lvl="1"/>
            <a:r>
              <a:rPr lang="en-US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http://developer.yahoo.com/weather</a:t>
            </a:r>
            <a:r>
              <a:rPr lang="en-US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</a:p>
          <a:p>
            <a:pPr lvl="1"/>
            <a:r>
              <a:rPr lang="en-US" dirty="0" smtClean="0"/>
              <a:t>One of many available weather APIs</a:t>
            </a:r>
          </a:p>
          <a:p>
            <a:pPr lvl="1"/>
            <a:r>
              <a:rPr lang="en-US" dirty="0">
                <a:solidFill>
                  <a:srgbClr val="F6C16A"/>
                </a:solidFill>
              </a:rPr>
              <a:t>http://</a:t>
            </a:r>
            <a:r>
              <a:rPr lang="en-US" dirty="0" err="1">
                <a:solidFill>
                  <a:srgbClr val="F6C16A"/>
                </a:solidFill>
              </a:rPr>
              <a:t>weather.yahooapis.com</a:t>
            </a:r>
            <a:r>
              <a:rPr lang="en-US" dirty="0">
                <a:solidFill>
                  <a:srgbClr val="F6C16A"/>
                </a:solidFill>
              </a:rPr>
              <a:t>/</a:t>
            </a:r>
            <a:r>
              <a:rPr lang="en-US" dirty="0" err="1">
                <a:solidFill>
                  <a:srgbClr val="F6C16A"/>
                </a:solidFill>
              </a:rPr>
              <a:t>forecastrss?w</a:t>
            </a:r>
            <a:r>
              <a:rPr lang="en-US" dirty="0">
                <a:solidFill>
                  <a:srgbClr val="F6C16A"/>
                </a:solidFill>
              </a:rPr>
              <a:t>=</a:t>
            </a:r>
            <a:r>
              <a:rPr lang="en-US" dirty="0" smtClean="0">
                <a:solidFill>
                  <a:srgbClr val="F6C16A"/>
                </a:solidFill>
              </a:rPr>
              <a:t>2473224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If you didn't last time then do it real quick now: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Install </a:t>
            </a:r>
            <a:r>
              <a:rPr lang="en-US" dirty="0" err="1" smtClean="0">
                <a:solidFill>
                  <a:srgbClr val="FFFFFF"/>
                </a:solidFill>
              </a:rPr>
              <a:t>Node.js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http://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nodejs.org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/</a:t>
            </a:r>
          </a:p>
          <a:p>
            <a:pPr lvl="1"/>
            <a:endParaRPr lang="en-US" dirty="0" smtClean="0">
              <a:solidFill>
                <a:srgbClr val="FFFFFF"/>
              </a:solidFill>
            </a:endParaRPr>
          </a:p>
          <a:p>
            <a:pPr lvl="1"/>
            <a:endParaRPr lang="en-US" dirty="0"/>
          </a:p>
          <a:p>
            <a:pPr marL="349250" lvl="1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dirty="0" smtClean="0"/>
              <a:t>Today: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11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Asynchronous</a:t>
            </a:r>
            <a:r>
              <a:rPr lang="en-US" dirty="0" smtClean="0"/>
              <a:t> JavaScript &amp; XML</a:t>
            </a:r>
          </a:p>
          <a:p>
            <a:r>
              <a:rPr lang="en-US" dirty="0" smtClean="0"/>
              <a:t>Loads data from external services without refreshing page</a:t>
            </a:r>
          </a:p>
          <a:p>
            <a:r>
              <a:rPr lang="en-US" dirty="0" smtClean="0"/>
              <a:t>Defined “Web 2.0”</a:t>
            </a:r>
          </a:p>
          <a:p>
            <a:r>
              <a:rPr lang="en-US" dirty="0" smtClean="0"/>
              <a:t>Procedurally:</a:t>
            </a:r>
          </a:p>
          <a:p>
            <a:pPr lvl="1"/>
            <a:r>
              <a:rPr lang="en-US" dirty="0"/>
              <a:t>Make an </a:t>
            </a:r>
            <a:r>
              <a:rPr lang="en-US" b="1" dirty="0"/>
              <a:t>asynchronous </a:t>
            </a:r>
            <a:r>
              <a:rPr lang="en-US" dirty="0"/>
              <a:t>call to an external API</a:t>
            </a:r>
          </a:p>
          <a:p>
            <a:pPr lvl="2"/>
            <a:r>
              <a:rPr lang="en-US" dirty="0"/>
              <a:t>This call will return a value after some delay</a:t>
            </a:r>
          </a:p>
          <a:p>
            <a:pPr lvl="1"/>
            <a:r>
              <a:rPr lang="en-US" dirty="0"/>
              <a:t>Show a loading message (good UI practice)</a:t>
            </a:r>
          </a:p>
          <a:p>
            <a:pPr lvl="1"/>
            <a:r>
              <a:rPr lang="en-US" dirty="0"/>
              <a:t>Update the web page in response to the return value of the asynchronous </a:t>
            </a:r>
            <a:r>
              <a:rPr lang="en-US" dirty="0" smtClean="0"/>
              <a:t>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29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5571</TotalTime>
  <Words>953</Words>
  <Application>Microsoft Macintosh PowerPoint</Application>
  <PresentationFormat>On-screen Show (4:3)</PresentationFormat>
  <Paragraphs>243</Paragraphs>
  <Slides>28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Story</vt:lpstr>
      <vt:lpstr>AJAX</vt:lpstr>
      <vt:lpstr>Project 3</vt:lpstr>
      <vt:lpstr>mid-course survey</vt:lpstr>
      <vt:lpstr>AJAX</vt:lpstr>
      <vt:lpstr>it’s the difference between…</vt:lpstr>
      <vt:lpstr>PowerPoint Presentation</vt:lpstr>
      <vt:lpstr>PowerPoint Presentation</vt:lpstr>
      <vt:lpstr>Today:</vt:lpstr>
      <vt:lpstr>AJAX</vt:lpstr>
      <vt:lpstr>AJAX</vt:lpstr>
      <vt:lpstr>XMLHttpRequest</vt:lpstr>
      <vt:lpstr>XMLHttpRequest</vt:lpstr>
      <vt:lpstr>XMLHttpRequest</vt:lpstr>
      <vt:lpstr>XMLHttpRequest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Should I wear a jacket today?</vt:lpstr>
      <vt:lpstr>Step 1: Fetch weather data</vt:lpstr>
      <vt:lpstr>Dealing with response data</vt:lpstr>
      <vt:lpstr>Dealing with response data</vt:lpstr>
      <vt:lpstr>Step 2: Update your UI with weather data</vt:lpstr>
      <vt:lpstr>Step 2: Update your UI with weather data</vt:lpstr>
      <vt:lpstr>Let's make a page that calls an API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Prototype, Canvas</dc:title>
  <dc:creator>Julia Schwarz</dc:creator>
  <cp:lastModifiedBy>Dan Tasse</cp:lastModifiedBy>
  <cp:revision>310</cp:revision>
  <dcterms:created xsi:type="dcterms:W3CDTF">2011-09-15T03:16:43Z</dcterms:created>
  <dcterms:modified xsi:type="dcterms:W3CDTF">2014-10-15T19:40:03Z</dcterms:modified>
</cp:coreProperties>
</file>