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256" r:id="rId2"/>
    <p:sldId id="431" r:id="rId3"/>
    <p:sldId id="432" r:id="rId4"/>
    <p:sldId id="485" r:id="rId5"/>
    <p:sldId id="486" r:id="rId6"/>
    <p:sldId id="433" r:id="rId7"/>
    <p:sldId id="487" r:id="rId8"/>
    <p:sldId id="434" r:id="rId9"/>
    <p:sldId id="435" r:id="rId10"/>
    <p:sldId id="436" r:id="rId11"/>
    <p:sldId id="440" r:id="rId12"/>
    <p:sldId id="441" r:id="rId13"/>
    <p:sldId id="438" r:id="rId14"/>
    <p:sldId id="471" r:id="rId15"/>
    <p:sldId id="470" r:id="rId16"/>
    <p:sldId id="469" r:id="rId17"/>
    <p:sldId id="473" r:id="rId18"/>
    <p:sldId id="444" r:id="rId19"/>
    <p:sldId id="445" r:id="rId20"/>
    <p:sldId id="474" r:id="rId21"/>
    <p:sldId id="446" r:id="rId22"/>
    <p:sldId id="475" r:id="rId23"/>
    <p:sldId id="451" r:id="rId24"/>
    <p:sldId id="484" r:id="rId25"/>
    <p:sldId id="488" r:id="rId26"/>
    <p:sldId id="489" r:id="rId27"/>
    <p:sldId id="490" r:id="rId28"/>
    <p:sldId id="491" r:id="rId29"/>
    <p:sldId id="483" r:id="rId30"/>
    <p:sldId id="447" r:id="rId31"/>
    <p:sldId id="449" r:id="rId32"/>
    <p:sldId id="450" r:id="rId33"/>
    <p:sldId id="476" r:id="rId34"/>
    <p:sldId id="478" r:id="rId35"/>
    <p:sldId id="448" r:id="rId36"/>
    <p:sldId id="452" r:id="rId37"/>
    <p:sldId id="454" r:id="rId38"/>
    <p:sldId id="455" r:id="rId39"/>
    <p:sldId id="480" r:id="rId40"/>
    <p:sldId id="479" r:id="rId41"/>
    <p:sldId id="481" r:id="rId42"/>
    <p:sldId id="456" r:id="rId43"/>
    <p:sldId id="460" r:id="rId44"/>
    <p:sldId id="457" r:id="rId45"/>
    <p:sldId id="492" r:id="rId46"/>
    <p:sldId id="458" r:id="rId47"/>
    <p:sldId id="467" r:id="rId48"/>
    <p:sldId id="459" r:id="rId49"/>
    <p:sldId id="461" r:id="rId50"/>
    <p:sldId id="462" r:id="rId51"/>
    <p:sldId id="463" r:id="rId52"/>
    <p:sldId id="464" r:id="rId53"/>
    <p:sldId id="465" r:id="rId54"/>
    <p:sldId id="466" r:id="rId55"/>
    <p:sldId id="493" r:id="rId56"/>
    <p:sldId id="468" r:id="rId57"/>
    <p:sldId id="494" r:id="rId58"/>
    <p:sldId id="442" r:id="rId59"/>
    <p:sldId id="443"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18" autoAdjust="0"/>
  </p:normalViewPr>
  <p:slideViewPr>
    <p:cSldViewPr snapToGrid="0" snapToObjects="1">
      <p:cViewPr>
        <p:scale>
          <a:sx n="100" d="100"/>
          <a:sy n="100" d="100"/>
        </p:scale>
        <p:origin x="-1888" y="-232"/>
      </p:cViewPr>
      <p:guideLst>
        <p:guide orient="horz" pos="217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C8422-C8B8-4BC4-B711-60DC022E0201}" type="datetimeFigureOut">
              <a:rPr lang="en-US" smtClean="0"/>
              <a:pPr/>
              <a:t>11/6/14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04B385-195D-42A6-AD53-ED33A3B9CE57}" type="slidenum">
              <a:rPr lang="en-US" smtClean="0"/>
              <a:pPr/>
              <a:t>‹#›</a:t>
            </a:fld>
            <a:endParaRPr lang="en-US"/>
          </a:p>
        </p:txBody>
      </p:sp>
    </p:spTree>
    <p:extLst>
      <p:ext uri="{BB962C8B-B14F-4D97-AF65-F5344CB8AC3E}">
        <p14:creationId xmlns:p14="http://schemas.microsoft.com/office/powerpoint/2010/main" val="394506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JS-based</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2</a:t>
            </a:fld>
            <a:endParaRPr lang="en-US"/>
          </a:p>
        </p:txBody>
      </p:sp>
    </p:spTree>
    <p:extLst>
      <p:ext uri="{BB962C8B-B14F-4D97-AF65-F5344CB8AC3E}">
        <p14:creationId xmlns:p14="http://schemas.microsoft.com/office/powerpoint/2010/main" val="2890588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https://</a:t>
            </a:r>
            <a:r>
              <a:rPr lang="en-US" dirty="0" err="1" smtClean="0"/>
              <a:t>angularjs.org</a:t>
            </a:r>
            <a:r>
              <a:rPr lang="en-US" dirty="0" smtClean="0"/>
              <a:t>/</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16</a:t>
            </a:fld>
            <a:endParaRPr lang="en-US"/>
          </a:p>
        </p:txBody>
      </p:sp>
    </p:spTree>
    <p:extLst>
      <p:ext uri="{BB962C8B-B14F-4D97-AF65-F5344CB8AC3E}">
        <p14:creationId xmlns:p14="http://schemas.microsoft.com/office/powerpoint/2010/main" val="294617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 in double braces expand</a:t>
            </a:r>
          </a:p>
          <a:p>
            <a:r>
              <a:rPr lang="en-US" dirty="0" smtClean="0"/>
              <a:t>(why</a:t>
            </a:r>
            <a:r>
              <a:rPr lang="en-US" baseline="0" dirty="0" smtClean="0"/>
              <a:t> is this good?</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17</a:t>
            </a:fld>
            <a:endParaRPr lang="en-US"/>
          </a:p>
        </p:txBody>
      </p:sp>
    </p:spTree>
    <p:extLst>
      <p:ext uri="{BB962C8B-B14F-4D97-AF65-F5344CB8AC3E}">
        <p14:creationId xmlns:p14="http://schemas.microsoft.com/office/powerpoint/2010/main" val="382135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backbonejs.org</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20</a:t>
            </a:fld>
            <a:endParaRPr lang="en-US"/>
          </a:p>
        </p:txBody>
      </p:sp>
    </p:spTree>
    <p:extLst>
      <p:ext uri="{BB962C8B-B14F-4D97-AF65-F5344CB8AC3E}">
        <p14:creationId xmlns:p14="http://schemas.microsoft.com/office/powerpoint/2010/main" val="1332595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just this</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34</a:t>
            </a:fld>
            <a:endParaRPr lang="en-US"/>
          </a:p>
        </p:txBody>
      </p:sp>
    </p:spTree>
    <p:extLst>
      <p:ext uri="{BB962C8B-B14F-4D97-AF65-F5344CB8AC3E}">
        <p14:creationId xmlns:p14="http://schemas.microsoft.com/office/powerpoint/2010/main" val="1226647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instead you compile a template</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36</a:t>
            </a:fld>
            <a:endParaRPr lang="en-US"/>
          </a:p>
        </p:txBody>
      </p:sp>
    </p:spTree>
    <p:extLst>
      <p:ext uri="{BB962C8B-B14F-4D97-AF65-F5344CB8AC3E}">
        <p14:creationId xmlns:p14="http://schemas.microsoft.com/office/powerpoint/2010/main" val="1117235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41</a:t>
            </a:fld>
            <a:endParaRPr lang="en-US"/>
          </a:p>
        </p:txBody>
      </p:sp>
    </p:spTree>
    <p:extLst>
      <p:ext uri="{BB962C8B-B14F-4D97-AF65-F5344CB8AC3E}">
        <p14:creationId xmlns:p14="http://schemas.microsoft.com/office/powerpoint/2010/main" val="1372415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58</a:t>
            </a:fld>
            <a:endParaRPr lang="en-US"/>
          </a:p>
        </p:txBody>
      </p:sp>
    </p:spTree>
    <p:extLst>
      <p:ext uri="{BB962C8B-B14F-4D97-AF65-F5344CB8AC3E}">
        <p14:creationId xmlns:p14="http://schemas.microsoft.com/office/powerpoint/2010/main" val="8580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59</a:t>
            </a:fld>
            <a:endParaRPr lang="en-US"/>
          </a:p>
        </p:txBody>
      </p:sp>
    </p:spTree>
    <p:extLst>
      <p:ext uri="{BB962C8B-B14F-4D97-AF65-F5344CB8AC3E}">
        <p14:creationId xmlns:p14="http://schemas.microsoft.com/office/powerpoint/2010/main" val="407438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www.jeffknupp.com</a:t>
            </a:r>
            <a:r>
              <a:rPr lang="en-US" dirty="0" smtClean="0"/>
              <a:t>/blog/2014/03/03/what-is-a-web-framework/</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4</a:t>
            </a:fld>
            <a:endParaRPr lang="en-US"/>
          </a:p>
        </p:txBody>
      </p:sp>
    </p:spTree>
    <p:extLst>
      <p:ext uri="{BB962C8B-B14F-4D97-AF65-F5344CB8AC3E}">
        <p14:creationId xmlns:p14="http://schemas.microsoft.com/office/powerpoint/2010/main" val="271385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either way works…</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5</a:t>
            </a:fld>
            <a:endParaRPr lang="en-US"/>
          </a:p>
        </p:txBody>
      </p:sp>
    </p:spTree>
    <p:extLst>
      <p:ext uri="{BB962C8B-B14F-4D97-AF65-F5344CB8AC3E}">
        <p14:creationId xmlns:p14="http://schemas.microsoft.com/office/powerpoint/2010/main" val="3946291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Whorfian</a:t>
            </a:r>
            <a:r>
              <a:rPr lang="en-US" baseline="0" dirty="0" smtClean="0"/>
              <a:t> effects</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6</a:t>
            </a:fld>
            <a:endParaRPr lang="en-US"/>
          </a:p>
        </p:txBody>
      </p:sp>
    </p:spTree>
    <p:extLst>
      <p:ext uri="{BB962C8B-B14F-4D97-AF65-F5344CB8AC3E}">
        <p14:creationId xmlns:p14="http://schemas.microsoft.com/office/powerpoint/2010/main" val="2257277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Whorfian</a:t>
            </a:r>
            <a:r>
              <a:rPr lang="en-US" baseline="0" dirty="0" smtClean="0"/>
              <a:t> effects</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7</a:t>
            </a:fld>
            <a:endParaRPr lang="en-US"/>
          </a:p>
        </p:txBody>
      </p:sp>
    </p:spTree>
    <p:extLst>
      <p:ext uri="{BB962C8B-B14F-4D97-AF65-F5344CB8AC3E}">
        <p14:creationId xmlns:p14="http://schemas.microsoft.com/office/powerpoint/2010/main" val="225727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hard to tell. maybe angular is smashing everyone, maybe they're all about even. http://</a:t>
            </a:r>
            <a:r>
              <a:rPr lang="en-US" dirty="0" err="1" smtClean="0"/>
              <a:t>www.google.com</a:t>
            </a:r>
            <a:r>
              <a:rPr lang="en-US" dirty="0" smtClean="0"/>
              <a:t>/trends/</a:t>
            </a:r>
            <a:r>
              <a:rPr lang="en-US" dirty="0" err="1" smtClean="0"/>
              <a:t>explore?hl</a:t>
            </a:r>
            <a:r>
              <a:rPr lang="en-US" dirty="0" smtClean="0"/>
              <a:t>=</a:t>
            </a:r>
            <a:r>
              <a:rPr lang="en-US" dirty="0" err="1" smtClean="0"/>
              <a:t>en-US#q</a:t>
            </a:r>
            <a:r>
              <a:rPr lang="en-US" dirty="0" smtClean="0"/>
              <a:t>=ember.js%2C%20angular.js%2C%20backbone.js%2C%20knockoutjs%2C%20angularjs&amp;date=1%2F2009%2072m&amp;cmpt=q</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9</a:t>
            </a:fld>
            <a:endParaRPr lang="en-US"/>
          </a:p>
        </p:txBody>
      </p:sp>
    </p:spTree>
    <p:extLst>
      <p:ext uri="{BB962C8B-B14F-4D97-AF65-F5344CB8AC3E}">
        <p14:creationId xmlns:p14="http://schemas.microsoft.com/office/powerpoint/2010/main" val="216141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www.airpair.com</a:t>
            </a:r>
            <a:r>
              <a:rPr lang="en-US" dirty="0" smtClean="0"/>
              <a:t>/</a:t>
            </a:r>
            <a:r>
              <a:rPr lang="en-US" dirty="0" err="1" smtClean="0"/>
              <a:t>js</a:t>
            </a:r>
            <a:r>
              <a:rPr lang="en-US" dirty="0" smtClean="0"/>
              <a:t>/</a:t>
            </a:r>
            <a:r>
              <a:rPr lang="en-US" dirty="0" err="1" smtClean="0"/>
              <a:t>javascript</a:t>
            </a:r>
            <a:r>
              <a:rPr lang="en-US" dirty="0" smtClean="0"/>
              <a:t>-framework-comparison</a:t>
            </a:r>
          </a:p>
          <a:p>
            <a:r>
              <a:rPr lang="en-US" dirty="0" smtClean="0"/>
              <a:t>of course maybe this means people are more confused about angular! hmm.</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10</a:t>
            </a:fld>
            <a:endParaRPr lang="en-US"/>
          </a:p>
        </p:txBody>
      </p:sp>
    </p:spTree>
    <p:extLst>
      <p:ext uri="{BB962C8B-B14F-4D97-AF65-F5344CB8AC3E}">
        <p14:creationId xmlns:p14="http://schemas.microsoft.com/office/powerpoint/2010/main" val="216141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"tabs"</a:t>
            </a:r>
            <a:r>
              <a:rPr lang="en-US" baseline="0" dirty="0" smtClean="0"/>
              <a:t> and "pane"?</a:t>
            </a:r>
          </a:p>
          <a:p>
            <a:r>
              <a:rPr lang="en-US" baseline="0" dirty="0" smtClean="0"/>
              <a:t>see </a:t>
            </a:r>
            <a:r>
              <a:rPr lang="en-US" baseline="0" dirty="0" err="1" smtClean="0"/>
              <a:t>angularjs.org</a:t>
            </a:r>
            <a:r>
              <a:rPr lang="en-US" baseline="0" dirty="0" smtClean="0"/>
              <a:t> for more example</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14</a:t>
            </a:fld>
            <a:endParaRPr lang="en-US"/>
          </a:p>
        </p:txBody>
      </p:sp>
    </p:spTree>
    <p:extLst>
      <p:ext uri="{BB962C8B-B14F-4D97-AF65-F5344CB8AC3E}">
        <p14:creationId xmlns:p14="http://schemas.microsoft.com/office/powerpoint/2010/main" val="88751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info get from the model into the view?</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15</a:t>
            </a:fld>
            <a:endParaRPr lang="en-US"/>
          </a:p>
        </p:txBody>
      </p:sp>
    </p:spTree>
    <p:extLst>
      <p:ext uri="{BB962C8B-B14F-4D97-AF65-F5344CB8AC3E}">
        <p14:creationId xmlns:p14="http://schemas.microsoft.com/office/powerpoint/2010/main" val="294617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34EC56-5BE0-CF40-A0E9-9B07941CA105}" type="datetimeFigureOut">
              <a:rPr lang="en-US" smtClean="0"/>
              <a:pPr/>
              <a:t>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34EC56-5BE0-CF40-A0E9-9B07941CA105}" type="datetimeFigureOut">
              <a:rPr lang="en-US" smtClean="0"/>
              <a:pPr/>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34EC56-5BE0-CF40-A0E9-9B07941CA105}" type="datetimeFigureOut">
              <a:rPr lang="en-US" smtClean="0"/>
              <a:pPr/>
              <a:t>11/6/14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6FB5E-4BBD-8C4E-84FF-856EDEBDEFFB}" type="slidenum">
              <a:rPr lang="en-US" smtClean="0"/>
              <a:pPr/>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34EC56-5BE0-CF40-A0E9-9B07941CA105}" type="datetimeFigureOut">
              <a:rPr lang="en-US" smtClean="0"/>
              <a:pPr/>
              <a:t>11/6/14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4EC56-5BE0-CF40-A0E9-9B07941CA105}" type="datetimeFigureOut">
              <a:rPr lang="en-US" smtClean="0"/>
              <a:pPr/>
              <a:t>11/6/14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34EC56-5BE0-CF40-A0E9-9B07941CA105}" type="datetimeFigureOut">
              <a:rPr lang="en-US" smtClean="0"/>
              <a:pPr/>
              <a:t>11/6/14</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8F16FB5E-4BBD-8C4E-84FF-856EDEBDEFF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Some cool web libraries and tools</a:t>
            </a:r>
            <a:endParaRPr lang="en-US" dirty="0"/>
          </a:p>
        </p:txBody>
      </p:sp>
      <p:sp>
        <p:nvSpPr>
          <p:cNvPr id="4" name="Subtitle 2"/>
          <p:cNvSpPr>
            <a:spLocks noGrp="1"/>
          </p:cNvSpPr>
          <p:nvPr>
            <p:ph type="subTitle" idx="1"/>
          </p:nvPr>
        </p:nvSpPr>
        <p:spPr/>
        <p:txBody>
          <a:bodyPr/>
          <a:lstStyle/>
          <a:p>
            <a:r>
              <a:rPr lang="en-US" dirty="0" smtClean="0"/>
              <a:t>Lab 11</a:t>
            </a:r>
          </a:p>
          <a:p>
            <a:r>
              <a:rPr lang="en-US" dirty="0" smtClean="0"/>
              <a:t>11/</a:t>
            </a:r>
            <a:r>
              <a:rPr lang="en-US" dirty="0"/>
              <a:t>7</a:t>
            </a:r>
          </a:p>
        </p:txBody>
      </p:sp>
    </p:spTree>
    <p:extLst>
      <p:ext uri="{BB962C8B-B14F-4D97-AF65-F5344CB8AC3E}">
        <p14:creationId xmlns:p14="http://schemas.microsoft.com/office/powerpoint/2010/main" val="33650183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popular? (Nov 2014)</a:t>
            </a:r>
            <a:endParaRPr lang="en-US" dirty="0"/>
          </a:p>
        </p:txBody>
      </p:sp>
      <p:pic>
        <p:nvPicPr>
          <p:cNvPr id="7" name="Picture 6"/>
          <p:cNvPicPr>
            <a:picLocks noChangeAspect="1"/>
          </p:cNvPicPr>
          <p:nvPr/>
        </p:nvPicPr>
        <p:blipFill>
          <a:blip r:embed="rId3"/>
          <a:stretch>
            <a:fillRect/>
          </a:stretch>
        </p:blipFill>
        <p:spPr>
          <a:xfrm>
            <a:off x="317500" y="1435100"/>
            <a:ext cx="8496890" cy="3975376"/>
          </a:xfrm>
          <a:prstGeom prst="rect">
            <a:avLst/>
          </a:prstGeom>
        </p:spPr>
      </p:pic>
      <p:sp>
        <p:nvSpPr>
          <p:cNvPr id="10" name="Rounded Rectangle 9"/>
          <p:cNvSpPr/>
          <p:nvPr/>
        </p:nvSpPr>
        <p:spPr>
          <a:xfrm>
            <a:off x="317500" y="3151662"/>
            <a:ext cx="8496890" cy="564476"/>
          </a:xfrm>
          <a:prstGeom prst="roundRect">
            <a:avLst/>
          </a:prstGeom>
          <a:no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7091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 but seriously, pros and cons</a:t>
            </a:r>
            <a:endParaRPr lang="en-US" dirty="0"/>
          </a:p>
        </p:txBody>
      </p:sp>
      <p:sp>
        <p:nvSpPr>
          <p:cNvPr id="3" name="Content Placeholder 2"/>
          <p:cNvSpPr>
            <a:spLocks noGrp="1"/>
          </p:cNvSpPr>
          <p:nvPr>
            <p:ph idx="1"/>
          </p:nvPr>
        </p:nvSpPr>
        <p:spPr/>
        <p:txBody>
          <a:bodyPr/>
          <a:lstStyle/>
          <a:p>
            <a:r>
              <a:rPr lang="en-US" dirty="0"/>
              <a:t>http://www.100percentjs.com/backbone-or-angular-or-ember-here-is-my-choice-and-why/</a:t>
            </a:r>
          </a:p>
          <a:p>
            <a:r>
              <a:rPr lang="en-US" dirty="0"/>
              <a:t>http://</a:t>
            </a:r>
            <a:r>
              <a:rPr lang="en-US" dirty="0" err="1"/>
              <a:t>www.airpair.com</a:t>
            </a:r>
            <a:r>
              <a:rPr lang="en-US" dirty="0"/>
              <a:t>/</a:t>
            </a:r>
            <a:r>
              <a:rPr lang="en-US" dirty="0" err="1"/>
              <a:t>js</a:t>
            </a:r>
            <a:r>
              <a:rPr lang="en-US" dirty="0"/>
              <a:t>/</a:t>
            </a:r>
            <a:r>
              <a:rPr lang="en-US" dirty="0" err="1"/>
              <a:t>javascript</a:t>
            </a:r>
            <a:r>
              <a:rPr lang="en-US" dirty="0"/>
              <a:t>-framework-comparison</a:t>
            </a:r>
          </a:p>
          <a:p>
            <a:r>
              <a:rPr lang="en-US" dirty="0"/>
              <a:t>http://</a:t>
            </a:r>
            <a:r>
              <a:rPr lang="en-US" dirty="0" err="1"/>
              <a:t>readwrite.com</a:t>
            </a:r>
            <a:r>
              <a:rPr lang="en-US" dirty="0"/>
              <a:t>/2014/02/06/angular-backbone-ember-best-</a:t>
            </a:r>
            <a:r>
              <a:rPr lang="en-US" dirty="0" err="1"/>
              <a:t>javascript</a:t>
            </a:r>
            <a:r>
              <a:rPr lang="en-US" dirty="0"/>
              <a:t>-framework-for-you</a:t>
            </a:r>
          </a:p>
          <a:p>
            <a:r>
              <a:rPr lang="en-US" dirty="0"/>
              <a:t>http://</a:t>
            </a:r>
            <a:r>
              <a:rPr lang="en-US" dirty="0" err="1"/>
              <a:t>www.quora.com</a:t>
            </a:r>
            <a:r>
              <a:rPr lang="en-US" dirty="0"/>
              <a:t>/Client-side-MVC/Is-Angular-js-or-Ember-js-the-better-choice-for-JavaScript-frameworks</a:t>
            </a:r>
          </a:p>
          <a:p>
            <a:endParaRPr lang="en-US" dirty="0"/>
          </a:p>
        </p:txBody>
      </p:sp>
    </p:spTree>
    <p:extLst>
      <p:ext uri="{BB962C8B-B14F-4D97-AF65-F5344CB8AC3E}">
        <p14:creationId xmlns:p14="http://schemas.microsoft.com/office/powerpoint/2010/main" val="30404390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Vague hand waving</a:t>
            </a:r>
            <a:endParaRPr lang="en-US" dirty="0"/>
          </a:p>
        </p:txBody>
      </p:sp>
      <p:sp>
        <p:nvSpPr>
          <p:cNvPr id="3" name="Content Placeholder 2"/>
          <p:cNvSpPr>
            <a:spLocks noGrp="1"/>
          </p:cNvSpPr>
          <p:nvPr>
            <p:ph idx="1"/>
          </p:nvPr>
        </p:nvSpPr>
        <p:spPr/>
        <p:txBody>
          <a:bodyPr/>
          <a:lstStyle/>
          <a:p>
            <a:r>
              <a:rPr lang="en-US" dirty="0" smtClean="0"/>
              <a:t>Ember sounds pretty good, but I haven't used it. Angular can make for some very clean code but you run into scaling issues eventually if your code gets too big. Use Meteor if you are doing a lot of multi-user real-time things. Backbone is super lightweight; kind of too lightweight for my taste.</a:t>
            </a:r>
          </a:p>
        </p:txBody>
      </p:sp>
    </p:spTree>
    <p:extLst>
      <p:ext uri="{BB962C8B-B14F-4D97-AF65-F5344CB8AC3E}">
        <p14:creationId xmlns:p14="http://schemas.microsoft.com/office/powerpoint/2010/main" val="31122661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 which is the only one I've worked with extensively</a:t>
            </a:r>
          </a:p>
          <a:p>
            <a:r>
              <a:rPr lang="en-US" dirty="0" smtClean="0"/>
              <a:t>philosophy: "how we would create HTML/JS if we invented it today"</a:t>
            </a:r>
          </a:p>
          <a:p>
            <a:r>
              <a:rPr lang="en-US" dirty="0" smtClean="0"/>
              <a:t>What does it do for you?</a:t>
            </a:r>
          </a:p>
          <a:p>
            <a:pPr lvl="1"/>
            <a:r>
              <a:rPr lang="en-US" dirty="0" smtClean="0"/>
              <a:t>directives</a:t>
            </a:r>
          </a:p>
          <a:p>
            <a:pPr lvl="1"/>
            <a:r>
              <a:rPr lang="en-US" dirty="0" smtClean="0"/>
              <a:t>two-way data binding</a:t>
            </a:r>
          </a:p>
          <a:p>
            <a:pPr lvl="1"/>
            <a:r>
              <a:rPr lang="en-US" dirty="0" smtClean="0"/>
              <a:t>templates</a:t>
            </a:r>
          </a:p>
          <a:p>
            <a:pPr lvl="1"/>
            <a:r>
              <a:rPr lang="en-US" dirty="0" smtClean="0"/>
              <a:t>dependency injection</a:t>
            </a:r>
          </a:p>
          <a:p>
            <a:r>
              <a:rPr lang="en-US" dirty="0" smtClean="0"/>
              <a:t>Used by Google (for some things), kind of new so it doesn't have as wide adoption by big names yet.</a:t>
            </a:r>
          </a:p>
        </p:txBody>
      </p:sp>
    </p:spTree>
    <p:extLst>
      <p:ext uri="{BB962C8B-B14F-4D97-AF65-F5344CB8AC3E}">
        <p14:creationId xmlns:p14="http://schemas.microsoft.com/office/powerpoint/2010/main" val="32552034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Directives: reusable HTML elements</a:t>
            </a:r>
            <a:endParaRPr lang="en-US" dirty="0"/>
          </a:p>
        </p:txBody>
      </p:sp>
      <p:sp>
        <p:nvSpPr>
          <p:cNvPr id="4" name="Rectangle 3"/>
          <p:cNvSpPr/>
          <p:nvPr/>
        </p:nvSpPr>
        <p:spPr>
          <a:xfrm>
            <a:off x="444500" y="2311043"/>
            <a:ext cx="8343900" cy="4247317"/>
          </a:xfrm>
          <a:prstGeom prst="rect">
            <a:avLst/>
          </a:prstGeom>
        </p:spPr>
        <p:txBody>
          <a:bodyPr wrap="square">
            <a:spAutoFit/>
          </a:bodyPr>
          <a:lstStyle/>
          <a:p>
            <a:r>
              <a:rPr lang="en-US" dirty="0" smtClean="0">
                <a:latin typeface="Courier"/>
                <a:cs typeface="Courier"/>
              </a:rPr>
              <a:t>    &lt;</a:t>
            </a:r>
            <a:r>
              <a:rPr lang="en-US" dirty="0">
                <a:latin typeface="Courier"/>
                <a:cs typeface="Courier"/>
              </a:rPr>
              <a:t>tabs&gt;</a:t>
            </a:r>
          </a:p>
          <a:p>
            <a:r>
              <a:rPr lang="en-US" dirty="0">
                <a:latin typeface="Courier"/>
                <a:cs typeface="Courier"/>
              </a:rPr>
              <a:t>      &lt;pane title="Localization"&gt;</a:t>
            </a:r>
          </a:p>
          <a:p>
            <a:r>
              <a:rPr lang="en-US" dirty="0">
                <a:latin typeface="Courier"/>
                <a:cs typeface="Courier"/>
              </a:rPr>
              <a:t>        Date: {{ '2012-04-01' | date:'</a:t>
            </a:r>
            <a:r>
              <a:rPr lang="en-US" dirty="0" err="1">
                <a:latin typeface="Courier"/>
                <a:cs typeface="Courier"/>
              </a:rPr>
              <a:t>fullDate</a:t>
            </a:r>
            <a:r>
              <a:rPr lang="en-US" dirty="0">
                <a:latin typeface="Courier"/>
                <a:cs typeface="Courier"/>
              </a:rPr>
              <a:t>' }} &lt;</a:t>
            </a:r>
            <a:r>
              <a:rPr lang="en-US" dirty="0" err="1">
                <a:latin typeface="Courier"/>
                <a:cs typeface="Courier"/>
              </a:rPr>
              <a:t>br</a:t>
            </a:r>
            <a:r>
              <a:rPr lang="en-US" dirty="0">
                <a:latin typeface="Courier"/>
                <a:cs typeface="Courier"/>
              </a:rPr>
              <a:t>&gt;</a:t>
            </a:r>
          </a:p>
          <a:p>
            <a:r>
              <a:rPr lang="en-US" dirty="0">
                <a:latin typeface="Courier"/>
                <a:cs typeface="Courier"/>
              </a:rPr>
              <a:t>        Currency: {{ 123456 | currency }} &lt;</a:t>
            </a:r>
            <a:r>
              <a:rPr lang="en-US" dirty="0" err="1">
                <a:latin typeface="Courier"/>
                <a:cs typeface="Courier"/>
              </a:rPr>
              <a:t>br</a:t>
            </a:r>
            <a:r>
              <a:rPr lang="en-US" dirty="0">
                <a:latin typeface="Courier"/>
                <a:cs typeface="Courier"/>
              </a:rPr>
              <a:t>&gt;</a:t>
            </a:r>
          </a:p>
          <a:p>
            <a:r>
              <a:rPr lang="en-US" dirty="0">
                <a:latin typeface="Courier"/>
                <a:cs typeface="Courier"/>
              </a:rPr>
              <a:t>        Number: {{ 98765.4321 | number }} &lt;</a:t>
            </a:r>
            <a:r>
              <a:rPr lang="en-US" dirty="0" err="1">
                <a:latin typeface="Courier"/>
                <a:cs typeface="Courier"/>
              </a:rPr>
              <a:t>br</a:t>
            </a:r>
            <a:r>
              <a:rPr lang="en-US" dirty="0">
                <a:latin typeface="Courier"/>
                <a:cs typeface="Courier"/>
              </a:rPr>
              <a:t>&gt;</a:t>
            </a:r>
          </a:p>
          <a:p>
            <a:r>
              <a:rPr lang="en-US" dirty="0">
                <a:latin typeface="Courier"/>
                <a:cs typeface="Courier"/>
              </a:rPr>
              <a:t>      &lt;/pane&gt;</a:t>
            </a:r>
          </a:p>
          <a:p>
            <a:r>
              <a:rPr lang="en-US" dirty="0">
                <a:latin typeface="Courier"/>
                <a:cs typeface="Courier"/>
              </a:rPr>
              <a:t>      &lt;pane title="</a:t>
            </a:r>
            <a:r>
              <a:rPr lang="en-US" dirty="0" err="1">
                <a:latin typeface="Courier"/>
                <a:cs typeface="Courier"/>
              </a:rPr>
              <a:t>Pluralization</a:t>
            </a:r>
            <a:r>
              <a:rPr lang="en-US" dirty="0">
                <a:latin typeface="Courier"/>
                <a:cs typeface="Courier"/>
              </a:rPr>
              <a:t>"&gt;</a:t>
            </a:r>
          </a:p>
          <a:p>
            <a:r>
              <a:rPr lang="en-US" dirty="0">
                <a:latin typeface="Courier"/>
                <a:cs typeface="Courier"/>
              </a:rPr>
              <a:t>        &lt;div </a:t>
            </a:r>
            <a:r>
              <a:rPr lang="en-US" dirty="0" err="1">
                <a:latin typeface="Courier"/>
                <a:cs typeface="Courier"/>
              </a:rPr>
              <a:t>ng</a:t>
            </a:r>
            <a:r>
              <a:rPr lang="en-US" dirty="0">
                <a:latin typeface="Courier"/>
                <a:cs typeface="Courier"/>
              </a:rPr>
              <a:t>-controller="</a:t>
            </a:r>
            <a:r>
              <a:rPr lang="en-US" dirty="0" err="1">
                <a:latin typeface="Courier"/>
                <a:cs typeface="Courier"/>
              </a:rPr>
              <a:t>BeerCounter</a:t>
            </a:r>
            <a:r>
              <a:rPr lang="en-US" dirty="0">
                <a:latin typeface="Courier"/>
                <a:cs typeface="Courier"/>
              </a:rPr>
              <a:t>"&gt;</a:t>
            </a:r>
          </a:p>
          <a:p>
            <a:r>
              <a:rPr lang="en-US" dirty="0">
                <a:latin typeface="Courier"/>
                <a:cs typeface="Courier"/>
              </a:rPr>
              <a:t>          &lt;div </a:t>
            </a:r>
            <a:r>
              <a:rPr lang="en-US" dirty="0" err="1">
                <a:latin typeface="Courier"/>
                <a:cs typeface="Courier"/>
              </a:rPr>
              <a:t>ng</a:t>
            </a:r>
            <a:r>
              <a:rPr lang="en-US" dirty="0">
                <a:latin typeface="Courier"/>
                <a:cs typeface="Courier"/>
              </a:rPr>
              <a:t>-repeat="</a:t>
            </a:r>
            <a:r>
              <a:rPr lang="en-US" dirty="0" err="1">
                <a:latin typeface="Courier"/>
                <a:cs typeface="Courier"/>
              </a:rPr>
              <a:t>beerCount</a:t>
            </a:r>
            <a:r>
              <a:rPr lang="en-US" dirty="0">
                <a:latin typeface="Courier"/>
                <a:cs typeface="Courier"/>
              </a:rPr>
              <a:t> in beers"&gt;</a:t>
            </a:r>
          </a:p>
          <a:p>
            <a:r>
              <a:rPr lang="en-US" dirty="0">
                <a:latin typeface="Courier"/>
                <a:cs typeface="Courier"/>
              </a:rPr>
              <a:t>            &lt;</a:t>
            </a:r>
            <a:r>
              <a:rPr lang="en-US" dirty="0" err="1">
                <a:latin typeface="Courier"/>
                <a:cs typeface="Courier"/>
              </a:rPr>
              <a:t>ng</a:t>
            </a:r>
            <a:r>
              <a:rPr lang="en-US" dirty="0">
                <a:latin typeface="Courier"/>
                <a:cs typeface="Courier"/>
              </a:rPr>
              <a:t>-pluralize count="</a:t>
            </a:r>
            <a:r>
              <a:rPr lang="en-US" dirty="0" err="1">
                <a:latin typeface="Courier"/>
                <a:cs typeface="Courier"/>
              </a:rPr>
              <a:t>beerCount</a:t>
            </a:r>
            <a:r>
              <a:rPr lang="en-US" dirty="0">
                <a:latin typeface="Courier"/>
                <a:cs typeface="Courier"/>
              </a:rPr>
              <a:t>" when="</a:t>
            </a:r>
            <a:r>
              <a:rPr lang="en-US" dirty="0" err="1">
                <a:latin typeface="Courier"/>
                <a:cs typeface="Courier"/>
              </a:rPr>
              <a:t>beerForms</a:t>
            </a:r>
            <a:r>
              <a:rPr lang="en-US" dirty="0">
                <a:latin typeface="Courier"/>
                <a:cs typeface="Courier"/>
              </a:rPr>
              <a:t>"&gt;&lt;/</a:t>
            </a:r>
            <a:r>
              <a:rPr lang="en-US" dirty="0" err="1">
                <a:latin typeface="Courier"/>
                <a:cs typeface="Courier"/>
              </a:rPr>
              <a:t>ng</a:t>
            </a:r>
            <a:r>
              <a:rPr lang="en-US" dirty="0">
                <a:latin typeface="Courier"/>
                <a:cs typeface="Courier"/>
              </a:rPr>
              <a:t>-pluralize&gt;</a:t>
            </a:r>
          </a:p>
          <a:p>
            <a:r>
              <a:rPr lang="en-US" dirty="0">
                <a:latin typeface="Courier"/>
                <a:cs typeface="Courier"/>
              </a:rPr>
              <a:t>          &lt;/div&gt;</a:t>
            </a:r>
          </a:p>
          <a:p>
            <a:r>
              <a:rPr lang="en-US" dirty="0">
                <a:latin typeface="Courier"/>
                <a:cs typeface="Courier"/>
              </a:rPr>
              <a:t>        &lt;/div&gt;</a:t>
            </a:r>
          </a:p>
          <a:p>
            <a:r>
              <a:rPr lang="en-US" dirty="0">
                <a:latin typeface="Courier"/>
                <a:cs typeface="Courier"/>
              </a:rPr>
              <a:t>      &lt;/pane&gt;</a:t>
            </a:r>
          </a:p>
          <a:p>
            <a:r>
              <a:rPr lang="en-US" dirty="0">
                <a:latin typeface="Courier"/>
                <a:cs typeface="Courier"/>
              </a:rPr>
              <a:t>    &lt;/tabs&gt;</a:t>
            </a:r>
          </a:p>
        </p:txBody>
      </p:sp>
      <p:sp>
        <p:nvSpPr>
          <p:cNvPr id="5" name="Oval 4"/>
          <p:cNvSpPr/>
          <p:nvPr/>
        </p:nvSpPr>
        <p:spPr>
          <a:xfrm>
            <a:off x="685800" y="2057400"/>
            <a:ext cx="1587500" cy="1028700"/>
          </a:xfrm>
          <a:prstGeom prst="ellipse">
            <a:avLst/>
          </a:prstGeom>
          <a:noFill/>
          <a:ln w="28575" cmpd="sng">
            <a:solidFill>
              <a:srgbClr val="B50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9706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sp>
        <p:nvSpPr>
          <p:cNvPr id="3" name="Rectangle 2"/>
          <p:cNvSpPr/>
          <p:nvPr/>
        </p:nvSpPr>
        <p:spPr>
          <a:xfrm>
            <a:off x="2019300" y="1866900"/>
            <a:ext cx="18923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Model</a:t>
            </a:r>
          </a:p>
        </p:txBody>
      </p:sp>
      <p:sp>
        <p:nvSpPr>
          <p:cNvPr id="5" name="Rectangle 4"/>
          <p:cNvSpPr/>
          <p:nvPr/>
        </p:nvSpPr>
        <p:spPr>
          <a:xfrm>
            <a:off x="5740400" y="1866900"/>
            <a:ext cx="18923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View</a:t>
            </a:r>
          </a:p>
        </p:txBody>
      </p:sp>
      <p:sp>
        <p:nvSpPr>
          <p:cNvPr id="8" name="Rectangle 7"/>
          <p:cNvSpPr/>
          <p:nvPr/>
        </p:nvSpPr>
        <p:spPr>
          <a:xfrm>
            <a:off x="3911600" y="4711700"/>
            <a:ext cx="18923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Controller</a:t>
            </a:r>
          </a:p>
        </p:txBody>
      </p:sp>
      <p:cxnSp>
        <p:nvCxnSpPr>
          <p:cNvPr id="10" name="Straight Arrow Connector 9"/>
          <p:cNvCxnSpPr>
            <a:stCxn id="3" idx="3"/>
            <a:endCxn id="5" idx="1"/>
          </p:cNvCxnSpPr>
          <p:nvPr/>
        </p:nvCxnSpPr>
        <p:spPr>
          <a:xfrm>
            <a:off x="3911600" y="2552700"/>
            <a:ext cx="1828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0"/>
            <a:endCxn id="3" idx="2"/>
          </p:cNvCxnSpPr>
          <p:nvPr/>
        </p:nvCxnSpPr>
        <p:spPr>
          <a:xfrm flipH="1" flipV="1">
            <a:off x="2965450" y="3238500"/>
            <a:ext cx="1892300" cy="147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0"/>
            <a:endCxn id="5" idx="2"/>
          </p:cNvCxnSpPr>
          <p:nvPr/>
        </p:nvCxnSpPr>
        <p:spPr>
          <a:xfrm flipV="1">
            <a:off x="4857750" y="3238500"/>
            <a:ext cx="1828800" cy="147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3683000" y="2032000"/>
            <a:ext cx="2273300" cy="1016000"/>
          </a:xfrm>
          <a:prstGeom prst="ellipse">
            <a:avLst/>
          </a:prstGeom>
          <a:noFill/>
          <a:ln w="28575"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0801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sp>
        <p:nvSpPr>
          <p:cNvPr id="4" name="Rectangle 3"/>
          <p:cNvSpPr/>
          <p:nvPr/>
        </p:nvSpPr>
        <p:spPr>
          <a:xfrm>
            <a:off x="304800" y="2828836"/>
            <a:ext cx="8674100" cy="830997"/>
          </a:xfrm>
          <a:prstGeom prst="rect">
            <a:avLst/>
          </a:prstGeom>
        </p:spPr>
        <p:txBody>
          <a:bodyPr wrap="square">
            <a:spAutoFit/>
          </a:bodyPr>
          <a:lstStyle/>
          <a:p>
            <a:r>
              <a:rPr lang="en-US" sz="2400" dirty="0">
                <a:latin typeface="Courier"/>
                <a:cs typeface="Courier"/>
              </a:rPr>
              <a:t>&lt;input type="text" </a:t>
            </a:r>
            <a:r>
              <a:rPr lang="en-US" sz="2400" dirty="0" err="1">
                <a:latin typeface="Courier"/>
                <a:cs typeface="Courier"/>
              </a:rPr>
              <a:t>ng</a:t>
            </a:r>
            <a:r>
              <a:rPr lang="en-US" sz="2400" dirty="0">
                <a:latin typeface="Courier"/>
                <a:cs typeface="Courier"/>
              </a:rPr>
              <a:t>-model="</a:t>
            </a:r>
            <a:r>
              <a:rPr lang="en-US" sz="2400" dirty="0" err="1">
                <a:latin typeface="Courier"/>
                <a:cs typeface="Courier"/>
              </a:rPr>
              <a:t>yourName</a:t>
            </a:r>
            <a:r>
              <a:rPr lang="en-US" sz="2400" dirty="0" smtClean="0">
                <a:latin typeface="Courier"/>
                <a:cs typeface="Courier"/>
              </a:rPr>
              <a:t>"&gt;</a:t>
            </a:r>
          </a:p>
          <a:p>
            <a:r>
              <a:rPr lang="en-US" sz="2400" dirty="0" smtClean="0">
                <a:latin typeface="Courier"/>
                <a:cs typeface="Courier"/>
              </a:rPr>
              <a:t>&lt;</a:t>
            </a:r>
            <a:r>
              <a:rPr lang="en-US" sz="2400" dirty="0">
                <a:latin typeface="Courier"/>
                <a:cs typeface="Courier"/>
              </a:rPr>
              <a:t>h1&gt;Hello {{</a:t>
            </a:r>
            <a:r>
              <a:rPr lang="en-US" sz="2400" dirty="0" err="1">
                <a:latin typeface="Courier"/>
                <a:cs typeface="Courier"/>
              </a:rPr>
              <a:t>yourName</a:t>
            </a:r>
            <a:r>
              <a:rPr lang="en-US" sz="2400" dirty="0">
                <a:latin typeface="Courier"/>
                <a:cs typeface="Courier"/>
              </a:rPr>
              <a:t>}}!&lt;/h1</a:t>
            </a:r>
            <a:r>
              <a:rPr lang="en-US" sz="2400" dirty="0" smtClean="0">
                <a:latin typeface="Courier"/>
                <a:cs typeface="Courier"/>
              </a:rPr>
              <a:t>&gt;</a:t>
            </a:r>
          </a:p>
        </p:txBody>
      </p:sp>
    </p:spTree>
    <p:extLst>
      <p:ext uri="{BB962C8B-B14F-4D97-AF65-F5344CB8AC3E}">
        <p14:creationId xmlns:p14="http://schemas.microsoft.com/office/powerpoint/2010/main" val="24425504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5" name="Rectangle 4"/>
          <p:cNvSpPr/>
          <p:nvPr/>
        </p:nvSpPr>
        <p:spPr>
          <a:xfrm>
            <a:off x="2286000" y="1900535"/>
            <a:ext cx="4572000" cy="1200328"/>
          </a:xfrm>
          <a:prstGeom prst="rect">
            <a:avLst/>
          </a:prstGeom>
        </p:spPr>
        <p:txBody>
          <a:bodyPr>
            <a:spAutoFit/>
          </a:bodyPr>
          <a:lstStyle/>
          <a:p>
            <a:r>
              <a:rPr lang="en-US" sz="2400" dirty="0">
                <a:latin typeface="Courier"/>
                <a:cs typeface="Courier"/>
              </a:rPr>
              <a:t>&lt;span&gt;</a:t>
            </a:r>
          </a:p>
          <a:p>
            <a:r>
              <a:rPr lang="en-US" sz="2400" dirty="0">
                <a:latin typeface="Courier"/>
                <a:cs typeface="Courier"/>
              </a:rPr>
              <a:t>  1+2={{1+2}}</a:t>
            </a:r>
          </a:p>
          <a:p>
            <a:r>
              <a:rPr lang="en-US" sz="2400" dirty="0">
                <a:latin typeface="Courier"/>
                <a:cs typeface="Courier"/>
              </a:rPr>
              <a:t>&lt;/span&gt;</a:t>
            </a:r>
          </a:p>
        </p:txBody>
      </p:sp>
      <p:sp>
        <p:nvSpPr>
          <p:cNvPr id="6" name="Rectangle 5"/>
          <p:cNvSpPr/>
          <p:nvPr/>
        </p:nvSpPr>
        <p:spPr>
          <a:xfrm>
            <a:off x="2438400" y="4300835"/>
            <a:ext cx="4572000" cy="1200328"/>
          </a:xfrm>
          <a:prstGeom prst="rect">
            <a:avLst/>
          </a:prstGeom>
        </p:spPr>
        <p:txBody>
          <a:bodyPr>
            <a:spAutoFit/>
          </a:bodyPr>
          <a:lstStyle/>
          <a:p>
            <a:r>
              <a:rPr lang="en-US" sz="2400" dirty="0" smtClean="0">
                <a:latin typeface="Courier"/>
                <a:cs typeface="Courier"/>
              </a:rPr>
              <a:t>&lt;div </a:t>
            </a:r>
            <a:r>
              <a:rPr lang="en-US" sz="2400" dirty="0" err="1" smtClean="0">
                <a:latin typeface="Courier"/>
                <a:cs typeface="Courier"/>
              </a:rPr>
              <a:t>ng</a:t>
            </a:r>
            <a:r>
              <a:rPr lang="en-US" sz="2400" dirty="0" smtClean="0">
                <a:latin typeface="Courier"/>
                <a:cs typeface="Courier"/>
              </a:rPr>
              <a:t>-model="person"&gt;</a:t>
            </a:r>
            <a:endParaRPr lang="en-US" sz="2400" dirty="0">
              <a:latin typeface="Courier"/>
              <a:cs typeface="Courier"/>
            </a:endParaRPr>
          </a:p>
          <a:p>
            <a:r>
              <a:rPr lang="en-US" sz="2400" dirty="0">
                <a:latin typeface="Courier"/>
                <a:cs typeface="Courier"/>
              </a:rPr>
              <a:t>  </a:t>
            </a:r>
            <a:r>
              <a:rPr lang="en-US" sz="2400" dirty="0" smtClean="0">
                <a:latin typeface="Courier"/>
                <a:cs typeface="Courier"/>
              </a:rPr>
              <a:t>hello {{</a:t>
            </a:r>
            <a:r>
              <a:rPr lang="en-US" sz="2400" dirty="0" err="1" smtClean="0">
                <a:latin typeface="Courier"/>
                <a:cs typeface="Courier"/>
              </a:rPr>
              <a:t>person.name</a:t>
            </a:r>
            <a:r>
              <a:rPr lang="en-US" sz="2400" dirty="0" smtClean="0">
                <a:latin typeface="Courier"/>
                <a:cs typeface="Courier"/>
              </a:rPr>
              <a:t>}}</a:t>
            </a:r>
            <a:endParaRPr lang="en-US" sz="2400" dirty="0">
              <a:latin typeface="Courier"/>
              <a:cs typeface="Courier"/>
            </a:endParaRPr>
          </a:p>
          <a:p>
            <a:r>
              <a:rPr lang="en-US" sz="2400" dirty="0">
                <a:latin typeface="Courier"/>
                <a:cs typeface="Courier"/>
              </a:rPr>
              <a:t>&lt;/span&gt;</a:t>
            </a:r>
          </a:p>
        </p:txBody>
      </p:sp>
    </p:spTree>
    <p:extLst>
      <p:ext uri="{BB962C8B-B14F-4D97-AF65-F5344CB8AC3E}">
        <p14:creationId xmlns:p14="http://schemas.microsoft.com/office/powerpoint/2010/main" val="19706617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Makes testing easier/possible</a:t>
            </a:r>
          </a:p>
          <a:p>
            <a:r>
              <a:rPr lang="en-US" dirty="0" smtClean="0"/>
              <a:t>I'll talk more about it next week</a:t>
            </a:r>
          </a:p>
          <a:p>
            <a:r>
              <a:rPr lang="en-US" dirty="0" smtClean="0"/>
              <a:t>Angular also gives you a host of other goodies, but that's the main thing.</a:t>
            </a:r>
            <a:endParaRPr lang="en-US" dirty="0"/>
          </a:p>
        </p:txBody>
      </p:sp>
    </p:spTree>
    <p:extLst>
      <p:ext uri="{BB962C8B-B14F-4D97-AF65-F5344CB8AC3E}">
        <p14:creationId xmlns:p14="http://schemas.microsoft.com/office/powerpoint/2010/main" val="24622364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Ember</a:t>
            </a:r>
            <a:endParaRPr lang="en-US" dirty="0"/>
          </a:p>
        </p:txBody>
      </p:sp>
      <p:sp>
        <p:nvSpPr>
          <p:cNvPr id="3" name="Content Placeholder 2"/>
          <p:cNvSpPr>
            <a:spLocks noGrp="1"/>
          </p:cNvSpPr>
          <p:nvPr>
            <p:ph idx="1"/>
          </p:nvPr>
        </p:nvSpPr>
        <p:spPr/>
        <p:txBody>
          <a:bodyPr/>
          <a:lstStyle/>
          <a:p>
            <a:r>
              <a:rPr lang="en-US" dirty="0"/>
              <a:t>Same data binding for templates, but less logic</a:t>
            </a:r>
          </a:p>
          <a:p>
            <a:r>
              <a:rPr lang="en-US" dirty="0" smtClean="0"/>
              <a:t>Components instead of directives</a:t>
            </a:r>
          </a:p>
          <a:p>
            <a:r>
              <a:rPr lang="en-US" dirty="0" smtClean="0"/>
              <a:t>Great </a:t>
            </a:r>
            <a:r>
              <a:rPr lang="en-US" dirty="0"/>
              <a:t>comparison: http://</a:t>
            </a:r>
            <a:r>
              <a:rPr lang="en-US" dirty="0" err="1"/>
              <a:t>www.quora.com</a:t>
            </a:r>
            <a:r>
              <a:rPr lang="en-US" dirty="0"/>
              <a:t>/Client-side-MVC/Is-Angular-js-or-Ember-js-the-better-choice-for-JavaScript-frameworks</a:t>
            </a:r>
          </a:p>
          <a:p>
            <a:r>
              <a:rPr lang="en-US" dirty="0" smtClean="0"/>
              <a:t>Used by </a:t>
            </a:r>
            <a:r>
              <a:rPr lang="en-US" dirty="0" err="1" smtClean="0"/>
              <a:t>Zendesk</a:t>
            </a:r>
            <a:r>
              <a:rPr lang="en-US" dirty="0" smtClean="0"/>
              <a:t>, Square, </a:t>
            </a:r>
            <a:r>
              <a:rPr lang="en-US" dirty="0" err="1" smtClean="0"/>
              <a:t>Groupon</a:t>
            </a:r>
            <a:endParaRPr lang="en-US" dirty="0" smtClean="0"/>
          </a:p>
        </p:txBody>
      </p:sp>
    </p:spTree>
    <p:extLst>
      <p:ext uri="{BB962C8B-B14F-4D97-AF65-F5344CB8AC3E}">
        <p14:creationId xmlns:p14="http://schemas.microsoft.com/office/powerpoint/2010/main" val="36208688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Here are some libraries/tools</a:t>
            </a:r>
            <a:endParaRPr lang="en-US" dirty="0"/>
          </a:p>
        </p:txBody>
      </p:sp>
      <p:sp>
        <p:nvSpPr>
          <p:cNvPr id="3" name="Content Placeholder 2"/>
          <p:cNvSpPr>
            <a:spLocks noGrp="1"/>
          </p:cNvSpPr>
          <p:nvPr>
            <p:ph idx="1"/>
          </p:nvPr>
        </p:nvSpPr>
        <p:spPr/>
        <p:txBody>
          <a:bodyPr>
            <a:normAutofit lnSpcReduction="10000"/>
          </a:bodyPr>
          <a:lstStyle/>
          <a:p>
            <a:r>
              <a:rPr lang="en-US" dirty="0" smtClean="0"/>
              <a:t>Client-side web app frameworks: Angular, Backbone, Ember, Meteor</a:t>
            </a:r>
          </a:p>
          <a:p>
            <a:r>
              <a:rPr lang="en-US" dirty="0" smtClean="0"/>
              <a:t>Server-side frameworks: Rails, Express, </a:t>
            </a:r>
            <a:r>
              <a:rPr lang="en-US" dirty="0" err="1" smtClean="0"/>
              <a:t>Django</a:t>
            </a:r>
            <a:r>
              <a:rPr lang="en-US" dirty="0" smtClean="0"/>
              <a:t>, Flask</a:t>
            </a:r>
          </a:p>
          <a:p>
            <a:r>
              <a:rPr lang="en-US" dirty="0" smtClean="0"/>
              <a:t>Utilities: </a:t>
            </a:r>
            <a:r>
              <a:rPr lang="en-US" dirty="0" err="1" smtClean="0"/>
              <a:t>jQuery</a:t>
            </a:r>
            <a:r>
              <a:rPr lang="en-US" dirty="0" smtClean="0"/>
              <a:t>, Underscore, Require</a:t>
            </a:r>
          </a:p>
          <a:p>
            <a:r>
              <a:rPr lang="en-US" dirty="0" smtClean="0"/>
              <a:t>Templates: Jade, Handlebars, Mustache</a:t>
            </a:r>
          </a:p>
          <a:p>
            <a:r>
              <a:rPr lang="en-US" dirty="0" smtClean="0"/>
              <a:t>Visualization: d3, Raphael, Processing</a:t>
            </a:r>
          </a:p>
          <a:p>
            <a:r>
              <a:rPr lang="en-US" dirty="0" smtClean="0"/>
              <a:t>Compilers: </a:t>
            </a:r>
            <a:r>
              <a:rPr lang="en-US" dirty="0" err="1" smtClean="0"/>
              <a:t>CoffeeScript</a:t>
            </a:r>
            <a:r>
              <a:rPr lang="en-US" dirty="0" smtClean="0"/>
              <a:t>, </a:t>
            </a:r>
            <a:r>
              <a:rPr lang="en-US" dirty="0" err="1" smtClean="0"/>
              <a:t>TypeScript</a:t>
            </a:r>
            <a:endParaRPr lang="en-US" dirty="0" smtClean="0"/>
          </a:p>
          <a:p>
            <a:r>
              <a:rPr lang="en-US" dirty="0" smtClean="0"/>
              <a:t>Other: Bower, Leaflet</a:t>
            </a:r>
          </a:p>
        </p:txBody>
      </p:sp>
    </p:spTree>
    <p:extLst>
      <p:ext uri="{BB962C8B-B14F-4D97-AF65-F5344CB8AC3E}">
        <p14:creationId xmlns:p14="http://schemas.microsoft.com/office/powerpoint/2010/main" val="317011783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Backbone</a:t>
            </a:r>
            <a:endParaRPr lang="en-US" dirty="0"/>
          </a:p>
        </p:txBody>
      </p:sp>
      <p:sp>
        <p:nvSpPr>
          <p:cNvPr id="3" name="Content Placeholder 2"/>
          <p:cNvSpPr>
            <a:spLocks noGrp="1"/>
          </p:cNvSpPr>
          <p:nvPr>
            <p:ph idx="1"/>
          </p:nvPr>
        </p:nvSpPr>
        <p:spPr/>
        <p:txBody>
          <a:bodyPr/>
          <a:lstStyle/>
          <a:p>
            <a:r>
              <a:rPr lang="en-US" dirty="0" smtClean="0"/>
              <a:t>Philosophy: "an attempt to discover the minimal set of data-structuring and UI primitives that are generally useful when building web apps with </a:t>
            </a:r>
            <a:r>
              <a:rPr lang="en-US" dirty="0" err="1" smtClean="0"/>
              <a:t>Javascript</a:t>
            </a:r>
            <a:r>
              <a:rPr lang="en-US" dirty="0" smtClean="0"/>
              <a:t>."</a:t>
            </a:r>
          </a:p>
          <a:p>
            <a:r>
              <a:rPr lang="en-US" dirty="0" smtClean="0"/>
              <a:t>Data binding to views</a:t>
            </a:r>
          </a:p>
          <a:p>
            <a:r>
              <a:rPr lang="en-US" dirty="0" smtClean="0"/>
              <a:t>Event handling on any JS object</a:t>
            </a:r>
          </a:p>
          <a:p>
            <a:r>
              <a:rPr lang="en-US" dirty="0" smtClean="0"/>
              <a:t>Models that manage validation, access control, computed properties… and sync to a data store on the server</a:t>
            </a:r>
          </a:p>
          <a:p>
            <a:r>
              <a:rPr lang="en-US" dirty="0" smtClean="0"/>
              <a:t>Used by </a:t>
            </a:r>
            <a:r>
              <a:rPr lang="en-US" dirty="0" err="1" smtClean="0"/>
              <a:t>rdio</a:t>
            </a:r>
            <a:r>
              <a:rPr lang="en-US" dirty="0" smtClean="0"/>
              <a:t>, foursquare, basecamp, </a:t>
            </a:r>
            <a:r>
              <a:rPr lang="en-US" dirty="0" err="1" smtClean="0"/>
              <a:t>airbnb</a:t>
            </a:r>
            <a:r>
              <a:rPr lang="en-US" dirty="0" smtClean="0"/>
              <a:t>, …</a:t>
            </a:r>
          </a:p>
          <a:p>
            <a:endParaRPr lang="en-US" dirty="0"/>
          </a:p>
        </p:txBody>
      </p:sp>
    </p:spTree>
    <p:extLst>
      <p:ext uri="{BB962C8B-B14F-4D97-AF65-F5344CB8AC3E}">
        <p14:creationId xmlns:p14="http://schemas.microsoft.com/office/powerpoint/2010/main" val="1604346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Meteor</a:t>
            </a:r>
            <a:endParaRPr lang="en-US" dirty="0"/>
          </a:p>
        </p:txBody>
      </p:sp>
      <p:sp>
        <p:nvSpPr>
          <p:cNvPr id="3" name="Content Placeholder 2"/>
          <p:cNvSpPr>
            <a:spLocks noGrp="1"/>
          </p:cNvSpPr>
          <p:nvPr>
            <p:ph idx="1"/>
          </p:nvPr>
        </p:nvSpPr>
        <p:spPr/>
        <p:txBody>
          <a:bodyPr/>
          <a:lstStyle/>
          <a:p>
            <a:r>
              <a:rPr lang="en-US" dirty="0" smtClean="0"/>
              <a:t>designed for real-time, multi-user communication</a:t>
            </a:r>
          </a:p>
          <a:p>
            <a:r>
              <a:rPr lang="en-US" dirty="0" smtClean="0"/>
              <a:t>same basics: templates, data binding, event handling</a:t>
            </a:r>
          </a:p>
          <a:p>
            <a:r>
              <a:rPr lang="en-US" dirty="0" smtClean="0"/>
              <a:t>more of data persistence handled on client side (via mongo collections) – so it's kind of bound to Node and </a:t>
            </a:r>
            <a:r>
              <a:rPr lang="en-US" dirty="0" err="1" smtClean="0"/>
              <a:t>MongoDB</a:t>
            </a:r>
            <a:endParaRPr lang="en-US" dirty="0" smtClean="0"/>
          </a:p>
          <a:p>
            <a:endParaRPr lang="en-US" dirty="0"/>
          </a:p>
        </p:txBody>
      </p:sp>
    </p:spTree>
    <p:extLst>
      <p:ext uri="{BB962C8B-B14F-4D97-AF65-F5344CB8AC3E}">
        <p14:creationId xmlns:p14="http://schemas.microsoft.com/office/powerpoint/2010/main" val="27897060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tool to help choose: </a:t>
            </a:r>
            <a:r>
              <a:rPr lang="en-US" dirty="0" err="1" smtClean="0"/>
              <a:t>TodoMVC</a:t>
            </a:r>
            <a:endParaRPr lang="en-US" dirty="0"/>
          </a:p>
        </p:txBody>
      </p:sp>
      <p:sp>
        <p:nvSpPr>
          <p:cNvPr id="3" name="Content Placeholder 2"/>
          <p:cNvSpPr>
            <a:spLocks noGrp="1"/>
          </p:cNvSpPr>
          <p:nvPr>
            <p:ph idx="1"/>
          </p:nvPr>
        </p:nvSpPr>
        <p:spPr/>
        <p:txBody>
          <a:bodyPr/>
          <a:lstStyle/>
          <a:p>
            <a:r>
              <a:rPr lang="en-US" dirty="0" smtClean="0"/>
              <a:t>http://</a:t>
            </a:r>
            <a:r>
              <a:rPr lang="en-US" dirty="0" err="1" smtClean="0"/>
              <a:t>todomvc.com</a:t>
            </a:r>
            <a:endParaRPr lang="en-US" dirty="0" smtClean="0"/>
          </a:p>
          <a:p>
            <a:r>
              <a:rPr lang="en-US" dirty="0" smtClean="0"/>
              <a:t>same app implemented in a ton of different frameworks.</a:t>
            </a:r>
          </a:p>
        </p:txBody>
      </p:sp>
    </p:spTree>
    <p:extLst>
      <p:ext uri="{BB962C8B-B14F-4D97-AF65-F5344CB8AC3E}">
        <p14:creationId xmlns:p14="http://schemas.microsoft.com/office/powerpoint/2010/main" val="36342921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Server-side web frameworks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712827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dirty="0" err="1" smtClean="0"/>
              <a:t>Javascript</a:t>
            </a:r>
            <a:endParaRPr lang="en-US" dirty="0"/>
          </a:p>
        </p:txBody>
      </p:sp>
      <p:sp>
        <p:nvSpPr>
          <p:cNvPr id="3" name="Content Placeholder 2"/>
          <p:cNvSpPr>
            <a:spLocks noGrp="1"/>
          </p:cNvSpPr>
          <p:nvPr>
            <p:ph idx="1"/>
          </p:nvPr>
        </p:nvSpPr>
        <p:spPr/>
        <p:txBody>
          <a:bodyPr/>
          <a:lstStyle/>
          <a:p>
            <a:r>
              <a:rPr lang="en-US" dirty="0" smtClean="0"/>
              <a:t>Just Node</a:t>
            </a:r>
          </a:p>
          <a:p>
            <a:pPr lvl="1"/>
            <a:r>
              <a:rPr lang="en-US" dirty="0" smtClean="0"/>
              <a:t>This is pretty simple, but kind of annoying to do anything complicated</a:t>
            </a:r>
          </a:p>
          <a:p>
            <a:pPr lvl="1"/>
            <a:r>
              <a:rPr lang="en-US" dirty="0" smtClean="0"/>
              <a:t>it can work if you're doing all your logic client side and your server is pretty dumb, just sending over all your JS.</a:t>
            </a:r>
          </a:p>
          <a:p>
            <a:r>
              <a:rPr lang="en-US" dirty="0" smtClean="0"/>
              <a:t>Express</a:t>
            </a:r>
          </a:p>
          <a:p>
            <a:pPr lvl="1"/>
            <a:r>
              <a:rPr lang="en-US" dirty="0" smtClean="0"/>
              <a:t>Lets you do more complicated routing</a:t>
            </a:r>
          </a:p>
          <a:p>
            <a:pPr lvl="1"/>
            <a:r>
              <a:rPr lang="en-US" dirty="0" smtClean="0"/>
              <a:t>Can render templates as well</a:t>
            </a:r>
          </a:p>
          <a:p>
            <a:endParaRPr lang="en-US" dirty="0"/>
          </a:p>
        </p:txBody>
      </p:sp>
    </p:spTree>
    <p:extLst>
      <p:ext uri="{BB962C8B-B14F-4D97-AF65-F5344CB8AC3E}">
        <p14:creationId xmlns:p14="http://schemas.microsoft.com/office/powerpoint/2010/main" val="42168306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Python</a:t>
            </a:r>
            <a:endParaRPr lang="en-US" dirty="0"/>
          </a:p>
        </p:txBody>
      </p:sp>
      <p:sp>
        <p:nvSpPr>
          <p:cNvPr id="3" name="Content Placeholder 2"/>
          <p:cNvSpPr>
            <a:spLocks noGrp="1"/>
          </p:cNvSpPr>
          <p:nvPr>
            <p:ph idx="1"/>
          </p:nvPr>
        </p:nvSpPr>
        <p:spPr/>
        <p:txBody>
          <a:bodyPr/>
          <a:lstStyle/>
          <a:p>
            <a:r>
              <a:rPr lang="en-US" dirty="0" err="1" smtClean="0"/>
              <a:t>Django</a:t>
            </a:r>
            <a:endParaRPr lang="en-US" dirty="0" smtClean="0"/>
          </a:p>
          <a:p>
            <a:pPr lvl="1"/>
            <a:r>
              <a:rPr lang="en-US" dirty="0" smtClean="0"/>
              <a:t>is older and full featured</a:t>
            </a:r>
          </a:p>
          <a:p>
            <a:r>
              <a:rPr lang="en-US" dirty="0" smtClean="0"/>
              <a:t>Flask</a:t>
            </a:r>
          </a:p>
          <a:p>
            <a:pPr lvl="1"/>
            <a:r>
              <a:rPr lang="en-US" dirty="0" smtClean="0"/>
              <a:t>is more minimalist and modern</a:t>
            </a:r>
          </a:p>
          <a:p>
            <a:endParaRPr lang="en-US" dirty="0"/>
          </a:p>
        </p:txBody>
      </p:sp>
    </p:spTree>
    <p:extLst>
      <p:ext uri="{BB962C8B-B14F-4D97-AF65-F5344CB8AC3E}">
        <p14:creationId xmlns:p14="http://schemas.microsoft.com/office/powerpoint/2010/main" val="4590111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Ruby</a:t>
            </a:r>
            <a:endParaRPr lang="en-US" dirty="0"/>
          </a:p>
        </p:txBody>
      </p:sp>
      <p:sp>
        <p:nvSpPr>
          <p:cNvPr id="3" name="Content Placeholder 2"/>
          <p:cNvSpPr>
            <a:spLocks noGrp="1"/>
          </p:cNvSpPr>
          <p:nvPr>
            <p:ph idx="1"/>
          </p:nvPr>
        </p:nvSpPr>
        <p:spPr/>
        <p:txBody>
          <a:bodyPr/>
          <a:lstStyle/>
          <a:p>
            <a:r>
              <a:rPr lang="en-US" dirty="0" smtClean="0"/>
              <a:t>Use Rails; you're probably not even asking this question because Rails is kind of the #1 reason to use Ruby</a:t>
            </a:r>
            <a:endParaRPr lang="en-US" dirty="0"/>
          </a:p>
        </p:txBody>
      </p:sp>
    </p:spTree>
    <p:extLst>
      <p:ext uri="{BB962C8B-B14F-4D97-AF65-F5344CB8AC3E}">
        <p14:creationId xmlns:p14="http://schemas.microsoft.com/office/powerpoint/2010/main" val="10246937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Java</a:t>
            </a:r>
            <a:endParaRPr lang="en-US" dirty="0"/>
          </a:p>
        </p:txBody>
      </p:sp>
      <p:sp>
        <p:nvSpPr>
          <p:cNvPr id="3" name="Content Placeholder 2"/>
          <p:cNvSpPr>
            <a:spLocks noGrp="1"/>
          </p:cNvSpPr>
          <p:nvPr>
            <p:ph idx="1"/>
          </p:nvPr>
        </p:nvSpPr>
        <p:spPr/>
        <p:txBody>
          <a:bodyPr/>
          <a:lstStyle/>
          <a:p>
            <a:r>
              <a:rPr lang="en-US" dirty="0" smtClean="0"/>
              <a:t>Gosh, I have no idea. Five years ago I'd say try Spring or JSP or GWT but honestly they're all kind of verbose because Java is. Still, you may work on one of them because Java is popular at Big Companies, because it's been around forever and therefore it's "faster" or "more stable"</a:t>
            </a:r>
          </a:p>
          <a:p>
            <a:r>
              <a:rPr lang="en-US" dirty="0" err="1" smtClean="0"/>
              <a:t>Scala</a:t>
            </a:r>
            <a:r>
              <a:rPr lang="en-US" dirty="0" smtClean="0"/>
              <a:t> and Groovy/Grails are kind of popular – JVM languages, not java itself.</a:t>
            </a:r>
          </a:p>
          <a:p>
            <a:r>
              <a:rPr lang="en-US" dirty="0" smtClean="0"/>
              <a:t>Play seems to be a new popular thing but I have no experience</a:t>
            </a:r>
          </a:p>
        </p:txBody>
      </p:sp>
    </p:spTree>
    <p:extLst>
      <p:ext uri="{BB962C8B-B14F-4D97-AF65-F5344CB8AC3E}">
        <p14:creationId xmlns:p14="http://schemas.microsoft.com/office/powerpoint/2010/main" val="27632659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Dan's totally objectively correct views</a:t>
            </a:r>
            <a:endParaRPr lang="en-US" dirty="0"/>
          </a:p>
        </p:txBody>
      </p:sp>
      <p:sp>
        <p:nvSpPr>
          <p:cNvPr id="3" name="Content Placeholder 2"/>
          <p:cNvSpPr>
            <a:spLocks noGrp="1"/>
          </p:cNvSpPr>
          <p:nvPr>
            <p:ph idx="1"/>
          </p:nvPr>
        </p:nvSpPr>
        <p:spPr/>
        <p:txBody>
          <a:bodyPr/>
          <a:lstStyle/>
          <a:p>
            <a:r>
              <a:rPr lang="en-US" dirty="0" smtClean="0"/>
              <a:t>I like Flask + whatever client-side stuff I need for simple things, and MEAN (mongo, express, angular, node) for bigger things</a:t>
            </a:r>
          </a:p>
          <a:p>
            <a:r>
              <a:rPr lang="en-US" dirty="0" smtClean="0"/>
              <a:t>I'd like to try Ember or Meteor if I were doing a new project now, but I may also continue all Angular all day</a:t>
            </a:r>
          </a:p>
          <a:p>
            <a:r>
              <a:rPr lang="en-US" dirty="0" smtClean="0"/>
              <a:t>I dislike </a:t>
            </a:r>
            <a:r>
              <a:rPr lang="en-US" dirty="0" err="1" smtClean="0"/>
              <a:t>Django</a:t>
            </a:r>
            <a:r>
              <a:rPr lang="en-US" dirty="0" smtClean="0"/>
              <a:t>, Rails, and Backbone</a:t>
            </a:r>
          </a:p>
          <a:p>
            <a:r>
              <a:rPr lang="en-US" dirty="0" smtClean="0"/>
              <a:t>But this is not Expert Sage Advice; these are the ramblings of a part-time hacker, at best.</a:t>
            </a:r>
          </a:p>
        </p:txBody>
      </p:sp>
    </p:spTree>
    <p:extLst>
      <p:ext uri="{BB962C8B-B14F-4D97-AF65-F5344CB8AC3E}">
        <p14:creationId xmlns:p14="http://schemas.microsoft.com/office/powerpoint/2010/main" val="53291443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Utilities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7659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 Framework</a:t>
            </a:r>
            <a:endParaRPr lang="en-US" dirty="0"/>
          </a:p>
        </p:txBody>
      </p:sp>
      <p:sp>
        <p:nvSpPr>
          <p:cNvPr id="3" name="Content Placeholder 2"/>
          <p:cNvSpPr>
            <a:spLocks noGrp="1"/>
          </p:cNvSpPr>
          <p:nvPr>
            <p:ph idx="1"/>
          </p:nvPr>
        </p:nvSpPr>
        <p:spPr/>
        <p:txBody>
          <a:bodyPr/>
          <a:lstStyle/>
          <a:p>
            <a:r>
              <a:rPr lang="en-US" dirty="0" smtClean="0"/>
              <a:t>Useful if you're building a web app!</a:t>
            </a:r>
          </a:p>
          <a:p>
            <a:pPr lvl="1"/>
            <a:r>
              <a:rPr lang="en-US" dirty="0" smtClean="0"/>
              <a:t>You might not be: might be an interactive experiment on a Canvas or a game or a static web page or something.</a:t>
            </a:r>
          </a:p>
          <a:p>
            <a:r>
              <a:rPr lang="en-US" dirty="0" smtClean="0"/>
              <a:t>Does a lot of things</a:t>
            </a:r>
          </a:p>
          <a:p>
            <a:r>
              <a:rPr lang="en-US" dirty="0" smtClean="0"/>
              <a:t>You kind of have to decide this one up front</a:t>
            </a:r>
          </a:p>
          <a:p>
            <a:r>
              <a:rPr lang="en-US" dirty="0"/>
              <a:t>They're all fine, just pick one.</a:t>
            </a:r>
          </a:p>
          <a:p>
            <a:r>
              <a:rPr lang="en-US" dirty="0"/>
              <a:t>But do pick one, developing web apps </a:t>
            </a:r>
            <a:r>
              <a:rPr lang="en-US" dirty="0" err="1"/>
              <a:t>frameworkless</a:t>
            </a:r>
            <a:r>
              <a:rPr lang="en-US" dirty="0"/>
              <a:t> is awful</a:t>
            </a:r>
            <a:r>
              <a:rPr lang="en-US" dirty="0" smtClean="0"/>
              <a:t>.</a:t>
            </a:r>
            <a:endParaRPr lang="en-US" dirty="0"/>
          </a:p>
        </p:txBody>
      </p:sp>
    </p:spTree>
    <p:extLst>
      <p:ext uri="{BB962C8B-B14F-4D97-AF65-F5344CB8AC3E}">
        <p14:creationId xmlns:p14="http://schemas.microsoft.com/office/powerpoint/2010/main" val="38999660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jQuery</a:t>
            </a:r>
            <a:endParaRPr lang="en-US" dirty="0"/>
          </a:p>
        </p:txBody>
      </p:sp>
      <p:sp>
        <p:nvSpPr>
          <p:cNvPr id="5" name="Content Placeholder 4"/>
          <p:cNvSpPr>
            <a:spLocks noGrp="1"/>
          </p:cNvSpPr>
          <p:nvPr>
            <p:ph idx="1"/>
          </p:nvPr>
        </p:nvSpPr>
        <p:spPr/>
        <p:txBody>
          <a:bodyPr/>
          <a:lstStyle/>
          <a:p>
            <a:r>
              <a:rPr lang="en-US" dirty="0" smtClean="0"/>
              <a:t>(see slides from last week)</a:t>
            </a:r>
            <a:endParaRPr lang="en-US" dirty="0"/>
          </a:p>
        </p:txBody>
      </p:sp>
    </p:spTree>
    <p:extLst>
      <p:ext uri="{BB962C8B-B14F-4D97-AF65-F5344CB8AC3E}">
        <p14:creationId xmlns:p14="http://schemas.microsoft.com/office/powerpoint/2010/main" val="34671645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Underscore</a:t>
            </a:r>
            <a:endParaRPr lang="en-US" dirty="0"/>
          </a:p>
        </p:txBody>
      </p:sp>
      <p:sp>
        <p:nvSpPr>
          <p:cNvPr id="5" name="Content Placeholder 4"/>
          <p:cNvSpPr>
            <a:spLocks noGrp="1"/>
          </p:cNvSpPr>
          <p:nvPr>
            <p:ph idx="1"/>
          </p:nvPr>
        </p:nvSpPr>
        <p:spPr/>
        <p:txBody>
          <a:bodyPr/>
          <a:lstStyle/>
          <a:p>
            <a:r>
              <a:rPr lang="en-US" dirty="0" smtClean="0"/>
              <a:t>"A mess of useful functional programming helpers"</a:t>
            </a:r>
          </a:p>
          <a:p>
            <a:r>
              <a:rPr lang="en-US" dirty="0" smtClean="0"/>
              <a:t>A lot of stuff I wish I had when I didn't have it.</a:t>
            </a:r>
          </a:p>
          <a:p>
            <a:r>
              <a:rPr lang="en-US" dirty="0" smtClean="0"/>
              <a:t>Collections: each, map, find, contains, </a:t>
            </a:r>
            <a:r>
              <a:rPr lang="en-US" dirty="0" err="1" smtClean="0"/>
              <a:t>sortBy</a:t>
            </a:r>
            <a:r>
              <a:rPr lang="en-US" dirty="0" smtClean="0"/>
              <a:t>, …</a:t>
            </a:r>
          </a:p>
          <a:p>
            <a:r>
              <a:rPr lang="en-US" dirty="0" smtClean="0"/>
              <a:t>Arrays: first, last, union, </a:t>
            </a:r>
            <a:r>
              <a:rPr lang="en-US" dirty="0" err="1" smtClean="0"/>
              <a:t>uniq</a:t>
            </a:r>
            <a:r>
              <a:rPr lang="en-US" dirty="0" smtClean="0"/>
              <a:t>, …</a:t>
            </a:r>
          </a:p>
          <a:p>
            <a:r>
              <a:rPr lang="en-US" dirty="0" smtClean="0"/>
              <a:t>Objects: keys, values, </a:t>
            </a:r>
            <a:r>
              <a:rPr lang="en-US" dirty="0" err="1" smtClean="0"/>
              <a:t>isArray</a:t>
            </a:r>
            <a:r>
              <a:rPr lang="en-US" dirty="0" smtClean="0"/>
              <a:t>, …</a:t>
            </a:r>
          </a:p>
          <a:p>
            <a:r>
              <a:rPr lang="en-US" dirty="0" smtClean="0"/>
              <a:t>Functions: bind, partial, </a:t>
            </a:r>
            <a:r>
              <a:rPr lang="en-US" dirty="0" err="1" smtClean="0"/>
              <a:t>memoize</a:t>
            </a:r>
            <a:r>
              <a:rPr lang="en-US" dirty="0" smtClean="0"/>
              <a:t>, …</a:t>
            </a:r>
          </a:p>
          <a:p>
            <a:r>
              <a:rPr lang="en-US" dirty="0" smtClean="0"/>
              <a:t>Other: random, escape (for html), …</a:t>
            </a:r>
            <a:endParaRPr lang="en-US" dirty="0"/>
          </a:p>
        </p:txBody>
      </p:sp>
    </p:spTree>
    <p:extLst>
      <p:ext uri="{BB962C8B-B14F-4D97-AF65-F5344CB8AC3E}">
        <p14:creationId xmlns:p14="http://schemas.microsoft.com/office/powerpoint/2010/main" val="349063121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a:t>
            </a:r>
            <a:endParaRPr lang="en-US" dirty="0"/>
          </a:p>
        </p:txBody>
      </p:sp>
      <p:sp>
        <p:nvSpPr>
          <p:cNvPr id="5" name="Content Placeholder 4"/>
          <p:cNvSpPr>
            <a:spLocks noGrp="1"/>
          </p:cNvSpPr>
          <p:nvPr>
            <p:ph idx="1"/>
          </p:nvPr>
        </p:nvSpPr>
        <p:spPr>
          <a:xfrm>
            <a:off x="685800" y="1869141"/>
            <a:ext cx="7770813" cy="1788459"/>
          </a:xfrm>
        </p:spPr>
        <p:txBody>
          <a:bodyPr/>
          <a:lstStyle/>
          <a:p>
            <a:r>
              <a:rPr lang="en-US" dirty="0" smtClean="0"/>
              <a:t>JS file and module loader.</a:t>
            </a:r>
          </a:p>
          <a:p>
            <a:r>
              <a:rPr lang="en-US" dirty="0" smtClean="0"/>
              <a:t>There's no #include/import built in to JS.</a:t>
            </a:r>
          </a:p>
          <a:p>
            <a:r>
              <a:rPr lang="en-US" dirty="0" smtClean="0"/>
              <a:t>allows you to define modules and require them:</a:t>
            </a:r>
          </a:p>
          <a:p>
            <a:endParaRPr lang="en-US" dirty="0"/>
          </a:p>
        </p:txBody>
      </p:sp>
    </p:spTree>
    <p:extLst>
      <p:ext uri="{BB962C8B-B14F-4D97-AF65-F5344CB8AC3E}">
        <p14:creationId xmlns:p14="http://schemas.microsoft.com/office/powerpoint/2010/main" val="285600062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a:t>
            </a:r>
            <a:endParaRPr lang="en-US" dirty="0"/>
          </a:p>
        </p:txBody>
      </p:sp>
      <p:sp>
        <p:nvSpPr>
          <p:cNvPr id="3" name="Rectangle 2"/>
          <p:cNvSpPr/>
          <p:nvPr/>
        </p:nvSpPr>
        <p:spPr>
          <a:xfrm>
            <a:off x="114300" y="1089948"/>
            <a:ext cx="8763000" cy="4801315"/>
          </a:xfrm>
          <a:prstGeom prst="rect">
            <a:avLst/>
          </a:prstGeom>
        </p:spPr>
        <p:txBody>
          <a:bodyPr wrap="square">
            <a:spAutoFit/>
          </a:bodyPr>
          <a:lstStyle/>
          <a:p>
            <a:r>
              <a:rPr lang="en-US" dirty="0">
                <a:latin typeface="Courier"/>
                <a:cs typeface="Courier"/>
              </a:rPr>
              <a:t>define(</a:t>
            </a:r>
          </a:p>
          <a:p>
            <a:r>
              <a:rPr lang="en-US" dirty="0">
                <a:latin typeface="Courier"/>
                <a:cs typeface="Courier"/>
              </a:rPr>
              <a:t>    //The name of this module</a:t>
            </a:r>
          </a:p>
          <a:p>
            <a:r>
              <a:rPr lang="en-US" dirty="0">
                <a:latin typeface="Courier"/>
                <a:cs typeface="Courier"/>
              </a:rPr>
              <a:t>    "types/Manager",</a:t>
            </a:r>
          </a:p>
          <a:p>
            <a:endParaRPr lang="en-US" dirty="0">
              <a:latin typeface="Courier"/>
              <a:cs typeface="Courier"/>
            </a:endParaRPr>
          </a:p>
          <a:p>
            <a:r>
              <a:rPr lang="en-US" dirty="0">
                <a:latin typeface="Courier"/>
                <a:cs typeface="Courier"/>
              </a:rPr>
              <a:t>    //The array of dependencies</a:t>
            </a:r>
          </a:p>
          <a:p>
            <a:r>
              <a:rPr lang="en-US" dirty="0">
                <a:latin typeface="Courier"/>
                <a:cs typeface="Courier"/>
              </a:rPr>
              <a:t>    ["types/Employee"],</a:t>
            </a:r>
          </a:p>
          <a:p>
            <a:endParaRPr lang="en-US" dirty="0">
              <a:latin typeface="Courier"/>
              <a:cs typeface="Courier"/>
            </a:endParaRPr>
          </a:p>
          <a:p>
            <a:r>
              <a:rPr lang="en-US" dirty="0">
                <a:latin typeface="Courier"/>
                <a:cs typeface="Courier"/>
              </a:rPr>
              <a:t>    /</a:t>
            </a:r>
            <a:r>
              <a:rPr lang="en-US" dirty="0" smtClean="0">
                <a:latin typeface="Courier"/>
                <a:cs typeface="Courier"/>
              </a:rPr>
              <a:t>/Function </a:t>
            </a:r>
            <a:r>
              <a:rPr lang="en-US" dirty="0">
                <a:latin typeface="Courier"/>
                <a:cs typeface="Courier"/>
              </a:rPr>
              <a:t>to execute when all dependencies have </a:t>
            </a:r>
            <a:r>
              <a:rPr lang="en-US" dirty="0" smtClean="0">
                <a:latin typeface="Courier"/>
                <a:cs typeface="Courier"/>
              </a:rPr>
              <a:t>loaded.</a:t>
            </a:r>
          </a:p>
          <a:p>
            <a:r>
              <a:rPr lang="en-US" dirty="0">
                <a:latin typeface="Courier"/>
                <a:cs typeface="Courier"/>
              </a:rPr>
              <a:t> </a:t>
            </a:r>
            <a:r>
              <a:rPr lang="en-US" dirty="0" smtClean="0">
                <a:latin typeface="Courier"/>
                <a:cs typeface="Courier"/>
              </a:rPr>
              <a:t>   function </a:t>
            </a:r>
            <a:r>
              <a:rPr lang="en-US" dirty="0">
                <a:latin typeface="Courier"/>
                <a:cs typeface="Courier"/>
              </a:rPr>
              <a:t>(Employee) {</a:t>
            </a:r>
          </a:p>
          <a:p>
            <a:r>
              <a:rPr lang="en-US" dirty="0">
                <a:latin typeface="Courier"/>
                <a:cs typeface="Courier"/>
              </a:rPr>
              <a:t>        function Manager () {</a:t>
            </a:r>
          </a:p>
          <a:p>
            <a:r>
              <a:rPr lang="en-US" dirty="0">
                <a:latin typeface="Courier"/>
                <a:cs typeface="Courier"/>
              </a:rPr>
              <a:t>            </a:t>
            </a:r>
            <a:r>
              <a:rPr lang="en-US" dirty="0" err="1">
                <a:latin typeface="Courier"/>
                <a:cs typeface="Courier"/>
              </a:rPr>
              <a:t>this.reports</a:t>
            </a:r>
            <a:r>
              <a:rPr lang="en-US" dirty="0">
                <a:latin typeface="Courier"/>
                <a:cs typeface="Courier"/>
              </a:rPr>
              <a:t> = [];</a:t>
            </a:r>
          </a:p>
          <a:p>
            <a:r>
              <a:rPr lang="en-US" dirty="0">
                <a:latin typeface="Courier"/>
                <a:cs typeface="Courier"/>
              </a:rPr>
              <a:t>        }</a:t>
            </a:r>
          </a:p>
          <a:p>
            <a:endParaRPr lang="en-US" dirty="0">
              <a:latin typeface="Courier"/>
              <a:cs typeface="Courier"/>
            </a:endParaRPr>
          </a:p>
          <a:p>
            <a:r>
              <a:rPr lang="en-US" dirty="0" smtClean="0">
                <a:latin typeface="Courier"/>
                <a:cs typeface="Courier"/>
              </a:rPr>
              <a:t>        </a:t>
            </a:r>
            <a:r>
              <a:rPr lang="en-US" dirty="0" err="1" smtClean="0">
                <a:latin typeface="Courier"/>
                <a:cs typeface="Courier"/>
              </a:rPr>
              <a:t>Manager.prototype</a:t>
            </a:r>
            <a:r>
              <a:rPr lang="en-US" dirty="0" smtClean="0">
                <a:latin typeface="Courier"/>
                <a:cs typeface="Courier"/>
              </a:rPr>
              <a:t> </a:t>
            </a:r>
            <a:r>
              <a:rPr lang="en-US" dirty="0">
                <a:latin typeface="Courier"/>
                <a:cs typeface="Courier"/>
              </a:rPr>
              <a:t>= new Employee();</a:t>
            </a:r>
          </a:p>
          <a:p>
            <a:r>
              <a:rPr lang="en-US" dirty="0">
                <a:latin typeface="Courier"/>
                <a:cs typeface="Courier"/>
              </a:rPr>
              <a:t> </a:t>
            </a:r>
            <a:r>
              <a:rPr lang="en-US" dirty="0" smtClean="0">
                <a:latin typeface="Courier"/>
                <a:cs typeface="Courier"/>
              </a:rPr>
              <a:t>       return </a:t>
            </a:r>
            <a:r>
              <a:rPr lang="en-US" dirty="0">
                <a:latin typeface="Courier"/>
                <a:cs typeface="Courier"/>
              </a:rPr>
              <a:t>Manager;</a:t>
            </a:r>
          </a:p>
          <a:p>
            <a:r>
              <a:rPr lang="en-US" dirty="0">
                <a:latin typeface="Courier"/>
                <a:cs typeface="Courier"/>
              </a:rPr>
              <a:t>    }</a:t>
            </a:r>
          </a:p>
          <a:p>
            <a:r>
              <a:rPr lang="en-US" dirty="0">
                <a:latin typeface="Courier"/>
                <a:cs typeface="Courier"/>
              </a:rPr>
              <a:t>);</a:t>
            </a:r>
          </a:p>
        </p:txBody>
      </p:sp>
    </p:spTree>
    <p:extLst>
      <p:ext uri="{BB962C8B-B14F-4D97-AF65-F5344CB8AC3E}">
        <p14:creationId xmlns:p14="http://schemas.microsoft.com/office/powerpoint/2010/main" val="1416091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a:t>
            </a:r>
            <a:endParaRPr lang="en-US" dirty="0"/>
          </a:p>
        </p:txBody>
      </p:sp>
      <p:sp>
        <p:nvSpPr>
          <p:cNvPr id="2" name="Rectangle 1"/>
          <p:cNvSpPr/>
          <p:nvPr/>
        </p:nvSpPr>
        <p:spPr>
          <a:xfrm>
            <a:off x="266700" y="2828836"/>
            <a:ext cx="8877300" cy="923330"/>
          </a:xfrm>
          <a:prstGeom prst="rect">
            <a:avLst/>
          </a:prstGeom>
        </p:spPr>
        <p:txBody>
          <a:bodyPr wrap="square">
            <a:spAutoFit/>
          </a:bodyPr>
          <a:lstStyle/>
          <a:p>
            <a:r>
              <a:rPr lang="en-US" dirty="0">
                <a:latin typeface="Courier"/>
                <a:cs typeface="Courier"/>
              </a:rPr>
              <a:t>require(["some/</a:t>
            </a:r>
            <a:r>
              <a:rPr lang="en-US" dirty="0" err="1">
                <a:latin typeface="Courier"/>
                <a:cs typeface="Courier"/>
              </a:rPr>
              <a:t>script.js</a:t>
            </a:r>
            <a:r>
              <a:rPr lang="en-US" dirty="0">
                <a:latin typeface="Courier"/>
                <a:cs typeface="Courier"/>
              </a:rPr>
              <a:t>"], function() {</a:t>
            </a:r>
          </a:p>
          <a:p>
            <a:r>
              <a:rPr lang="en-US" dirty="0">
                <a:latin typeface="Courier"/>
                <a:cs typeface="Courier"/>
              </a:rPr>
              <a:t>    //This function is called after some/</a:t>
            </a:r>
            <a:r>
              <a:rPr lang="en-US" dirty="0" err="1">
                <a:latin typeface="Courier"/>
                <a:cs typeface="Courier"/>
              </a:rPr>
              <a:t>script.js</a:t>
            </a:r>
            <a:r>
              <a:rPr lang="en-US" dirty="0">
                <a:latin typeface="Courier"/>
                <a:cs typeface="Courier"/>
              </a:rPr>
              <a:t> has loaded.</a:t>
            </a:r>
          </a:p>
          <a:p>
            <a:r>
              <a:rPr lang="en-US" dirty="0">
                <a:latin typeface="Courier"/>
                <a:cs typeface="Courier"/>
              </a:rPr>
              <a:t>});</a:t>
            </a:r>
          </a:p>
        </p:txBody>
      </p:sp>
    </p:spTree>
    <p:extLst>
      <p:ext uri="{BB962C8B-B14F-4D97-AF65-F5344CB8AC3E}">
        <p14:creationId xmlns:p14="http://schemas.microsoft.com/office/powerpoint/2010/main" val="237161187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86052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templates good for?</a:t>
            </a:r>
            <a:endParaRPr lang="en-US" dirty="0"/>
          </a:p>
        </p:txBody>
      </p:sp>
      <p:sp>
        <p:nvSpPr>
          <p:cNvPr id="3" name="Content Placeholder 2"/>
          <p:cNvSpPr>
            <a:spLocks noGrp="1"/>
          </p:cNvSpPr>
          <p:nvPr>
            <p:ph idx="1"/>
          </p:nvPr>
        </p:nvSpPr>
        <p:spPr/>
        <p:txBody>
          <a:bodyPr/>
          <a:lstStyle/>
          <a:p>
            <a:r>
              <a:rPr lang="en-US" dirty="0" smtClean="0"/>
              <a:t>inserting dynamic data (from the server, or from other JS logic) into your html</a:t>
            </a:r>
          </a:p>
          <a:p>
            <a:r>
              <a:rPr lang="en-US" dirty="0" smtClean="0"/>
              <a:t>you don't want to do this:</a:t>
            </a:r>
            <a:endParaRPr lang="en-US" dirty="0"/>
          </a:p>
        </p:txBody>
      </p:sp>
      <p:sp>
        <p:nvSpPr>
          <p:cNvPr id="4" name="Rectangle 3"/>
          <p:cNvSpPr/>
          <p:nvPr/>
        </p:nvSpPr>
        <p:spPr>
          <a:xfrm>
            <a:off x="0" y="3263840"/>
            <a:ext cx="9144000" cy="2862323"/>
          </a:xfrm>
          <a:prstGeom prst="rect">
            <a:avLst/>
          </a:prstGeom>
        </p:spPr>
        <p:txBody>
          <a:bodyPr wrap="square">
            <a:spAutoFit/>
          </a:bodyPr>
          <a:lstStyle/>
          <a:p>
            <a:r>
              <a:rPr lang="en-US" dirty="0">
                <a:latin typeface="Courier"/>
                <a:cs typeface="Courier"/>
              </a:rPr>
              <a:t>$.each(</a:t>
            </a:r>
            <a:r>
              <a:rPr lang="en-US" dirty="0" err="1">
                <a:latin typeface="Courier"/>
                <a:cs typeface="Courier"/>
              </a:rPr>
              <a:t>messages.reverse</a:t>
            </a:r>
            <a:r>
              <a:rPr lang="en-US" dirty="0">
                <a:latin typeface="Courier"/>
                <a:cs typeface="Courier"/>
              </a:rPr>
              <a:t>(), function(index, message) {</a:t>
            </a:r>
          </a:p>
          <a:p>
            <a:r>
              <a:rPr lang="en-US" dirty="0">
                <a:latin typeface="Courier"/>
                <a:cs typeface="Courier"/>
              </a:rPr>
              <a:t>    $('#</a:t>
            </a:r>
            <a:r>
              <a:rPr lang="en-US" dirty="0" err="1">
                <a:latin typeface="Courier"/>
                <a:cs typeface="Courier"/>
              </a:rPr>
              <a:t>messageList</a:t>
            </a:r>
            <a:r>
              <a:rPr lang="en-US" dirty="0">
                <a:latin typeface="Courier"/>
                <a:cs typeface="Courier"/>
              </a:rPr>
              <a:t>').append(</a:t>
            </a:r>
          </a:p>
          <a:p>
            <a:r>
              <a:rPr lang="en-US" dirty="0">
                <a:latin typeface="Courier"/>
                <a:cs typeface="Courier"/>
              </a:rPr>
              <a:t>        '&lt;li&gt;&lt;span class="list-title"&gt;' +</a:t>
            </a:r>
          </a:p>
          <a:p>
            <a:r>
              <a:rPr lang="en-US" dirty="0">
                <a:latin typeface="Courier"/>
                <a:cs typeface="Courier"/>
              </a:rPr>
              <a:t>        </a:t>
            </a:r>
            <a:r>
              <a:rPr lang="en-US" dirty="0" err="1">
                <a:latin typeface="Courier"/>
                <a:cs typeface="Courier"/>
              </a:rPr>
              <a:t>message.userName</a:t>
            </a:r>
            <a:r>
              <a:rPr lang="en-US" dirty="0">
                <a:latin typeface="Courier"/>
                <a:cs typeface="Courier"/>
              </a:rPr>
              <a:t> + '&lt;/span&gt;' +</a:t>
            </a:r>
          </a:p>
          <a:p>
            <a:r>
              <a:rPr lang="en-US" dirty="0">
                <a:latin typeface="Courier"/>
                <a:cs typeface="Courier"/>
              </a:rPr>
              <a:t>        '&lt;</a:t>
            </a:r>
            <a:r>
              <a:rPr lang="en-US" dirty="0" err="1">
                <a:latin typeface="Courier"/>
                <a:cs typeface="Courier"/>
              </a:rPr>
              <a:t>abbr</a:t>
            </a:r>
            <a:r>
              <a:rPr lang="en-US" dirty="0">
                <a:latin typeface="Courier"/>
                <a:cs typeface="Courier"/>
              </a:rPr>
              <a:t> class="list-timestamp" title="' +</a:t>
            </a:r>
          </a:p>
          <a:p>
            <a:r>
              <a:rPr lang="en-US" dirty="0">
                <a:latin typeface="Courier"/>
                <a:cs typeface="Courier"/>
              </a:rPr>
              <a:t>        </a:t>
            </a:r>
            <a:r>
              <a:rPr lang="en-US" dirty="0" err="1">
                <a:latin typeface="Courier"/>
                <a:cs typeface="Courier"/>
              </a:rPr>
              <a:t>message.datePosted</a:t>
            </a:r>
            <a:r>
              <a:rPr lang="en-US" dirty="0">
                <a:latin typeface="Courier"/>
                <a:cs typeface="Courier"/>
              </a:rPr>
              <a:t> + '"&gt;&lt;/</a:t>
            </a:r>
            <a:r>
              <a:rPr lang="en-US" dirty="0" err="1">
                <a:latin typeface="Courier"/>
                <a:cs typeface="Courier"/>
              </a:rPr>
              <a:t>abbr</a:t>
            </a:r>
            <a:r>
              <a:rPr lang="en-US" dirty="0">
                <a:latin typeface="Courier"/>
                <a:cs typeface="Courier"/>
              </a:rPr>
              <a:t>&gt;' +</a:t>
            </a:r>
          </a:p>
          <a:p>
            <a:r>
              <a:rPr lang="en-US" dirty="0">
                <a:latin typeface="Courier"/>
                <a:cs typeface="Courier"/>
              </a:rPr>
              <a:t>        '&lt;p class="list-text"&gt;' + </a:t>
            </a:r>
            <a:r>
              <a:rPr lang="en-US" dirty="0" err="1">
                <a:latin typeface="Courier"/>
                <a:cs typeface="Courier"/>
              </a:rPr>
              <a:t>message.messageText</a:t>
            </a:r>
            <a:r>
              <a:rPr lang="en-US" dirty="0">
                <a:latin typeface="Courier"/>
                <a:cs typeface="Courier"/>
              </a:rPr>
              <a:t> + '&lt;/p&gt;&lt;/li&gt;');</a:t>
            </a:r>
          </a:p>
          <a:p>
            <a:r>
              <a:rPr lang="en-US" dirty="0">
                <a:latin typeface="Courier"/>
                <a:cs typeface="Courier"/>
              </a:rPr>
              <a:t>    }</a:t>
            </a:r>
          </a:p>
          <a:p>
            <a:r>
              <a:rPr lang="en-US" dirty="0">
                <a:latin typeface="Courier"/>
                <a:cs typeface="Courier"/>
              </a:rPr>
              <a:t>});</a:t>
            </a:r>
          </a:p>
        </p:txBody>
      </p:sp>
    </p:spTree>
    <p:extLst>
      <p:ext uri="{BB962C8B-B14F-4D97-AF65-F5344CB8AC3E}">
        <p14:creationId xmlns:p14="http://schemas.microsoft.com/office/powerpoint/2010/main" val="54964646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Mustache</a:t>
            </a:r>
            <a:endParaRPr lang="en-US" dirty="0"/>
          </a:p>
        </p:txBody>
      </p:sp>
      <p:sp>
        <p:nvSpPr>
          <p:cNvPr id="3" name="Content Placeholder 2"/>
          <p:cNvSpPr>
            <a:spLocks noGrp="1"/>
          </p:cNvSpPr>
          <p:nvPr>
            <p:ph idx="1"/>
          </p:nvPr>
        </p:nvSpPr>
        <p:spPr/>
        <p:txBody>
          <a:bodyPr/>
          <a:lstStyle/>
          <a:p>
            <a:r>
              <a:rPr lang="en-US" dirty="0" smtClean="0"/>
              <a:t>"logic-less" – no loops or ifs.</a:t>
            </a:r>
          </a:p>
          <a:p>
            <a:r>
              <a:rPr lang="en-US" dirty="0" smtClean="0"/>
              <a:t>well, that's kind of true, but they also have "sections" that do something for each thing in your data</a:t>
            </a:r>
          </a:p>
          <a:p>
            <a:r>
              <a:rPr lang="en-US" dirty="0" smtClean="0"/>
              <a:t>the benefit is that it's hard to accidentally put logic in your templates (which is bad because then it's hard to test and hard to tell what your code is doing)</a:t>
            </a:r>
            <a:endParaRPr lang="en-US" dirty="0"/>
          </a:p>
        </p:txBody>
      </p:sp>
    </p:spTree>
    <p:extLst>
      <p:ext uri="{BB962C8B-B14F-4D97-AF65-F5344CB8AC3E}">
        <p14:creationId xmlns:p14="http://schemas.microsoft.com/office/powerpoint/2010/main" val="34573251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Handlebars</a:t>
            </a:r>
            <a:endParaRPr lang="en-US" dirty="0"/>
          </a:p>
        </p:txBody>
      </p:sp>
      <p:sp>
        <p:nvSpPr>
          <p:cNvPr id="3" name="Content Placeholder 2"/>
          <p:cNvSpPr>
            <a:spLocks noGrp="1"/>
          </p:cNvSpPr>
          <p:nvPr>
            <p:ph idx="1"/>
          </p:nvPr>
        </p:nvSpPr>
        <p:spPr>
          <a:xfrm>
            <a:off x="685800" y="1869141"/>
            <a:ext cx="7770813" cy="2245659"/>
          </a:xfrm>
        </p:spPr>
        <p:txBody>
          <a:bodyPr/>
          <a:lstStyle/>
          <a:p>
            <a:r>
              <a:rPr lang="en-US" dirty="0" smtClean="0"/>
              <a:t>Like Mustache, and compatible, but with a little more logic</a:t>
            </a:r>
          </a:p>
          <a:p>
            <a:r>
              <a:rPr lang="en-US" dirty="0" smtClean="0"/>
              <a:t>Paths to reference arbitrary content in data:</a:t>
            </a:r>
          </a:p>
          <a:p>
            <a:pPr lvl="1"/>
            <a:r>
              <a:rPr lang="en-US" dirty="0" smtClean="0"/>
              <a:t>{{</a:t>
            </a:r>
            <a:r>
              <a:rPr lang="en-US" dirty="0" err="1" smtClean="0"/>
              <a:t>user.name</a:t>
            </a:r>
            <a:r>
              <a:rPr lang="en-US" dirty="0" smtClean="0"/>
              <a:t>}} instead of just {{name}}</a:t>
            </a:r>
          </a:p>
          <a:p>
            <a:r>
              <a:rPr lang="en-US" dirty="0" smtClean="0"/>
              <a:t>Helpers to render data in custom ways:</a:t>
            </a:r>
          </a:p>
          <a:p>
            <a:endParaRPr lang="en-US" dirty="0"/>
          </a:p>
        </p:txBody>
      </p:sp>
      <p:sp>
        <p:nvSpPr>
          <p:cNvPr id="4" name="Rectangle 3"/>
          <p:cNvSpPr/>
          <p:nvPr/>
        </p:nvSpPr>
        <p:spPr>
          <a:xfrm>
            <a:off x="317500" y="4582636"/>
            <a:ext cx="8597900" cy="923330"/>
          </a:xfrm>
          <a:prstGeom prst="rect">
            <a:avLst/>
          </a:prstGeom>
        </p:spPr>
        <p:txBody>
          <a:bodyPr wrap="square">
            <a:spAutoFit/>
          </a:bodyPr>
          <a:lstStyle/>
          <a:p>
            <a:r>
              <a:rPr lang="en-US" dirty="0" err="1">
                <a:latin typeface="Courier"/>
                <a:cs typeface="Courier"/>
              </a:rPr>
              <a:t>Handlebars.registerHelper</a:t>
            </a:r>
            <a:r>
              <a:rPr lang="en-US" dirty="0">
                <a:latin typeface="Courier"/>
                <a:cs typeface="Courier"/>
              </a:rPr>
              <a:t>('</a:t>
            </a:r>
            <a:r>
              <a:rPr lang="en-US" dirty="0" err="1">
                <a:latin typeface="Courier"/>
                <a:cs typeface="Courier"/>
              </a:rPr>
              <a:t>fullName</a:t>
            </a:r>
            <a:r>
              <a:rPr lang="en-US" dirty="0">
                <a:latin typeface="Courier"/>
                <a:cs typeface="Courier"/>
              </a:rPr>
              <a:t>', function(person) {</a:t>
            </a:r>
          </a:p>
          <a:p>
            <a:r>
              <a:rPr lang="en-US" dirty="0">
                <a:latin typeface="Courier"/>
                <a:cs typeface="Courier"/>
              </a:rPr>
              <a:t>  return </a:t>
            </a:r>
            <a:r>
              <a:rPr lang="en-US" dirty="0" err="1">
                <a:latin typeface="Courier"/>
                <a:cs typeface="Courier"/>
              </a:rPr>
              <a:t>person.firstName</a:t>
            </a:r>
            <a:r>
              <a:rPr lang="en-US" dirty="0">
                <a:latin typeface="Courier"/>
                <a:cs typeface="Courier"/>
              </a:rPr>
              <a:t> + " " + </a:t>
            </a:r>
            <a:r>
              <a:rPr lang="en-US" dirty="0" err="1">
                <a:latin typeface="Courier"/>
                <a:cs typeface="Courier"/>
              </a:rPr>
              <a:t>person.lastName</a:t>
            </a:r>
            <a:r>
              <a:rPr lang="en-US" dirty="0">
                <a:latin typeface="Courier"/>
                <a:cs typeface="Courier"/>
              </a:rPr>
              <a:t>;</a:t>
            </a:r>
          </a:p>
          <a:p>
            <a:r>
              <a:rPr lang="en-US" dirty="0">
                <a:latin typeface="Courier"/>
                <a:cs typeface="Courier"/>
              </a:rPr>
              <a:t>});</a:t>
            </a:r>
          </a:p>
        </p:txBody>
      </p:sp>
    </p:spTree>
    <p:extLst>
      <p:ext uri="{BB962C8B-B14F-4D97-AF65-F5344CB8AC3E}">
        <p14:creationId xmlns:p14="http://schemas.microsoft.com/office/powerpoint/2010/main" val="249609292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Jade</a:t>
            </a:r>
            <a:endParaRPr lang="en-US" dirty="0"/>
          </a:p>
        </p:txBody>
      </p:sp>
      <p:sp>
        <p:nvSpPr>
          <p:cNvPr id="3" name="Content Placeholder 2"/>
          <p:cNvSpPr>
            <a:spLocks noGrp="1"/>
          </p:cNvSpPr>
          <p:nvPr>
            <p:ph idx="1"/>
          </p:nvPr>
        </p:nvSpPr>
        <p:spPr>
          <a:xfrm>
            <a:off x="685800" y="1869141"/>
            <a:ext cx="7770813" cy="2245659"/>
          </a:xfrm>
        </p:spPr>
        <p:txBody>
          <a:bodyPr/>
          <a:lstStyle/>
          <a:p>
            <a:r>
              <a:rPr lang="en-US" dirty="0" smtClean="0"/>
              <a:t>Clean syntax, looks </a:t>
            </a:r>
            <a:r>
              <a:rPr lang="en-US" dirty="0" err="1" smtClean="0"/>
              <a:t>pythonish</a:t>
            </a:r>
            <a:endParaRPr lang="en-US" dirty="0" smtClean="0"/>
          </a:p>
          <a:p>
            <a:r>
              <a:rPr lang="en-US" dirty="0" smtClean="0"/>
              <a:t>Allows inline JS (so… logic)</a:t>
            </a:r>
            <a:endParaRPr lang="en-US" dirty="0"/>
          </a:p>
        </p:txBody>
      </p:sp>
    </p:spTree>
    <p:extLst>
      <p:ext uri="{BB962C8B-B14F-4D97-AF65-F5344CB8AC3E}">
        <p14:creationId xmlns:p14="http://schemas.microsoft.com/office/powerpoint/2010/main" val="34996499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 Framework</a:t>
            </a:r>
            <a:endParaRPr lang="en-US" dirty="0"/>
          </a:p>
        </p:txBody>
      </p:sp>
      <p:sp>
        <p:nvSpPr>
          <p:cNvPr id="3" name="Content Placeholder 2"/>
          <p:cNvSpPr>
            <a:spLocks noGrp="1"/>
          </p:cNvSpPr>
          <p:nvPr>
            <p:ph idx="1"/>
          </p:nvPr>
        </p:nvSpPr>
        <p:spPr/>
        <p:txBody>
          <a:bodyPr/>
          <a:lstStyle/>
          <a:p>
            <a:r>
              <a:rPr lang="en-US" dirty="0" smtClean="0"/>
              <a:t>Solve two main problems:</a:t>
            </a:r>
          </a:p>
          <a:p>
            <a:pPr lvl="1"/>
            <a:r>
              <a:rPr lang="en-US" dirty="0" smtClean="0"/>
              <a:t>Routing: how to map a URL to the code that handles it</a:t>
            </a:r>
          </a:p>
          <a:p>
            <a:pPr lvl="1"/>
            <a:r>
              <a:rPr lang="en-US" dirty="0" smtClean="0"/>
              <a:t>Templates: creating HTML dynamically using info from the database</a:t>
            </a:r>
          </a:p>
          <a:p>
            <a:r>
              <a:rPr lang="en-US" dirty="0" smtClean="0"/>
              <a:t>Of course there are a lot more problems too especially when you want to do newfangled fancy things</a:t>
            </a:r>
          </a:p>
        </p:txBody>
      </p:sp>
    </p:spTree>
    <p:extLst>
      <p:ext uri="{BB962C8B-B14F-4D97-AF65-F5344CB8AC3E}">
        <p14:creationId xmlns:p14="http://schemas.microsoft.com/office/powerpoint/2010/main" val="59671094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Jade</a:t>
            </a:r>
            <a:endParaRPr lang="en-US" dirty="0"/>
          </a:p>
        </p:txBody>
      </p:sp>
      <p:sp>
        <p:nvSpPr>
          <p:cNvPr id="4" name="Rectangle 3"/>
          <p:cNvSpPr/>
          <p:nvPr/>
        </p:nvSpPr>
        <p:spPr>
          <a:xfrm>
            <a:off x="203200" y="612844"/>
            <a:ext cx="6654800" cy="5632312"/>
          </a:xfrm>
          <a:prstGeom prst="rect">
            <a:avLst/>
          </a:prstGeom>
        </p:spPr>
        <p:txBody>
          <a:bodyPr wrap="square">
            <a:spAutoFit/>
          </a:bodyPr>
          <a:lstStyle/>
          <a:p>
            <a:r>
              <a:rPr lang="en-US" dirty="0" err="1">
                <a:latin typeface="Courier"/>
                <a:cs typeface="Courier"/>
              </a:rPr>
              <a:t>doctype</a:t>
            </a:r>
            <a:r>
              <a:rPr lang="en-US" dirty="0">
                <a:latin typeface="Courier"/>
                <a:cs typeface="Courier"/>
              </a:rPr>
              <a:t> html</a:t>
            </a:r>
          </a:p>
          <a:p>
            <a:r>
              <a:rPr lang="en-US" dirty="0">
                <a:latin typeface="Courier"/>
                <a:cs typeface="Courier"/>
              </a:rPr>
              <a:t>html(</a:t>
            </a:r>
            <a:r>
              <a:rPr lang="en-US" dirty="0" err="1">
                <a:latin typeface="Courier"/>
                <a:cs typeface="Courier"/>
              </a:rPr>
              <a:t>lang</a:t>
            </a:r>
            <a:r>
              <a:rPr lang="en-US" dirty="0">
                <a:latin typeface="Courier"/>
                <a:cs typeface="Courier"/>
              </a:rPr>
              <a:t>="en")</a:t>
            </a:r>
          </a:p>
          <a:p>
            <a:r>
              <a:rPr lang="en-US" dirty="0">
                <a:latin typeface="Courier"/>
                <a:cs typeface="Courier"/>
              </a:rPr>
              <a:t>  head</a:t>
            </a:r>
          </a:p>
          <a:p>
            <a:r>
              <a:rPr lang="en-US" dirty="0">
                <a:latin typeface="Courier"/>
                <a:cs typeface="Courier"/>
              </a:rPr>
              <a:t>    title= </a:t>
            </a:r>
            <a:r>
              <a:rPr lang="en-US" dirty="0" err="1">
                <a:latin typeface="Courier"/>
                <a:cs typeface="Courier"/>
              </a:rPr>
              <a:t>pageTitle</a:t>
            </a:r>
            <a:endParaRPr lang="en-US" dirty="0">
              <a:latin typeface="Courier"/>
              <a:cs typeface="Courier"/>
            </a:endParaRPr>
          </a:p>
          <a:p>
            <a:r>
              <a:rPr lang="en-US" dirty="0">
                <a:latin typeface="Courier"/>
                <a:cs typeface="Courier"/>
              </a:rPr>
              <a:t>    script(type='text/</a:t>
            </a:r>
            <a:r>
              <a:rPr lang="en-US" dirty="0" err="1">
                <a:latin typeface="Courier"/>
                <a:cs typeface="Courier"/>
              </a:rPr>
              <a:t>javascript</a:t>
            </a:r>
            <a:r>
              <a:rPr lang="en-US" dirty="0">
                <a:latin typeface="Courier"/>
                <a:cs typeface="Courier"/>
              </a:rPr>
              <a:t>').</a:t>
            </a:r>
          </a:p>
          <a:p>
            <a:r>
              <a:rPr lang="en-US" dirty="0">
                <a:latin typeface="Courier"/>
                <a:cs typeface="Courier"/>
              </a:rPr>
              <a:t>      if (foo) {</a:t>
            </a:r>
          </a:p>
          <a:p>
            <a:r>
              <a:rPr lang="en-US" dirty="0">
                <a:latin typeface="Courier"/>
                <a:cs typeface="Courier"/>
              </a:rPr>
              <a:t>         bar(1 + 5)</a:t>
            </a:r>
          </a:p>
          <a:p>
            <a:r>
              <a:rPr lang="en-US" dirty="0">
                <a:latin typeface="Courier"/>
                <a:cs typeface="Courier"/>
              </a:rPr>
              <a:t>      }</a:t>
            </a:r>
          </a:p>
          <a:p>
            <a:r>
              <a:rPr lang="en-US" dirty="0">
                <a:latin typeface="Courier"/>
                <a:cs typeface="Courier"/>
              </a:rPr>
              <a:t>  body</a:t>
            </a:r>
          </a:p>
          <a:p>
            <a:r>
              <a:rPr lang="en-US" dirty="0">
                <a:latin typeface="Courier"/>
                <a:cs typeface="Courier"/>
              </a:rPr>
              <a:t>    h1 Jade - node template engine</a:t>
            </a:r>
          </a:p>
          <a:p>
            <a:r>
              <a:rPr lang="en-US" dirty="0">
                <a:latin typeface="Courier"/>
                <a:cs typeface="Courier"/>
              </a:rPr>
              <a:t>    #</a:t>
            </a:r>
            <a:r>
              <a:rPr lang="en-US" dirty="0" err="1">
                <a:latin typeface="Courier"/>
                <a:cs typeface="Courier"/>
              </a:rPr>
              <a:t>container.col</a:t>
            </a:r>
            <a:endParaRPr lang="en-US" dirty="0">
              <a:latin typeface="Courier"/>
              <a:cs typeface="Courier"/>
            </a:endParaRPr>
          </a:p>
          <a:p>
            <a:r>
              <a:rPr lang="en-US" dirty="0">
                <a:latin typeface="Courier"/>
                <a:cs typeface="Courier"/>
              </a:rPr>
              <a:t>      if </a:t>
            </a:r>
            <a:r>
              <a:rPr lang="en-US" dirty="0" err="1">
                <a:latin typeface="Courier"/>
                <a:cs typeface="Courier"/>
              </a:rPr>
              <a:t>youAreUsingJade</a:t>
            </a:r>
            <a:endParaRPr lang="en-US" dirty="0">
              <a:latin typeface="Courier"/>
              <a:cs typeface="Courier"/>
            </a:endParaRPr>
          </a:p>
          <a:p>
            <a:r>
              <a:rPr lang="en-US" dirty="0">
                <a:latin typeface="Courier"/>
                <a:cs typeface="Courier"/>
              </a:rPr>
              <a:t>        p You are amazing</a:t>
            </a:r>
          </a:p>
          <a:p>
            <a:r>
              <a:rPr lang="en-US" dirty="0">
                <a:latin typeface="Courier"/>
                <a:cs typeface="Courier"/>
              </a:rPr>
              <a:t>      else</a:t>
            </a:r>
          </a:p>
          <a:p>
            <a:r>
              <a:rPr lang="en-US" dirty="0">
                <a:latin typeface="Courier"/>
                <a:cs typeface="Courier"/>
              </a:rPr>
              <a:t>        p Get on it!</a:t>
            </a:r>
          </a:p>
          <a:p>
            <a:r>
              <a:rPr lang="en-US" dirty="0">
                <a:latin typeface="Courier"/>
                <a:cs typeface="Courier"/>
              </a:rPr>
              <a:t>      p.</a:t>
            </a:r>
          </a:p>
          <a:p>
            <a:r>
              <a:rPr lang="en-US" dirty="0">
                <a:latin typeface="Courier"/>
                <a:cs typeface="Courier"/>
              </a:rPr>
              <a:t>        Jade is a terse and simple</a:t>
            </a:r>
          </a:p>
          <a:p>
            <a:r>
              <a:rPr lang="en-US" dirty="0">
                <a:latin typeface="Courier"/>
                <a:cs typeface="Courier"/>
              </a:rPr>
              <a:t>        </a:t>
            </a:r>
            <a:r>
              <a:rPr lang="en-US" dirty="0" err="1">
                <a:latin typeface="Courier"/>
                <a:cs typeface="Courier"/>
              </a:rPr>
              <a:t>templating</a:t>
            </a:r>
            <a:r>
              <a:rPr lang="en-US" dirty="0">
                <a:latin typeface="Courier"/>
                <a:cs typeface="Courier"/>
              </a:rPr>
              <a:t> language with a</a:t>
            </a:r>
          </a:p>
          <a:p>
            <a:r>
              <a:rPr lang="en-US" dirty="0">
                <a:latin typeface="Courier"/>
                <a:cs typeface="Courier"/>
              </a:rPr>
              <a:t>        strong focus on performance</a:t>
            </a:r>
          </a:p>
          <a:p>
            <a:r>
              <a:rPr lang="en-US" dirty="0">
                <a:latin typeface="Courier"/>
                <a:cs typeface="Courier"/>
              </a:rPr>
              <a:t>        and powerful features.</a:t>
            </a:r>
          </a:p>
        </p:txBody>
      </p:sp>
    </p:spTree>
    <p:extLst>
      <p:ext uri="{BB962C8B-B14F-4D97-AF65-F5344CB8AC3E}">
        <p14:creationId xmlns:p14="http://schemas.microsoft.com/office/powerpoint/2010/main" val="193739817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a template language</a:t>
            </a:r>
            <a:endParaRPr lang="en-US" dirty="0"/>
          </a:p>
        </p:txBody>
      </p:sp>
      <p:sp>
        <p:nvSpPr>
          <p:cNvPr id="5" name="Content Placeholder 2"/>
          <p:cNvSpPr>
            <a:spLocks noGrp="1"/>
          </p:cNvSpPr>
          <p:nvPr>
            <p:ph idx="1"/>
          </p:nvPr>
        </p:nvSpPr>
        <p:spPr>
          <a:xfrm>
            <a:off x="685800" y="1869141"/>
            <a:ext cx="7770813" cy="4257022"/>
          </a:xfrm>
        </p:spPr>
        <p:txBody>
          <a:bodyPr/>
          <a:lstStyle/>
          <a:p>
            <a:r>
              <a:rPr lang="en-US" dirty="0" smtClean="0"/>
              <a:t>is a lot less important than choosing a web framework</a:t>
            </a:r>
          </a:p>
          <a:p>
            <a:r>
              <a:rPr lang="en-US" dirty="0" smtClean="0"/>
              <a:t>a lot of time the choice will be made for you</a:t>
            </a:r>
          </a:p>
          <a:p>
            <a:pPr lvl="1"/>
            <a:r>
              <a:rPr lang="en-US" dirty="0" smtClean="0"/>
              <a:t>angular uses its own built-in templates, ember uses handlebars, express uses jade in its docs</a:t>
            </a:r>
          </a:p>
          <a:p>
            <a:endParaRPr lang="en-US" dirty="0"/>
          </a:p>
        </p:txBody>
      </p:sp>
    </p:spTree>
    <p:extLst>
      <p:ext uri="{BB962C8B-B14F-4D97-AF65-F5344CB8AC3E}">
        <p14:creationId xmlns:p14="http://schemas.microsoft.com/office/powerpoint/2010/main" val="66484540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772690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wait, didn't we already learn canvas?</a:t>
            </a:r>
            <a:endParaRPr lang="en-US" dirty="0"/>
          </a:p>
        </p:txBody>
      </p:sp>
      <p:sp>
        <p:nvSpPr>
          <p:cNvPr id="3" name="Content Placeholder 2"/>
          <p:cNvSpPr>
            <a:spLocks noGrp="1"/>
          </p:cNvSpPr>
          <p:nvPr>
            <p:ph idx="1"/>
          </p:nvPr>
        </p:nvSpPr>
        <p:spPr/>
        <p:txBody>
          <a:bodyPr/>
          <a:lstStyle/>
          <a:p>
            <a:r>
              <a:rPr lang="en-US" dirty="0" smtClean="0"/>
              <a:t>Yeah, but the drawing library we built up is probably too low level to help you make progress quickly.</a:t>
            </a:r>
            <a:endParaRPr lang="en-US" dirty="0"/>
          </a:p>
        </p:txBody>
      </p:sp>
    </p:spTree>
    <p:extLst>
      <p:ext uri="{BB962C8B-B14F-4D97-AF65-F5344CB8AC3E}">
        <p14:creationId xmlns:p14="http://schemas.microsoft.com/office/powerpoint/2010/main" val="68789423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d3</a:t>
            </a:r>
            <a:endParaRPr lang="en-US" dirty="0"/>
          </a:p>
        </p:txBody>
      </p:sp>
      <p:sp>
        <p:nvSpPr>
          <p:cNvPr id="3" name="Content Placeholder 2"/>
          <p:cNvSpPr>
            <a:spLocks noGrp="1"/>
          </p:cNvSpPr>
          <p:nvPr>
            <p:ph idx="1"/>
          </p:nvPr>
        </p:nvSpPr>
        <p:spPr/>
        <p:txBody>
          <a:bodyPr/>
          <a:lstStyle/>
          <a:p>
            <a:r>
              <a:rPr lang="en-US" dirty="0" smtClean="0"/>
              <a:t>vector graphics based on data</a:t>
            </a:r>
          </a:p>
          <a:p>
            <a:r>
              <a:rPr lang="en-US" dirty="0" smtClean="0"/>
              <a:t>very popular, very slick</a:t>
            </a:r>
          </a:p>
          <a:p>
            <a:r>
              <a:rPr lang="en-US" dirty="0" smtClean="0"/>
              <a:t>can make very complex and interactive data visualizations</a:t>
            </a:r>
          </a:p>
          <a:p>
            <a:r>
              <a:rPr lang="en-US" dirty="0"/>
              <a:t>see gallery on http://d3js.org/</a:t>
            </a:r>
          </a:p>
        </p:txBody>
      </p:sp>
    </p:spTree>
    <p:extLst>
      <p:ext uri="{BB962C8B-B14F-4D97-AF65-F5344CB8AC3E}">
        <p14:creationId xmlns:p14="http://schemas.microsoft.com/office/powerpoint/2010/main" val="276794848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d3</a:t>
            </a:r>
            <a:endParaRPr lang="en-US" dirty="0"/>
          </a:p>
        </p:txBody>
      </p:sp>
      <p:sp>
        <p:nvSpPr>
          <p:cNvPr id="3" name="Content Placeholder 2"/>
          <p:cNvSpPr>
            <a:spLocks noGrp="1"/>
          </p:cNvSpPr>
          <p:nvPr>
            <p:ph idx="1"/>
          </p:nvPr>
        </p:nvSpPr>
        <p:spPr/>
        <p:txBody>
          <a:bodyPr/>
          <a:lstStyle/>
          <a:p>
            <a:r>
              <a:rPr lang="en-US" dirty="0" smtClean="0"/>
              <a:t>Selectors kind of like </a:t>
            </a:r>
            <a:r>
              <a:rPr lang="en-US" dirty="0" err="1" smtClean="0"/>
              <a:t>jquery</a:t>
            </a:r>
            <a:endParaRPr lang="en-US" dirty="0" smtClean="0"/>
          </a:p>
          <a:p>
            <a:r>
              <a:rPr lang="en-US" dirty="0" smtClean="0"/>
              <a:t>Enter and Exit to affect how new data points that are added to the selection should be, and what to do when points leave the selection</a:t>
            </a:r>
          </a:p>
          <a:p>
            <a:r>
              <a:rPr lang="en-US" dirty="0"/>
              <a:t>Examples: http://</a:t>
            </a:r>
            <a:r>
              <a:rPr lang="en-US" dirty="0" err="1"/>
              <a:t>bost.ocks.org</a:t>
            </a:r>
            <a:r>
              <a:rPr lang="en-US" dirty="0"/>
              <a:t>/mike/circles/</a:t>
            </a:r>
            <a:r>
              <a:rPr lang="en-US" dirty="0" smtClean="0"/>
              <a:t> </a:t>
            </a:r>
            <a:endParaRPr lang="en-US" dirty="0"/>
          </a:p>
        </p:txBody>
      </p:sp>
    </p:spTree>
    <p:extLst>
      <p:ext uri="{BB962C8B-B14F-4D97-AF65-F5344CB8AC3E}">
        <p14:creationId xmlns:p14="http://schemas.microsoft.com/office/powerpoint/2010/main" val="74850388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Raphael</a:t>
            </a:r>
            <a:endParaRPr lang="en-US" dirty="0"/>
          </a:p>
        </p:txBody>
      </p:sp>
      <p:sp>
        <p:nvSpPr>
          <p:cNvPr id="3" name="Content Placeholder 2"/>
          <p:cNvSpPr>
            <a:spLocks noGrp="1"/>
          </p:cNvSpPr>
          <p:nvPr>
            <p:ph idx="1"/>
          </p:nvPr>
        </p:nvSpPr>
        <p:spPr/>
        <p:txBody>
          <a:bodyPr/>
          <a:lstStyle/>
          <a:p>
            <a:r>
              <a:rPr lang="en-US" dirty="0" smtClean="0"/>
              <a:t>Vector graphics (SVG) on the web</a:t>
            </a:r>
          </a:p>
          <a:p>
            <a:r>
              <a:rPr lang="en-US" dirty="0" smtClean="0"/>
              <a:t>More straightforward than d3; more drawing, less data-representation.</a:t>
            </a:r>
          </a:p>
          <a:p>
            <a:r>
              <a:rPr lang="en-US" dirty="0"/>
              <a:t>demos: http://</a:t>
            </a:r>
            <a:r>
              <a:rPr lang="en-US" dirty="0" err="1"/>
              <a:t>raphaeljs.com</a:t>
            </a:r>
            <a:r>
              <a:rPr lang="en-US" dirty="0"/>
              <a:t>/</a:t>
            </a:r>
          </a:p>
        </p:txBody>
      </p:sp>
    </p:spTree>
    <p:extLst>
      <p:ext uri="{BB962C8B-B14F-4D97-AF65-F5344CB8AC3E}">
        <p14:creationId xmlns:p14="http://schemas.microsoft.com/office/powerpoint/2010/main" val="313112597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Interlude: vector or raster?</a:t>
            </a:r>
            <a:endParaRPr lang="en-US" dirty="0"/>
          </a:p>
        </p:txBody>
      </p:sp>
      <p:sp>
        <p:nvSpPr>
          <p:cNvPr id="3" name="Content Placeholder 2"/>
          <p:cNvSpPr>
            <a:spLocks noGrp="1"/>
          </p:cNvSpPr>
          <p:nvPr>
            <p:ph idx="1"/>
          </p:nvPr>
        </p:nvSpPr>
        <p:spPr/>
        <p:txBody>
          <a:bodyPr/>
          <a:lstStyle/>
          <a:p>
            <a:r>
              <a:rPr lang="en-US" dirty="0" smtClean="0"/>
              <a:t>what's a case where vector graphics would be better?</a:t>
            </a:r>
          </a:p>
          <a:p>
            <a:r>
              <a:rPr lang="en-US" dirty="0" smtClean="0"/>
              <a:t>what's a case where raster graphics would be better?</a:t>
            </a:r>
            <a:endParaRPr lang="en-US" dirty="0"/>
          </a:p>
        </p:txBody>
      </p:sp>
    </p:spTree>
    <p:extLst>
      <p:ext uri="{BB962C8B-B14F-4D97-AF65-F5344CB8AC3E}">
        <p14:creationId xmlns:p14="http://schemas.microsoft.com/office/powerpoint/2010/main" val="339948022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Processing</a:t>
            </a:r>
            <a:endParaRPr lang="en-US" dirty="0"/>
          </a:p>
        </p:txBody>
      </p:sp>
      <p:sp>
        <p:nvSpPr>
          <p:cNvPr id="3" name="Content Placeholder 2"/>
          <p:cNvSpPr>
            <a:spLocks noGrp="1"/>
          </p:cNvSpPr>
          <p:nvPr>
            <p:ph idx="1"/>
          </p:nvPr>
        </p:nvSpPr>
        <p:spPr/>
        <p:txBody>
          <a:bodyPr/>
          <a:lstStyle/>
          <a:p>
            <a:r>
              <a:rPr lang="en-US" dirty="0" smtClean="0"/>
              <a:t>Simple; java-</a:t>
            </a:r>
            <a:r>
              <a:rPr lang="en-US" dirty="0" err="1" smtClean="0"/>
              <a:t>ish</a:t>
            </a:r>
            <a:r>
              <a:rPr lang="en-US" dirty="0" smtClean="0"/>
              <a:t> language. "setup()" and "loop()" functions provided for you, as well as primitives for line(), </a:t>
            </a:r>
            <a:r>
              <a:rPr lang="en-US" dirty="0" err="1" smtClean="0"/>
              <a:t>rect</a:t>
            </a:r>
            <a:r>
              <a:rPr lang="en-US" dirty="0" smtClean="0"/>
              <a:t>(), etc. Useful for low-level things. Kind of like what we could have made if we developed P2 into a full-fledged useful library.</a:t>
            </a:r>
          </a:p>
          <a:p>
            <a:r>
              <a:rPr lang="en-US" dirty="0" smtClean="0"/>
              <a:t>neat examples: http</a:t>
            </a:r>
            <a:r>
              <a:rPr lang="en-US" dirty="0"/>
              <a:t>://</a:t>
            </a:r>
            <a:r>
              <a:rPr lang="en-US" dirty="0" err="1"/>
              <a:t>beesandbombs.tumblr.com</a:t>
            </a:r>
            <a:r>
              <a:rPr lang="en-US" dirty="0"/>
              <a:t>/</a:t>
            </a:r>
          </a:p>
        </p:txBody>
      </p:sp>
    </p:spTree>
    <p:extLst>
      <p:ext uri="{BB962C8B-B14F-4D97-AF65-F5344CB8AC3E}">
        <p14:creationId xmlns:p14="http://schemas.microsoft.com/office/powerpoint/2010/main" val="392553382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Compilers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66911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or client-side?</a:t>
            </a:r>
            <a:endParaRPr lang="en-US" dirty="0"/>
          </a:p>
        </p:txBody>
      </p:sp>
      <p:sp>
        <p:nvSpPr>
          <p:cNvPr id="3" name="Content Placeholder 2"/>
          <p:cNvSpPr>
            <a:spLocks noGrp="1"/>
          </p:cNvSpPr>
          <p:nvPr>
            <p:ph idx="1"/>
          </p:nvPr>
        </p:nvSpPr>
        <p:spPr/>
        <p:txBody>
          <a:bodyPr/>
          <a:lstStyle/>
          <a:p>
            <a:r>
              <a:rPr lang="en-US" dirty="0" smtClean="0"/>
              <a:t>Server-side: Rails, Express, </a:t>
            </a:r>
            <a:r>
              <a:rPr lang="en-US" dirty="0" err="1" smtClean="0"/>
              <a:t>Django</a:t>
            </a:r>
            <a:r>
              <a:rPr lang="en-US" dirty="0" smtClean="0"/>
              <a:t>, Flask</a:t>
            </a:r>
          </a:p>
          <a:p>
            <a:r>
              <a:rPr lang="en-US" dirty="0" smtClean="0"/>
              <a:t>Client-side: Angular, Ember, Meteor, Backbone</a:t>
            </a:r>
          </a:p>
          <a:p>
            <a:r>
              <a:rPr lang="en-US" dirty="0" smtClean="0"/>
              <a:t>Not really an "</a:t>
            </a:r>
            <a:r>
              <a:rPr lang="en-US" dirty="0" err="1" smtClean="0"/>
              <a:t>xor</a:t>
            </a:r>
            <a:r>
              <a:rPr lang="en-US" dirty="0" smtClean="0"/>
              <a:t>" – you'll probably need both, but your choice will be which one does more work. Do you render templates, and do you handle routing, on the server or the client?</a:t>
            </a:r>
          </a:p>
          <a:p>
            <a:endParaRPr lang="en-US" dirty="0" smtClean="0"/>
          </a:p>
        </p:txBody>
      </p:sp>
    </p:spTree>
    <p:extLst>
      <p:ext uri="{BB962C8B-B14F-4D97-AF65-F5344CB8AC3E}">
        <p14:creationId xmlns:p14="http://schemas.microsoft.com/office/powerpoint/2010/main" val="421442724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thought </a:t>
            </a:r>
            <a:r>
              <a:rPr lang="en-US" dirty="0" err="1" smtClean="0"/>
              <a:t>Javascript</a:t>
            </a:r>
            <a:r>
              <a:rPr lang="en-US" dirty="0" smtClean="0"/>
              <a:t> was interpreted…</a:t>
            </a:r>
            <a:endParaRPr lang="en-US" dirty="0"/>
          </a:p>
        </p:txBody>
      </p:sp>
      <p:sp>
        <p:nvSpPr>
          <p:cNvPr id="3" name="Content Placeholder 2"/>
          <p:cNvSpPr>
            <a:spLocks noGrp="1"/>
          </p:cNvSpPr>
          <p:nvPr>
            <p:ph idx="1"/>
          </p:nvPr>
        </p:nvSpPr>
        <p:spPr/>
        <p:txBody>
          <a:bodyPr/>
          <a:lstStyle/>
          <a:p>
            <a:r>
              <a:rPr lang="en-US" dirty="0" smtClean="0"/>
              <a:t>it is</a:t>
            </a:r>
          </a:p>
          <a:p>
            <a:r>
              <a:rPr lang="en-US" dirty="0" smtClean="0"/>
              <a:t>but you can compile down to </a:t>
            </a:r>
            <a:r>
              <a:rPr lang="en-US" dirty="0" err="1" smtClean="0"/>
              <a:t>Javascript</a:t>
            </a:r>
            <a:r>
              <a:rPr lang="en-US" dirty="0" smtClean="0"/>
              <a:t>, to make reading/writing code easier.</a:t>
            </a:r>
            <a:endParaRPr lang="en-US" dirty="0"/>
          </a:p>
        </p:txBody>
      </p:sp>
    </p:spTree>
    <p:extLst>
      <p:ext uri="{BB962C8B-B14F-4D97-AF65-F5344CB8AC3E}">
        <p14:creationId xmlns:p14="http://schemas.microsoft.com/office/powerpoint/2010/main" val="357987675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Coffeescript</a:t>
            </a:r>
            <a:endParaRPr lang="en-US" dirty="0"/>
          </a:p>
        </p:txBody>
      </p:sp>
      <p:sp>
        <p:nvSpPr>
          <p:cNvPr id="3" name="Content Placeholder 2"/>
          <p:cNvSpPr>
            <a:spLocks noGrp="1"/>
          </p:cNvSpPr>
          <p:nvPr>
            <p:ph idx="1"/>
          </p:nvPr>
        </p:nvSpPr>
        <p:spPr/>
        <p:txBody>
          <a:bodyPr/>
          <a:lstStyle/>
          <a:p>
            <a:r>
              <a:rPr lang="en-US" dirty="0" smtClean="0"/>
              <a:t>Prettier language (looks like python) that has extra features and compiles down to </a:t>
            </a:r>
            <a:r>
              <a:rPr lang="en-US" dirty="0" err="1" smtClean="0"/>
              <a:t>javascript</a:t>
            </a:r>
            <a:r>
              <a:rPr lang="en-US" dirty="0" smtClean="0"/>
              <a:t>.</a:t>
            </a:r>
            <a:endParaRPr lang="en-US" dirty="0"/>
          </a:p>
        </p:txBody>
      </p:sp>
      <p:sp>
        <p:nvSpPr>
          <p:cNvPr id="4" name="Rectangle 3"/>
          <p:cNvSpPr/>
          <p:nvPr/>
        </p:nvSpPr>
        <p:spPr>
          <a:xfrm>
            <a:off x="1270001" y="2863840"/>
            <a:ext cx="7186612" cy="3693319"/>
          </a:xfrm>
          <a:prstGeom prst="rect">
            <a:avLst/>
          </a:prstGeom>
        </p:spPr>
        <p:txBody>
          <a:bodyPr wrap="square">
            <a:spAutoFit/>
          </a:bodyPr>
          <a:lstStyle/>
          <a:p>
            <a:r>
              <a:rPr lang="en-US" dirty="0">
                <a:latin typeface="Courier"/>
                <a:cs typeface="Courier"/>
              </a:rPr>
              <a:t># Assignment:</a:t>
            </a:r>
          </a:p>
          <a:p>
            <a:r>
              <a:rPr lang="en-US" dirty="0">
                <a:latin typeface="Courier"/>
                <a:cs typeface="Courier"/>
              </a:rPr>
              <a:t>number   = 42</a:t>
            </a:r>
          </a:p>
          <a:p>
            <a:r>
              <a:rPr lang="en-US" dirty="0">
                <a:latin typeface="Courier"/>
                <a:cs typeface="Courier"/>
              </a:rPr>
              <a:t>opposite = true</a:t>
            </a:r>
          </a:p>
          <a:p>
            <a:endParaRPr lang="en-US" dirty="0">
              <a:latin typeface="Courier"/>
              <a:cs typeface="Courier"/>
            </a:endParaRPr>
          </a:p>
          <a:p>
            <a:r>
              <a:rPr lang="en-US" dirty="0">
                <a:latin typeface="Courier"/>
                <a:cs typeface="Courier"/>
              </a:rPr>
              <a:t># Conditions:</a:t>
            </a:r>
          </a:p>
          <a:p>
            <a:r>
              <a:rPr lang="en-US" dirty="0">
                <a:latin typeface="Courier"/>
                <a:cs typeface="Courier"/>
              </a:rPr>
              <a:t>number = -42 if opposite</a:t>
            </a:r>
          </a:p>
          <a:p>
            <a:endParaRPr lang="en-US" dirty="0">
              <a:latin typeface="Courier"/>
              <a:cs typeface="Courier"/>
            </a:endParaRPr>
          </a:p>
          <a:p>
            <a:r>
              <a:rPr lang="en-US" dirty="0">
                <a:latin typeface="Courier"/>
                <a:cs typeface="Courier"/>
              </a:rPr>
              <a:t># Functions:</a:t>
            </a:r>
          </a:p>
          <a:p>
            <a:r>
              <a:rPr lang="en-US" dirty="0">
                <a:latin typeface="Courier"/>
                <a:cs typeface="Courier"/>
              </a:rPr>
              <a:t>square = (x) -&gt; x * </a:t>
            </a:r>
            <a:r>
              <a:rPr lang="en-US" dirty="0" smtClean="0">
                <a:latin typeface="Courier"/>
                <a:cs typeface="Courier"/>
              </a:rPr>
              <a:t>x</a:t>
            </a:r>
          </a:p>
          <a:p>
            <a:endParaRPr lang="en-US" dirty="0">
              <a:latin typeface="Courier"/>
              <a:cs typeface="Courier"/>
            </a:endParaRPr>
          </a:p>
          <a:p>
            <a:r>
              <a:rPr lang="en-US" dirty="0" smtClean="0">
                <a:latin typeface="Courier"/>
                <a:cs typeface="Courier"/>
              </a:rPr>
              <a:t># Array comprehensions</a:t>
            </a:r>
          </a:p>
          <a:p>
            <a:r>
              <a:rPr lang="en-US" dirty="0">
                <a:latin typeface="Courier"/>
                <a:cs typeface="Courier"/>
              </a:rPr>
              <a:t>cubes = (</a:t>
            </a:r>
            <a:r>
              <a:rPr lang="en-US" dirty="0" err="1">
                <a:latin typeface="Courier"/>
                <a:cs typeface="Courier"/>
              </a:rPr>
              <a:t>math.cube</a:t>
            </a:r>
            <a:r>
              <a:rPr lang="en-US" dirty="0">
                <a:latin typeface="Courier"/>
                <a:cs typeface="Courier"/>
              </a:rPr>
              <a:t> </a:t>
            </a:r>
            <a:r>
              <a:rPr lang="en-US" dirty="0" err="1">
                <a:latin typeface="Courier"/>
                <a:cs typeface="Courier"/>
              </a:rPr>
              <a:t>num</a:t>
            </a:r>
            <a:r>
              <a:rPr lang="en-US" dirty="0">
                <a:latin typeface="Courier"/>
                <a:cs typeface="Courier"/>
              </a:rPr>
              <a:t> for </a:t>
            </a:r>
            <a:r>
              <a:rPr lang="en-US" dirty="0" err="1">
                <a:latin typeface="Courier"/>
                <a:cs typeface="Courier"/>
              </a:rPr>
              <a:t>num</a:t>
            </a:r>
            <a:r>
              <a:rPr lang="en-US" dirty="0">
                <a:latin typeface="Courier"/>
                <a:cs typeface="Courier"/>
              </a:rPr>
              <a:t> in list)</a:t>
            </a:r>
          </a:p>
          <a:p>
            <a:endParaRPr lang="en-US" dirty="0">
              <a:latin typeface="Courier"/>
              <a:cs typeface="Courier"/>
            </a:endParaRPr>
          </a:p>
        </p:txBody>
      </p:sp>
    </p:spTree>
    <p:extLst>
      <p:ext uri="{BB962C8B-B14F-4D97-AF65-F5344CB8AC3E}">
        <p14:creationId xmlns:p14="http://schemas.microsoft.com/office/powerpoint/2010/main" val="199672496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Typescript</a:t>
            </a:r>
            <a:endParaRPr lang="en-US" dirty="0"/>
          </a:p>
        </p:txBody>
      </p:sp>
      <p:sp>
        <p:nvSpPr>
          <p:cNvPr id="3" name="Content Placeholder 2"/>
          <p:cNvSpPr>
            <a:spLocks noGrp="1"/>
          </p:cNvSpPr>
          <p:nvPr>
            <p:ph idx="1"/>
          </p:nvPr>
        </p:nvSpPr>
        <p:spPr/>
        <p:txBody>
          <a:bodyPr/>
          <a:lstStyle/>
          <a:p>
            <a:r>
              <a:rPr lang="en-US" dirty="0" smtClean="0"/>
              <a:t>Actual classes and types in </a:t>
            </a:r>
            <a:r>
              <a:rPr lang="en-US" dirty="0" err="1" smtClean="0"/>
              <a:t>Javascript</a:t>
            </a:r>
            <a:endParaRPr lang="en-US" dirty="0" smtClean="0"/>
          </a:p>
        </p:txBody>
      </p:sp>
      <p:sp>
        <p:nvSpPr>
          <p:cNvPr id="4" name="Rectangle 3"/>
          <p:cNvSpPr/>
          <p:nvPr/>
        </p:nvSpPr>
        <p:spPr>
          <a:xfrm>
            <a:off x="685800" y="2391539"/>
            <a:ext cx="7556500" cy="2585323"/>
          </a:xfrm>
          <a:prstGeom prst="rect">
            <a:avLst/>
          </a:prstGeom>
        </p:spPr>
        <p:txBody>
          <a:bodyPr wrap="square">
            <a:spAutoFit/>
          </a:bodyPr>
          <a:lstStyle/>
          <a:p>
            <a:r>
              <a:rPr lang="en-US" dirty="0">
                <a:latin typeface="Courier"/>
                <a:cs typeface="Courier"/>
              </a:rPr>
              <a:t>class Greeter {</a:t>
            </a:r>
          </a:p>
          <a:p>
            <a:r>
              <a:rPr lang="en-US" dirty="0">
                <a:latin typeface="Courier"/>
                <a:cs typeface="Courier"/>
              </a:rPr>
              <a:t>    constructor(public greeting: string) { }</a:t>
            </a:r>
          </a:p>
          <a:p>
            <a:r>
              <a:rPr lang="en-US" dirty="0">
                <a:latin typeface="Courier"/>
                <a:cs typeface="Courier"/>
              </a:rPr>
              <a:t>    greet() {</a:t>
            </a:r>
          </a:p>
          <a:p>
            <a:r>
              <a:rPr lang="en-US" dirty="0">
                <a:latin typeface="Courier"/>
                <a:cs typeface="Courier"/>
              </a:rPr>
              <a:t>        return "&lt;h1&gt;" + </a:t>
            </a:r>
            <a:r>
              <a:rPr lang="en-US" dirty="0" err="1">
                <a:latin typeface="Courier"/>
                <a:cs typeface="Courier"/>
              </a:rPr>
              <a:t>this.greeting</a:t>
            </a:r>
            <a:r>
              <a:rPr lang="en-US" dirty="0">
                <a:latin typeface="Courier"/>
                <a:cs typeface="Courier"/>
              </a:rPr>
              <a:t> + "&lt;/h1&gt;";</a:t>
            </a:r>
          </a:p>
          <a:p>
            <a:r>
              <a:rPr lang="en-US" dirty="0">
                <a:latin typeface="Courier"/>
                <a:cs typeface="Courier"/>
              </a:rPr>
              <a:t>    }</a:t>
            </a:r>
          </a:p>
          <a:p>
            <a:r>
              <a:rPr lang="en-US" dirty="0">
                <a:latin typeface="Courier"/>
                <a:cs typeface="Courier"/>
              </a:rPr>
              <a:t>};</a:t>
            </a:r>
          </a:p>
          <a:p>
            <a:r>
              <a:rPr lang="en-US" dirty="0" err="1">
                <a:latin typeface="Courier"/>
                <a:cs typeface="Courier"/>
              </a:rPr>
              <a:t>var</a:t>
            </a:r>
            <a:r>
              <a:rPr lang="en-US" dirty="0">
                <a:latin typeface="Courier"/>
                <a:cs typeface="Courier"/>
              </a:rPr>
              <a:t> greeter = new Greeter("Hello, world!");</a:t>
            </a:r>
          </a:p>
          <a:p>
            <a:r>
              <a:rPr lang="en-US" dirty="0" err="1">
                <a:latin typeface="Courier"/>
                <a:cs typeface="Courier"/>
              </a:rPr>
              <a:t>var</a:t>
            </a:r>
            <a:r>
              <a:rPr lang="en-US" dirty="0">
                <a:latin typeface="Courier"/>
                <a:cs typeface="Courier"/>
              </a:rPr>
              <a:t> </a:t>
            </a:r>
            <a:r>
              <a:rPr lang="en-US" dirty="0" err="1">
                <a:latin typeface="Courier"/>
                <a:cs typeface="Courier"/>
              </a:rPr>
              <a:t>str</a:t>
            </a:r>
            <a:r>
              <a:rPr lang="en-US" dirty="0">
                <a:latin typeface="Courier"/>
                <a:cs typeface="Courier"/>
              </a:rPr>
              <a:t> = </a:t>
            </a:r>
            <a:r>
              <a:rPr lang="en-US" dirty="0" err="1">
                <a:latin typeface="Courier"/>
                <a:cs typeface="Courier"/>
              </a:rPr>
              <a:t>greeter.greet</a:t>
            </a:r>
            <a:r>
              <a:rPr lang="en-US" dirty="0">
                <a:latin typeface="Courier"/>
                <a:cs typeface="Courier"/>
              </a:rPr>
              <a:t>();</a:t>
            </a:r>
          </a:p>
          <a:p>
            <a:r>
              <a:rPr lang="en-US" dirty="0" err="1">
                <a:latin typeface="Courier"/>
                <a:cs typeface="Courier"/>
              </a:rPr>
              <a:t>document.body.innerHTML</a:t>
            </a:r>
            <a:r>
              <a:rPr lang="en-US" dirty="0">
                <a:latin typeface="Courier"/>
                <a:cs typeface="Courier"/>
              </a:rPr>
              <a:t> = </a:t>
            </a:r>
            <a:r>
              <a:rPr lang="en-US" dirty="0" err="1">
                <a:latin typeface="Courier"/>
                <a:cs typeface="Courier"/>
              </a:rPr>
              <a:t>str</a:t>
            </a:r>
            <a:r>
              <a:rPr lang="en-US" dirty="0">
                <a:latin typeface="Courier"/>
                <a:cs typeface="Courier"/>
              </a:rPr>
              <a:t>;</a:t>
            </a:r>
          </a:p>
        </p:txBody>
      </p:sp>
    </p:spTree>
    <p:extLst>
      <p:ext uri="{BB962C8B-B14F-4D97-AF65-F5344CB8AC3E}">
        <p14:creationId xmlns:p14="http://schemas.microsoft.com/office/powerpoint/2010/main" val="283220210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Other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506207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Bower</a:t>
            </a:r>
            <a:endParaRPr lang="en-US" dirty="0"/>
          </a:p>
        </p:txBody>
      </p:sp>
      <p:sp>
        <p:nvSpPr>
          <p:cNvPr id="3" name="Content Placeholder 2"/>
          <p:cNvSpPr>
            <a:spLocks noGrp="1"/>
          </p:cNvSpPr>
          <p:nvPr>
            <p:ph idx="1"/>
          </p:nvPr>
        </p:nvSpPr>
        <p:spPr/>
        <p:txBody>
          <a:bodyPr/>
          <a:lstStyle/>
          <a:p>
            <a:r>
              <a:rPr lang="en-US" dirty="0" smtClean="0"/>
              <a:t>Managing your frontend dependencies</a:t>
            </a:r>
          </a:p>
          <a:p>
            <a:r>
              <a:rPr lang="en-US" dirty="0" smtClean="0"/>
              <a:t>Like </a:t>
            </a:r>
            <a:r>
              <a:rPr lang="en-US" dirty="0" err="1" smtClean="0"/>
              <a:t>npm</a:t>
            </a:r>
            <a:r>
              <a:rPr lang="en-US" dirty="0" smtClean="0"/>
              <a:t> but client-side</a:t>
            </a:r>
          </a:p>
          <a:p>
            <a:r>
              <a:rPr lang="en-US" dirty="0" smtClean="0"/>
              <a:t>so if you have libraries A and B that both require C, you don't load C twice</a:t>
            </a:r>
          </a:p>
          <a:p>
            <a:r>
              <a:rPr lang="en-US" dirty="0" smtClean="0"/>
              <a:t>also you don't load different versions of C</a:t>
            </a:r>
          </a:p>
          <a:p>
            <a:r>
              <a:rPr lang="en-US" dirty="0" smtClean="0"/>
              <a:t>not really a library, more of a package manager</a:t>
            </a:r>
            <a:endParaRPr lang="en-US" dirty="0"/>
          </a:p>
        </p:txBody>
      </p:sp>
    </p:spTree>
    <p:extLst>
      <p:ext uri="{BB962C8B-B14F-4D97-AF65-F5344CB8AC3E}">
        <p14:creationId xmlns:p14="http://schemas.microsoft.com/office/powerpoint/2010/main" val="180516811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Bower</a:t>
            </a:r>
            <a:endParaRPr lang="en-US" dirty="0"/>
          </a:p>
        </p:txBody>
      </p:sp>
      <p:pic>
        <p:nvPicPr>
          <p:cNvPr id="7" name="Picture 6"/>
          <p:cNvPicPr>
            <a:picLocks noChangeAspect="1"/>
          </p:cNvPicPr>
          <p:nvPr/>
        </p:nvPicPr>
        <p:blipFill>
          <a:blip r:embed="rId2"/>
          <a:stretch>
            <a:fillRect/>
          </a:stretch>
        </p:blipFill>
        <p:spPr>
          <a:xfrm>
            <a:off x="1231900" y="1688754"/>
            <a:ext cx="7010887" cy="4991446"/>
          </a:xfrm>
          <a:prstGeom prst="rect">
            <a:avLst/>
          </a:prstGeom>
        </p:spPr>
      </p:pic>
    </p:spTree>
    <p:extLst>
      <p:ext uri="{BB962C8B-B14F-4D97-AF65-F5344CB8AC3E}">
        <p14:creationId xmlns:p14="http://schemas.microsoft.com/office/powerpoint/2010/main" val="379060954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Leaflet</a:t>
            </a:r>
            <a:endParaRPr lang="en-US" dirty="0"/>
          </a:p>
        </p:txBody>
      </p:sp>
      <p:sp>
        <p:nvSpPr>
          <p:cNvPr id="3" name="Content Placeholder 2"/>
          <p:cNvSpPr>
            <a:spLocks noGrp="1"/>
          </p:cNvSpPr>
          <p:nvPr>
            <p:ph idx="1"/>
          </p:nvPr>
        </p:nvSpPr>
        <p:spPr/>
        <p:txBody>
          <a:bodyPr/>
          <a:lstStyle/>
          <a:p>
            <a:r>
              <a:rPr lang="en-US" dirty="0" smtClean="0"/>
              <a:t>Makin' sweet maps</a:t>
            </a:r>
          </a:p>
          <a:p>
            <a:r>
              <a:rPr lang="en-US" dirty="0"/>
              <a:t>http://</a:t>
            </a:r>
            <a:r>
              <a:rPr lang="en-US" dirty="0" err="1"/>
              <a:t>leafletjs.com</a:t>
            </a:r>
            <a:r>
              <a:rPr lang="en-US" dirty="0"/>
              <a:t>/</a:t>
            </a:r>
          </a:p>
        </p:txBody>
      </p:sp>
    </p:spTree>
    <p:extLst>
      <p:ext uri="{BB962C8B-B14F-4D97-AF65-F5344CB8AC3E}">
        <p14:creationId xmlns:p14="http://schemas.microsoft.com/office/powerpoint/2010/main" val="308579827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things that were mentioned last year that might be worth talking more about</a:t>
            </a:r>
            <a:endParaRPr lang="en-US" dirty="0"/>
          </a:p>
        </p:txBody>
      </p:sp>
      <p:sp>
        <p:nvSpPr>
          <p:cNvPr id="3" name="Content Placeholder 2"/>
          <p:cNvSpPr>
            <a:spLocks noGrp="1"/>
          </p:cNvSpPr>
          <p:nvPr>
            <p:ph idx="1"/>
          </p:nvPr>
        </p:nvSpPr>
        <p:spPr/>
        <p:txBody>
          <a:bodyPr/>
          <a:lstStyle/>
          <a:p>
            <a:r>
              <a:rPr lang="en-US" dirty="0" smtClean="0"/>
              <a:t>Data Storage</a:t>
            </a:r>
          </a:p>
          <a:p>
            <a:pPr lvl="1"/>
            <a:r>
              <a:rPr lang="en-US" dirty="0" smtClean="0"/>
              <a:t>SQL (MySQL, SQLite, </a:t>
            </a:r>
            <a:r>
              <a:rPr lang="en-US" dirty="0" err="1" smtClean="0"/>
              <a:t>MongoDB</a:t>
            </a:r>
            <a:r>
              <a:rPr lang="en-US" dirty="0" smtClean="0"/>
              <a:t>, </a:t>
            </a:r>
            <a:r>
              <a:rPr lang="en-US" dirty="0" err="1" smtClean="0"/>
              <a:t>sql.js</a:t>
            </a:r>
            <a:r>
              <a:rPr lang="en-US" dirty="0" smtClean="0"/>
              <a:t>)</a:t>
            </a:r>
          </a:p>
          <a:p>
            <a:r>
              <a:rPr lang="en-US" dirty="0" smtClean="0"/>
              <a:t>Hosting</a:t>
            </a:r>
          </a:p>
          <a:p>
            <a:pPr lvl="1"/>
            <a:r>
              <a:rPr lang="en-US" dirty="0" err="1" smtClean="0"/>
              <a:t>Heroku</a:t>
            </a:r>
            <a:r>
              <a:rPr lang="en-US" dirty="0" smtClean="0"/>
              <a:t>, Google App Engine, Amazon AWS</a:t>
            </a:r>
          </a:p>
          <a:p>
            <a:r>
              <a:rPr lang="en-US" dirty="0" smtClean="0"/>
              <a:t>Game engines – know any?</a:t>
            </a:r>
          </a:p>
          <a:p>
            <a:r>
              <a:rPr lang="en-US" dirty="0" err="1" smtClean="0"/>
              <a:t>React.js</a:t>
            </a:r>
            <a:endParaRPr lang="en-US" dirty="0" smtClean="0"/>
          </a:p>
          <a:p>
            <a:endParaRPr lang="en-US" dirty="0"/>
          </a:p>
        </p:txBody>
      </p:sp>
    </p:spTree>
    <p:extLst>
      <p:ext uri="{BB962C8B-B14F-4D97-AF65-F5344CB8AC3E}">
        <p14:creationId xmlns:p14="http://schemas.microsoft.com/office/powerpoint/2010/main" val="1642499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other tools have you used and liked (for anything)?</a:t>
            </a:r>
            <a:endParaRPr lang="en-US" dirty="0"/>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332452608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are your projects going?</a:t>
            </a:r>
            <a:endParaRPr lang="en-US" dirty="0"/>
          </a:p>
        </p:txBody>
      </p:sp>
      <p:sp>
        <p:nvSpPr>
          <p:cNvPr id="3" name="Content Placeholder 2"/>
          <p:cNvSpPr>
            <a:spLocks noGrp="1"/>
          </p:cNvSpPr>
          <p:nvPr>
            <p:ph idx="1"/>
          </p:nvPr>
        </p:nvSpPr>
        <p:spPr/>
        <p:txBody>
          <a:bodyPr/>
          <a:lstStyle/>
          <a:p>
            <a:r>
              <a:rPr lang="en-US" dirty="0" smtClean="0"/>
              <a:t>Specifically, is there anything that you're trying to do that you don't know how to do?</a:t>
            </a:r>
          </a:p>
          <a:p>
            <a:r>
              <a:rPr lang="en-US" dirty="0" smtClean="0"/>
              <a:t>(ask it now and then someone else might know a library that does that.)</a:t>
            </a:r>
          </a:p>
        </p:txBody>
      </p:sp>
    </p:spTree>
    <p:extLst>
      <p:ext uri="{BB962C8B-B14F-4D97-AF65-F5344CB8AC3E}">
        <p14:creationId xmlns:p14="http://schemas.microsoft.com/office/powerpoint/2010/main" val="3923652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should I pick?</a:t>
            </a:r>
            <a:endParaRPr lang="en-US" dirty="0"/>
          </a:p>
        </p:txBody>
      </p:sp>
      <p:sp>
        <p:nvSpPr>
          <p:cNvPr id="3" name="Content Placeholder 2"/>
          <p:cNvSpPr>
            <a:spLocks noGrp="1"/>
          </p:cNvSpPr>
          <p:nvPr>
            <p:ph idx="1"/>
          </p:nvPr>
        </p:nvSpPr>
        <p:spPr/>
        <p:txBody>
          <a:bodyPr/>
          <a:lstStyle/>
          <a:p>
            <a:r>
              <a:rPr lang="en-US" dirty="0" smtClean="0"/>
              <a:t>Try them all (good luck!)</a:t>
            </a:r>
          </a:p>
          <a:p>
            <a:r>
              <a:rPr lang="en-US" dirty="0" smtClean="0"/>
              <a:t>Weigh all the pros and cons (… also good luck.)</a:t>
            </a:r>
          </a:p>
          <a:p>
            <a:r>
              <a:rPr lang="en-US" dirty="0" smtClean="0"/>
              <a:t>Go with what's popular (not guaranteed to be awesome, but at least you probably will get a lot of stack overflow posts when you get stuck. and maybe some other people you know will work with it.)</a:t>
            </a:r>
          </a:p>
        </p:txBody>
      </p:sp>
    </p:spTree>
    <p:extLst>
      <p:ext uri="{BB962C8B-B14F-4D97-AF65-F5344CB8AC3E}">
        <p14:creationId xmlns:p14="http://schemas.microsoft.com/office/powerpoint/2010/main" val="12238508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start with client side frameworks</a:t>
            </a:r>
            <a:endParaRPr lang="en-US" dirty="0"/>
          </a:p>
        </p:txBody>
      </p:sp>
      <p:sp>
        <p:nvSpPr>
          <p:cNvPr id="3" name="Content Placeholder 2"/>
          <p:cNvSpPr>
            <a:spLocks noGrp="1"/>
          </p:cNvSpPr>
          <p:nvPr>
            <p:ph idx="1"/>
          </p:nvPr>
        </p:nvSpPr>
        <p:spPr/>
        <p:txBody>
          <a:bodyPr/>
          <a:lstStyle/>
          <a:p>
            <a:endParaRPr lang="en-US" dirty="0" smtClean="0"/>
          </a:p>
        </p:txBody>
      </p:sp>
    </p:spTree>
    <p:extLst>
      <p:ext uri="{BB962C8B-B14F-4D97-AF65-F5344CB8AC3E}">
        <p14:creationId xmlns:p14="http://schemas.microsoft.com/office/powerpoint/2010/main" val="13061731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popular? (Nov 2014)</a:t>
            </a:r>
            <a:endParaRPr lang="en-US" dirty="0"/>
          </a:p>
        </p:txBody>
      </p:sp>
      <p:pic>
        <p:nvPicPr>
          <p:cNvPr id="4" name="Content Placeholder 3"/>
          <p:cNvPicPr>
            <a:picLocks noGrp="1" noChangeAspect="1"/>
          </p:cNvPicPr>
          <p:nvPr>
            <p:ph idx="1"/>
          </p:nvPr>
        </p:nvPicPr>
        <p:blipFill>
          <a:blip r:embed="rId2"/>
          <a:srcRect l="48" r="48"/>
          <a:stretch>
            <a:fillRect/>
          </a:stretch>
        </p:blipFill>
        <p:spPr/>
      </p:pic>
    </p:spTree>
    <p:extLst>
      <p:ext uri="{BB962C8B-B14F-4D97-AF65-F5344CB8AC3E}">
        <p14:creationId xmlns:p14="http://schemas.microsoft.com/office/powerpoint/2010/main" val="18988122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popular? (Nov 2014)</a:t>
            </a:r>
            <a:endParaRPr lang="en-US" dirty="0"/>
          </a:p>
        </p:txBody>
      </p:sp>
      <p:pic>
        <p:nvPicPr>
          <p:cNvPr id="8" name="Content Placeholder 7"/>
          <p:cNvPicPr>
            <a:picLocks noGrp="1" noChangeAspect="1"/>
          </p:cNvPicPr>
          <p:nvPr>
            <p:ph idx="1"/>
          </p:nvPr>
        </p:nvPicPr>
        <p:blipFill>
          <a:blip r:embed="rId3"/>
          <a:srcRect l="89" r="89"/>
          <a:stretch>
            <a:fillRect/>
          </a:stretch>
        </p:blipFill>
        <p:spPr/>
      </p:pic>
    </p:spTree>
    <p:extLst>
      <p:ext uri="{BB962C8B-B14F-4D97-AF65-F5344CB8AC3E}">
        <p14:creationId xmlns:p14="http://schemas.microsoft.com/office/powerpoint/2010/main" val="233827534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7470</TotalTime>
  <Words>2750</Words>
  <Application>Microsoft Macintosh PowerPoint</Application>
  <PresentationFormat>On-screen Show (4:3)</PresentationFormat>
  <Paragraphs>323</Paragraphs>
  <Slides>59</Slides>
  <Notes>17</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Story</vt:lpstr>
      <vt:lpstr>Some cool web libraries and tools</vt:lpstr>
      <vt:lpstr>Here are some libraries/tools</vt:lpstr>
      <vt:lpstr>Web App Framework</vt:lpstr>
      <vt:lpstr>Web App Framework</vt:lpstr>
      <vt:lpstr>Server-side or client-side?</vt:lpstr>
      <vt:lpstr>Which one should I pick?</vt:lpstr>
      <vt:lpstr>Let's start with client side frameworks</vt:lpstr>
      <vt:lpstr>What's popular? (Nov 2014)</vt:lpstr>
      <vt:lpstr>What's popular? (Nov 2014)</vt:lpstr>
      <vt:lpstr>What's popular? (Nov 2014)</vt:lpstr>
      <vt:lpstr>No, but seriously, pros and cons</vt:lpstr>
      <vt:lpstr>Vague hand waving</vt:lpstr>
      <vt:lpstr>Angular</vt:lpstr>
      <vt:lpstr>Directives: reusable HTML elements</vt:lpstr>
      <vt:lpstr>Two way data binding</vt:lpstr>
      <vt:lpstr>Two way data binding</vt:lpstr>
      <vt:lpstr>Templates</vt:lpstr>
      <vt:lpstr>Dependency injection</vt:lpstr>
      <vt:lpstr>Ember</vt:lpstr>
      <vt:lpstr>Backbone</vt:lpstr>
      <vt:lpstr>Meteor</vt:lpstr>
      <vt:lpstr>Another tool to help choose: TodoMVC</vt:lpstr>
      <vt:lpstr>Server-side web frameworks</vt:lpstr>
      <vt:lpstr>In Javascript</vt:lpstr>
      <vt:lpstr>In Python</vt:lpstr>
      <vt:lpstr>In Ruby</vt:lpstr>
      <vt:lpstr>In Java</vt:lpstr>
      <vt:lpstr>Dan's totally objectively correct views</vt:lpstr>
      <vt:lpstr>Utilities</vt:lpstr>
      <vt:lpstr>jQuery</vt:lpstr>
      <vt:lpstr>Underscore</vt:lpstr>
      <vt:lpstr>Require</vt:lpstr>
      <vt:lpstr>Require</vt:lpstr>
      <vt:lpstr>Require</vt:lpstr>
      <vt:lpstr>Templates</vt:lpstr>
      <vt:lpstr>What are templates good for?</vt:lpstr>
      <vt:lpstr>Mustache</vt:lpstr>
      <vt:lpstr>Handlebars</vt:lpstr>
      <vt:lpstr>Jade</vt:lpstr>
      <vt:lpstr>Jade</vt:lpstr>
      <vt:lpstr>Choosing a template language</vt:lpstr>
      <vt:lpstr>Visualization</vt:lpstr>
      <vt:lpstr>But wait, didn't we already learn canvas?</vt:lpstr>
      <vt:lpstr>d3</vt:lpstr>
      <vt:lpstr>d3</vt:lpstr>
      <vt:lpstr>Raphael</vt:lpstr>
      <vt:lpstr>Interlude: vector or raster?</vt:lpstr>
      <vt:lpstr>Processing</vt:lpstr>
      <vt:lpstr>Compilers</vt:lpstr>
      <vt:lpstr>I thought Javascript was interpreted…</vt:lpstr>
      <vt:lpstr>Coffeescript</vt:lpstr>
      <vt:lpstr>Typescript</vt:lpstr>
      <vt:lpstr>Other</vt:lpstr>
      <vt:lpstr>Bower</vt:lpstr>
      <vt:lpstr>Bower</vt:lpstr>
      <vt:lpstr>Leaflet</vt:lpstr>
      <vt:lpstr>Other things that were mentioned last year that might be worth talking more about</vt:lpstr>
      <vt:lpstr>What other tools have you used and liked (for anything)?</vt:lpstr>
      <vt:lpstr>How are your projects going?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Canvas</dc:title>
  <dc:creator>Julia Schwarz</dc:creator>
  <cp:lastModifiedBy>Dan Tasse</cp:lastModifiedBy>
  <cp:revision>554</cp:revision>
  <dcterms:created xsi:type="dcterms:W3CDTF">2011-09-15T03:16:43Z</dcterms:created>
  <dcterms:modified xsi:type="dcterms:W3CDTF">2014-11-06T18:44:24Z</dcterms:modified>
</cp:coreProperties>
</file>