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425" r:id="rId3"/>
    <p:sldId id="431" r:id="rId4"/>
    <p:sldId id="432" r:id="rId5"/>
    <p:sldId id="443" r:id="rId6"/>
    <p:sldId id="433" r:id="rId7"/>
    <p:sldId id="444" r:id="rId8"/>
    <p:sldId id="434" r:id="rId9"/>
    <p:sldId id="446" r:id="rId10"/>
    <p:sldId id="447" r:id="rId11"/>
    <p:sldId id="452" r:id="rId12"/>
    <p:sldId id="457" r:id="rId13"/>
    <p:sldId id="458" r:id="rId14"/>
    <p:sldId id="437" r:id="rId15"/>
    <p:sldId id="449" r:id="rId16"/>
    <p:sldId id="448" r:id="rId17"/>
    <p:sldId id="439" r:id="rId18"/>
    <p:sldId id="440" r:id="rId19"/>
    <p:sldId id="441" r:id="rId20"/>
    <p:sldId id="451" r:id="rId21"/>
    <p:sldId id="454" r:id="rId22"/>
    <p:sldId id="456" r:id="rId23"/>
    <p:sldId id="45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 Mankoff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8" autoAdjust="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F8E5-AF2C-477F-9A42-BB04B4531A9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drop</a:t>
            </a:r>
            <a:r>
              <a:rPr lang="en-US" baseline="0" dirty="0" smtClean="0"/>
              <a:t> down boxes</a:t>
            </a:r>
          </a:p>
          <a:p>
            <a:r>
              <a:rPr lang="en-US" baseline="0" dirty="0" smtClean="0"/>
              <a:t>feedback: </a:t>
            </a:r>
            <a:r>
              <a:rPr lang="en-US" baseline="0" dirty="0" smtClean="0"/>
              <a:t>spinners</a:t>
            </a:r>
          </a:p>
          <a:p>
            <a:r>
              <a:rPr lang="en-US" baseline="0" dirty="0" err="1" smtClean="0"/>
              <a:t>fitts</a:t>
            </a:r>
            <a:r>
              <a:rPr lang="en-US" baseline="0" dirty="0" smtClean="0"/>
              <a:t> law –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, other web things, also clicking tabs at the top of the screen</a:t>
            </a:r>
          </a:p>
          <a:p>
            <a:r>
              <a:rPr lang="en-US" baseline="0" dirty="0" smtClean="0"/>
              <a:t>perception: what do we do if we can't control these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7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tame this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composition: html, put stuff together</a:t>
            </a:r>
            <a:r>
              <a:rPr lang="en-US" baseline="0" dirty="0" smtClean="0"/>
              <a:t> in a container</a:t>
            </a:r>
          </a:p>
          <a:p>
            <a:r>
              <a:rPr lang="en-US" baseline="0" dirty="0" smtClean="0"/>
              <a:t>inheritance: hard to deal with, only </a:t>
            </a:r>
            <a:r>
              <a:rPr lang="en-US" baseline="0" dirty="0" smtClean="0"/>
              <a:t>prototypes.. </a:t>
            </a:r>
            <a:r>
              <a:rPr lang="en-US" baseline="0" dirty="0" err="1" smtClean="0"/>
              <a:t>whorfian</a:t>
            </a:r>
            <a:r>
              <a:rPr lang="en-US" baseline="0" dirty="0" smtClean="0"/>
              <a:t> effects of it not being there?</a:t>
            </a:r>
            <a:endParaRPr lang="en-US" baseline="0" dirty="0" smtClean="0"/>
          </a:p>
          <a:p>
            <a:r>
              <a:rPr lang="en-US" baseline="0" dirty="0" smtClean="0"/>
              <a:t>aggregation: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r>
              <a:rPr lang="en-US" baseline="0" dirty="0" smtClean="0"/>
              <a:t> is kind of the only way to do things – your OS windowing system also handles the browser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E.g., a button draws something that looks like a button and appears as enable vs. disabled, depressed vs. not, with the proper text label, etc. based on information encapsulated inside the button itself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stuff goes where it goes. you don't really have to think about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mess with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taligarsiel.com</a:t>
            </a:r>
            <a:r>
              <a:rPr lang="en-US" dirty="0" smtClean="0"/>
              <a:t>/Projects/howbrowserswork1.htm#Dirty_bit_system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width and height handled differently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spans and </a:t>
            </a:r>
            <a:r>
              <a:rPr lang="en-US" dirty="0" err="1" smtClean="0"/>
              <a:t>divs</a:t>
            </a:r>
            <a:r>
              <a:rPr lang="en-US" dirty="0" smtClean="0"/>
              <a:t> align</a:t>
            </a:r>
            <a:r>
              <a:rPr lang="en-US" baseline="0" dirty="0" smtClean="0"/>
              <a:t> themselves, row and column layouts layout the things inside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9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Grand Review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13</a:t>
            </a:r>
          </a:p>
          <a:p>
            <a:r>
              <a:rPr lang="en-US" dirty="0" smtClean="0"/>
              <a:t>11/20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Job of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elements set children up for drawing (0,0; clipping)</a:t>
            </a:r>
          </a:p>
          <a:p>
            <a:pPr lvl="1"/>
            <a:r>
              <a:rPr lang="en-US" dirty="0" smtClean="0"/>
              <a:t>In web programming?</a:t>
            </a:r>
          </a:p>
          <a:p>
            <a:r>
              <a:rPr lang="en-US" dirty="0" smtClean="0"/>
              <a:t>Efficiently handle damage/redraw</a:t>
            </a:r>
          </a:p>
          <a:p>
            <a:pPr lvl="1"/>
            <a:r>
              <a:rPr lang="en-US" dirty="0" smtClean="0"/>
              <a:t>In web programming?</a:t>
            </a:r>
          </a:p>
          <a:p>
            <a:r>
              <a:rPr lang="en-US" dirty="0" smtClean="0"/>
              <a:t>Layout management</a:t>
            </a:r>
          </a:p>
          <a:p>
            <a:pPr lvl="1"/>
            <a:r>
              <a:rPr lang="en-US" dirty="0" smtClean="0"/>
              <a:t>Done dynamically just before redraw</a:t>
            </a:r>
          </a:p>
          <a:p>
            <a:pPr lvl="1"/>
            <a:r>
              <a:rPr lang="en-US" dirty="0" smtClean="0"/>
              <a:t>Top down + bottom up combined</a:t>
            </a:r>
          </a:p>
          <a:p>
            <a:pPr lvl="1"/>
            <a:r>
              <a:rPr lang="en-US" dirty="0" smtClean="0"/>
              <a:t>Specified through the hierarchy (e.g. springs and struts)</a:t>
            </a:r>
          </a:p>
          <a:p>
            <a:pPr lvl="1"/>
            <a:r>
              <a:rPr lang="en-US" dirty="0" smtClean="0"/>
              <a:t>In web programming?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 renderer determines its own width.</a:t>
            </a:r>
          </a:p>
          <a:p>
            <a:r>
              <a:rPr lang="en-US" dirty="0"/>
              <a:t>Parent goes over children and:</a:t>
            </a:r>
          </a:p>
          <a:p>
            <a:pPr lvl="1"/>
            <a:r>
              <a:rPr lang="en-US" dirty="0"/>
              <a:t>Place the child </a:t>
            </a:r>
            <a:r>
              <a:rPr lang="en-US" dirty="0" smtClean="0"/>
              <a:t>renderer </a:t>
            </a:r>
            <a:r>
              <a:rPr lang="en-US" dirty="0"/>
              <a:t>(sets its x and y).</a:t>
            </a:r>
          </a:p>
          <a:p>
            <a:pPr lvl="1"/>
            <a:r>
              <a:rPr lang="en-US" dirty="0"/>
              <a:t>Calls child layout if needed(they are dirty or we are in a global layout or some other reason) - this calculates the child's height.</a:t>
            </a:r>
          </a:p>
          <a:p>
            <a:r>
              <a:rPr lang="en-US" dirty="0"/>
              <a:t>Parent uses children accumulative heights and the heights of the margins and paddings to set it own height - this will be used by the parent renderer's parent.</a:t>
            </a:r>
          </a:p>
          <a:p>
            <a:r>
              <a:rPr lang="en-US" dirty="0"/>
              <a:t>Sets its dirty bit to false.</a:t>
            </a:r>
          </a:p>
        </p:txBody>
      </p:sp>
    </p:spTree>
    <p:extLst>
      <p:ext uri="{BB962C8B-B14F-4D97-AF65-F5344CB8AC3E}">
        <p14:creationId xmlns:p14="http://schemas.microsoft.com/office/powerpoint/2010/main" val="22921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Spans &amp; </a:t>
            </a:r>
            <a:r>
              <a:rPr lang="en-US" dirty="0" err="1" smtClean="0"/>
              <a:t>Divs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Rows &amp; 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rows and columns e.g. in Swing?</a:t>
            </a:r>
            <a:r>
              <a:rPr lang="en-US" dirty="0"/>
              <a:t> </a:t>
            </a:r>
            <a:r>
              <a:rPr lang="en-US" dirty="0" smtClean="0"/>
              <a:t>Can you do those in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What's the difference between laying out a page of rows and columns, and laying out a page of spans and </a:t>
            </a:r>
            <a:r>
              <a:rPr lang="en-US" dirty="0" err="1" smtClean="0"/>
              <a:t>divs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778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else can you do layout?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Boxes &amp; Glue – web equivalent?</a:t>
            </a:r>
          </a:p>
          <a:p>
            <a:pPr lvl="1"/>
            <a:r>
              <a:rPr lang="en-US" dirty="0" smtClean="0"/>
              <a:t>well, this is just a little more general than springs and struts – glue has a "stretchiness" and min and max values; you can really do all the same things here</a:t>
            </a:r>
          </a:p>
          <a:p>
            <a:r>
              <a:rPr lang="en-US" dirty="0" smtClean="0"/>
              <a:t>Constraints – web equivalent?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cjs.from.so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Absolute layout?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machines</a:t>
            </a:r>
          </a:p>
          <a:p>
            <a:pPr lvl="1"/>
            <a:r>
              <a:rPr lang="en-US" dirty="0" smtClean="0"/>
              <a:t>done manually unless you're using an existing widget</a:t>
            </a:r>
          </a:p>
          <a:p>
            <a:pPr lvl="1"/>
            <a:r>
              <a:rPr lang="en-US" dirty="0" smtClean="0"/>
              <a:t>where do existing widgets come from?</a:t>
            </a:r>
          </a:p>
          <a:p>
            <a:pPr lvl="2"/>
            <a:r>
              <a:rPr lang="en-US" dirty="0" smtClean="0"/>
              <a:t>browser, or library like </a:t>
            </a:r>
            <a:r>
              <a:rPr lang="en-US" dirty="0" err="1" smtClean="0"/>
              <a:t>jQueryUI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Can you ‘add’ a state machine to any element?</a:t>
            </a:r>
          </a:p>
        </p:txBody>
      </p:sp>
    </p:spTree>
    <p:extLst>
      <p:ext uri="{BB962C8B-B14F-4D97-AF65-F5344CB8AC3E}">
        <p14:creationId xmlns:p14="http://schemas.microsoft.com/office/powerpoint/2010/main" val="373526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modeling</a:t>
            </a:r>
          </a:p>
          <a:p>
            <a:pPr lvl="1"/>
            <a:r>
              <a:rPr lang="en-US" dirty="0" smtClean="0"/>
              <a:t>event handlers get an event</a:t>
            </a:r>
          </a:p>
        </p:txBody>
      </p:sp>
    </p:spTree>
    <p:extLst>
      <p:ext uri="{BB962C8B-B14F-4D97-AF65-F5344CB8AC3E}">
        <p14:creationId xmlns:p14="http://schemas.microsoft.com/office/powerpoint/2010/main" val="102925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modeling</a:t>
            </a:r>
          </a:p>
          <a:p>
            <a:pPr lvl="1"/>
            <a:r>
              <a:rPr lang="en-US" dirty="0" smtClean="0"/>
              <a:t>event handlers get an event</a:t>
            </a:r>
          </a:p>
          <a:p>
            <a:r>
              <a:rPr lang="en-US" dirty="0" smtClean="0"/>
              <a:t>Event dispatch</a:t>
            </a:r>
          </a:p>
          <a:p>
            <a:pPr lvl="1"/>
            <a:r>
              <a:rPr lang="en-US" dirty="0" smtClean="0"/>
              <a:t>picking: position </a:t>
            </a:r>
            <a:r>
              <a:rPr lang="en-US" dirty="0" err="1" smtClean="0"/>
              <a:t>vs</a:t>
            </a:r>
            <a:r>
              <a:rPr lang="en-US" dirty="0" smtClean="0"/>
              <a:t> focus</a:t>
            </a:r>
          </a:p>
          <a:p>
            <a:pPr lvl="2"/>
            <a:r>
              <a:rPr lang="en-US" dirty="0" smtClean="0"/>
              <a:t>mouse things are generally position, keyboard things are focus</a:t>
            </a:r>
          </a:p>
          <a:p>
            <a:pPr lvl="2"/>
            <a:r>
              <a:rPr lang="en-US" dirty="0" smtClean="0"/>
              <a:t>Any way to manipulate picking?</a:t>
            </a:r>
          </a:p>
          <a:p>
            <a:pPr lvl="1"/>
            <a:r>
              <a:rPr lang="en-US" dirty="0"/>
              <a:t>capture/</a:t>
            </a:r>
            <a:r>
              <a:rPr lang="en-US" dirty="0" smtClean="0"/>
              <a:t>bubbling</a:t>
            </a:r>
          </a:p>
          <a:p>
            <a:pPr lvl="2"/>
            <a:r>
              <a:rPr lang="en-US" dirty="0" smtClean="0"/>
              <a:t>can you manipulate when your events get handled?</a:t>
            </a:r>
          </a:p>
        </p:txBody>
      </p:sp>
    </p:spTree>
    <p:extLst>
      <p:ext uri="{BB962C8B-B14F-4D97-AF65-F5344CB8AC3E}">
        <p14:creationId xmlns:p14="http://schemas.microsoft.com/office/powerpoint/2010/main" val="201929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Affordances – examples?</a:t>
            </a:r>
          </a:p>
          <a:p>
            <a:r>
              <a:rPr lang="en-US" dirty="0" smtClean="0"/>
              <a:t>Feedback – examples?</a:t>
            </a:r>
          </a:p>
          <a:p>
            <a:r>
              <a:rPr lang="en-US" dirty="0" err="1" smtClean="0"/>
              <a:t>Fitts's</a:t>
            </a:r>
            <a:r>
              <a:rPr lang="en-US" dirty="0" smtClean="0"/>
              <a:t> law – don't make stuff too small</a:t>
            </a:r>
          </a:p>
          <a:p>
            <a:r>
              <a:rPr lang="en-US" dirty="0" smtClean="0"/>
              <a:t>Perception ranges</a:t>
            </a:r>
          </a:p>
          <a:p>
            <a:pPr lvl="1"/>
            <a:r>
              <a:rPr lang="en-US" dirty="0" smtClean="0"/>
              <a:t>20ms: screen refresh, 100ms: "instant", 1-2s: "conversational", 10-15s: "lost train of thought"</a:t>
            </a:r>
          </a:p>
          <a:p>
            <a:r>
              <a:rPr lang="en-US" dirty="0" smtClean="0"/>
              <a:t>Errors: enable undo/experimentation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676400"/>
            <a:ext cx="8801711" cy="34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384300"/>
            <a:ext cx="8852514" cy="40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9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Projects Are Due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11/25</a:t>
            </a:r>
          </a:p>
        </p:txBody>
      </p:sp>
    </p:spTree>
    <p:extLst>
      <p:ext uri="{BB962C8B-B14F-4D97-AF65-F5344CB8AC3E}">
        <p14:creationId xmlns:p14="http://schemas.microsoft.com/office/powerpoint/2010/main" val="21675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Composition/inheritance/aggregation</a:t>
            </a:r>
          </a:p>
          <a:p>
            <a:pPr lvl="1"/>
            <a:r>
              <a:rPr lang="en-US" dirty="0" smtClean="0"/>
              <a:t>examples of each</a:t>
            </a:r>
            <a:r>
              <a:rPr lang="en-US" dirty="0" smtClean="0"/>
              <a:t>?</a:t>
            </a:r>
          </a:p>
          <a:p>
            <a:r>
              <a:rPr lang="en-US" dirty="0" smtClean="0"/>
              <a:t>types of </a:t>
            </a:r>
            <a:r>
              <a:rPr lang="en-US" dirty="0" err="1" smtClean="0"/>
              <a:t>interactors</a:t>
            </a:r>
            <a:r>
              <a:rPr lang="en-US" dirty="0" smtClean="0"/>
              <a:t> that are available on the web </a:t>
            </a:r>
            <a:r>
              <a:rPr lang="en-US" dirty="0" err="1" smtClean="0"/>
              <a:t>vs</a:t>
            </a:r>
            <a:r>
              <a:rPr lang="en-US" dirty="0" smtClean="0"/>
              <a:t> desktop app</a:t>
            </a:r>
          </a:p>
          <a:p>
            <a:pPr lvl="1"/>
            <a:r>
              <a:rPr lang="en-US" dirty="0" smtClean="0"/>
              <a:t>we have more simpler </a:t>
            </a:r>
            <a:r>
              <a:rPr lang="en-US" dirty="0" err="1" smtClean="0"/>
              <a:t>interactors</a:t>
            </a:r>
            <a:r>
              <a:rPr lang="en-US" dirty="0" smtClean="0"/>
              <a:t> on the web – why?</a:t>
            </a:r>
          </a:p>
          <a:p>
            <a:pPr lvl="1"/>
            <a:r>
              <a:rPr lang="en-US" dirty="0" smtClean="0"/>
              <a:t>indirection of specifying a button on web vs. e.g. Swing</a:t>
            </a:r>
          </a:p>
          <a:p>
            <a:pPr lvl="1"/>
            <a:r>
              <a:rPr lang="en-US" dirty="0" smtClean="0"/>
              <a:t>lack of inheritance -&gt; difficulty adding some behavior to a button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56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995" b="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2491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MVC: HTML model, CSS view, JS controller</a:t>
            </a:r>
          </a:p>
          <a:p>
            <a:r>
              <a:rPr lang="en-US" dirty="0" smtClean="0"/>
              <a:t>What's unique about this for the web?</a:t>
            </a:r>
          </a:p>
        </p:txBody>
      </p:sp>
    </p:spTree>
    <p:extLst>
      <p:ext uri="{BB962C8B-B14F-4D97-AF65-F5344CB8AC3E}">
        <p14:creationId xmlns:p14="http://schemas.microsoft.com/office/powerpoint/2010/main" val="414942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MVC: HTML model, CSS view, JS controller</a:t>
            </a:r>
          </a:p>
          <a:p>
            <a:r>
              <a:rPr lang="en-US" dirty="0" smtClean="0"/>
              <a:t>What's unique about this for the web?</a:t>
            </a:r>
          </a:p>
          <a:p>
            <a:pPr lvl="1"/>
            <a:r>
              <a:rPr lang="en-US" dirty="0" smtClean="0"/>
              <a:t>some of these output-to-input round trips take an arbitrarily long amount of time (</a:t>
            </a:r>
            <a:r>
              <a:rPr lang="en-US" dirty="0" smtClean="0">
                <a:sym typeface="Wingdings"/>
              </a:rPr>
              <a:t> asynchronous everything, AJAX)</a:t>
            </a:r>
            <a:endParaRPr lang="en-US" dirty="0" smtClean="0"/>
          </a:p>
          <a:p>
            <a:pPr lvl="1"/>
            <a:r>
              <a:rPr lang="en-US" dirty="0" smtClean="0"/>
              <a:t>the server, as a component, takes all kinds of input (</a:t>
            </a:r>
            <a:r>
              <a:rPr lang="en-US" dirty="0" smtClean="0">
                <a:sym typeface="Wingdings"/>
              </a:rPr>
              <a:t> routing!)</a:t>
            </a:r>
            <a:endParaRPr lang="en-US" dirty="0" smtClean="0"/>
          </a:p>
          <a:p>
            <a:pPr lvl="1"/>
            <a:r>
              <a:rPr lang="en-US" dirty="0" smtClean="0"/>
              <a:t>people are viewing this on all kinds of devices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3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SSUI Concepts +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You've learned some concepts in SSUI</a:t>
            </a:r>
          </a:p>
          <a:p>
            <a:r>
              <a:rPr lang="en-US" dirty="0" smtClean="0"/>
              <a:t>You've learned lots about how to do stuff in HTML/JS/CSS</a:t>
            </a:r>
          </a:p>
          <a:p>
            <a:r>
              <a:rPr lang="en-US" dirty="0" smtClean="0"/>
              <a:t>Let's connect them: how does (concept x) come up in web development? Do you have to think about it? How does it work?</a:t>
            </a:r>
          </a:p>
          <a:p>
            <a:r>
              <a:rPr lang="en-US" dirty="0" smtClean="0"/>
              <a:t>more info: </a:t>
            </a:r>
            <a:r>
              <a:rPr lang="en-US" dirty="0"/>
              <a:t>http://</a:t>
            </a:r>
            <a:r>
              <a:rPr lang="en-US" dirty="0" err="1"/>
              <a:t>taligarsiel.com</a:t>
            </a:r>
            <a:r>
              <a:rPr lang="en-US" dirty="0"/>
              <a:t>/Projects/howbrowserswork1.htm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11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SSUI Concepts +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Layers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Input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32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Verdana" pitchFamily="34" charset="0"/>
                <a:cs typeface="Verdana" pitchFamily="34" charset="0"/>
              </a:rPr>
              <a:t>Interactive System Layers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676400"/>
            <a:ext cx="7772400" cy="4419600"/>
            <a:chOff x="528" y="1056"/>
            <a:chExt cx="4896" cy="2784"/>
          </a:xfrm>
        </p:grpSpPr>
        <p:sp>
          <p:nvSpPr>
            <p:cNvPr id="18438" name="Rectangle 4"/>
            <p:cNvSpPr>
              <a:spLocks noChangeArrowheads="1"/>
            </p:cNvSpPr>
            <p:nvPr/>
          </p:nvSpPr>
          <p:spPr bwMode="auto">
            <a:xfrm>
              <a:off x="528" y="3360"/>
              <a:ext cx="48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2400" dirty="0">
                  <a:solidFill>
                    <a:schemeClr val="bg2"/>
                  </a:solidFill>
                </a:rPr>
                <a:t>I/O Hardware</a:t>
              </a:r>
            </a:p>
          </p:txBody>
        </p:sp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528" y="2880"/>
              <a:ext cx="432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2400" dirty="0">
                  <a:solidFill>
                    <a:schemeClr val="bg2"/>
                  </a:solidFill>
                </a:rPr>
                <a:t>OS</a:t>
              </a:r>
            </a:p>
          </p:txBody>
        </p:sp>
        <p:sp>
          <p:nvSpPr>
            <p:cNvPr id="18440" name="Freeform 6"/>
            <p:cNvSpPr>
              <a:spLocks/>
            </p:cNvSpPr>
            <p:nvPr/>
          </p:nvSpPr>
          <p:spPr bwMode="auto">
            <a:xfrm>
              <a:off x="1256" y="1872"/>
              <a:ext cx="3448" cy="1008"/>
            </a:xfrm>
            <a:custGeom>
              <a:avLst/>
              <a:gdLst>
                <a:gd name="T0" fmla="*/ 0 w 3448"/>
                <a:gd name="T1" fmla="*/ 1008 h 1008"/>
                <a:gd name="T2" fmla="*/ 0 w 3448"/>
                <a:gd name="T3" fmla="*/ 0 h 1008"/>
                <a:gd name="T4" fmla="*/ 3448 w 3448"/>
                <a:gd name="T5" fmla="*/ 0 h 1008"/>
                <a:gd name="T6" fmla="*/ 3448 w 3448"/>
                <a:gd name="T7" fmla="*/ 480 h 1008"/>
                <a:gd name="T8" fmla="*/ 408 w 3448"/>
                <a:gd name="T9" fmla="*/ 480 h 1008"/>
                <a:gd name="T10" fmla="*/ 408 w 3448"/>
                <a:gd name="T11" fmla="*/ 1008 h 1008"/>
                <a:gd name="T12" fmla="*/ 0 w 3448"/>
                <a:gd name="T13" fmla="*/ 1008 h 10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48"/>
                <a:gd name="T22" fmla="*/ 0 h 1008"/>
                <a:gd name="T23" fmla="*/ 3448 w 3448"/>
                <a:gd name="T24" fmla="*/ 1008 h 10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48" h="1008">
                  <a:moveTo>
                    <a:pt x="0" y="1008"/>
                  </a:moveTo>
                  <a:lnTo>
                    <a:pt x="0" y="0"/>
                  </a:lnTo>
                  <a:lnTo>
                    <a:pt x="3448" y="0"/>
                  </a:lnTo>
                  <a:lnTo>
                    <a:pt x="3448" y="480"/>
                  </a:lnTo>
                  <a:lnTo>
                    <a:pt x="408" y="480"/>
                  </a:lnTo>
                  <a:lnTo>
                    <a:pt x="408" y="1008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2064" y="1967"/>
              <a:ext cx="14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sz="2400" dirty="0">
                  <a:solidFill>
                    <a:schemeClr val="bg2"/>
                  </a:solidFill>
                </a:rPr>
                <a:t>Window System</a:t>
              </a:r>
            </a:p>
          </p:txBody>
        </p:sp>
        <p:sp>
          <p:nvSpPr>
            <p:cNvPr id="18442" name="Freeform 8"/>
            <p:cNvSpPr>
              <a:spLocks/>
            </p:cNvSpPr>
            <p:nvPr/>
          </p:nvSpPr>
          <p:spPr bwMode="auto">
            <a:xfrm>
              <a:off x="896" y="1544"/>
              <a:ext cx="4064" cy="1336"/>
            </a:xfrm>
            <a:custGeom>
              <a:avLst/>
              <a:gdLst>
                <a:gd name="T0" fmla="*/ 0 w 4064"/>
                <a:gd name="T1" fmla="*/ 1336 h 1336"/>
                <a:gd name="T2" fmla="*/ 0 w 4064"/>
                <a:gd name="T3" fmla="*/ 0 h 1336"/>
                <a:gd name="T4" fmla="*/ 4056 w 4064"/>
                <a:gd name="T5" fmla="*/ 0 h 1336"/>
                <a:gd name="T6" fmla="*/ 4064 w 4064"/>
                <a:gd name="T7" fmla="*/ 816 h 1336"/>
                <a:gd name="T8" fmla="*/ 3800 w 4064"/>
                <a:gd name="T9" fmla="*/ 816 h 1336"/>
                <a:gd name="T10" fmla="*/ 3800 w 4064"/>
                <a:gd name="T11" fmla="*/ 328 h 1336"/>
                <a:gd name="T12" fmla="*/ 368 w 4064"/>
                <a:gd name="T13" fmla="*/ 328 h 1336"/>
                <a:gd name="T14" fmla="*/ 368 w 4064"/>
                <a:gd name="T15" fmla="*/ 1336 h 1336"/>
                <a:gd name="T16" fmla="*/ 0 w 4064"/>
                <a:gd name="T17" fmla="*/ 1336 h 13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64"/>
                <a:gd name="T28" fmla="*/ 0 h 1336"/>
                <a:gd name="T29" fmla="*/ 4064 w 4064"/>
                <a:gd name="T30" fmla="*/ 1336 h 13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64" h="1336">
                  <a:moveTo>
                    <a:pt x="0" y="1336"/>
                  </a:moveTo>
                  <a:lnTo>
                    <a:pt x="0" y="0"/>
                  </a:lnTo>
                  <a:lnTo>
                    <a:pt x="4056" y="0"/>
                  </a:lnTo>
                  <a:lnTo>
                    <a:pt x="4064" y="816"/>
                  </a:lnTo>
                  <a:lnTo>
                    <a:pt x="3800" y="816"/>
                  </a:lnTo>
                  <a:lnTo>
                    <a:pt x="3800" y="328"/>
                  </a:lnTo>
                  <a:lnTo>
                    <a:pt x="368" y="328"/>
                  </a:lnTo>
                  <a:lnTo>
                    <a:pt x="368" y="1336"/>
                  </a:lnTo>
                  <a:lnTo>
                    <a:pt x="0" y="1336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8443" name="Text Box 9"/>
            <p:cNvSpPr txBox="1">
              <a:spLocks noChangeArrowheads="1"/>
            </p:cNvSpPr>
            <p:nvPr/>
          </p:nvSpPr>
          <p:spPr bwMode="auto">
            <a:xfrm>
              <a:off x="2438" y="1513"/>
              <a:ext cx="7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sz="2400" dirty="0">
                  <a:solidFill>
                    <a:schemeClr val="bg2"/>
                  </a:solidFill>
                </a:rPr>
                <a:t>Toolkit</a:t>
              </a:r>
            </a:p>
          </p:txBody>
        </p:sp>
        <p:sp>
          <p:nvSpPr>
            <p:cNvPr id="18444" name="Freeform 10"/>
            <p:cNvSpPr>
              <a:spLocks/>
            </p:cNvSpPr>
            <p:nvPr/>
          </p:nvSpPr>
          <p:spPr bwMode="auto">
            <a:xfrm>
              <a:off x="528" y="1056"/>
              <a:ext cx="4896" cy="2784"/>
            </a:xfrm>
            <a:custGeom>
              <a:avLst/>
              <a:gdLst>
                <a:gd name="T0" fmla="*/ 0 w 4896"/>
                <a:gd name="T1" fmla="*/ 1824 h 2784"/>
                <a:gd name="T2" fmla="*/ 0 w 4896"/>
                <a:gd name="T3" fmla="*/ 0 h 2784"/>
                <a:gd name="T4" fmla="*/ 4896 w 4896"/>
                <a:gd name="T5" fmla="*/ 0 h 2784"/>
                <a:gd name="T6" fmla="*/ 4896 w 4896"/>
                <a:gd name="T7" fmla="*/ 2784 h 2784"/>
                <a:gd name="T8" fmla="*/ 4896 w 4896"/>
                <a:gd name="T9" fmla="*/ 1296 h 2784"/>
                <a:gd name="T10" fmla="*/ 4424 w 4896"/>
                <a:gd name="T11" fmla="*/ 1304 h 2784"/>
                <a:gd name="T12" fmla="*/ 4424 w 4896"/>
                <a:gd name="T13" fmla="*/ 488 h 2784"/>
                <a:gd name="T14" fmla="*/ 376 w 4896"/>
                <a:gd name="T15" fmla="*/ 488 h 2784"/>
                <a:gd name="T16" fmla="*/ 376 w 4896"/>
                <a:gd name="T17" fmla="*/ 1824 h 2784"/>
                <a:gd name="T18" fmla="*/ 0 w 4896"/>
                <a:gd name="T19" fmla="*/ 1824 h 27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96"/>
                <a:gd name="T31" fmla="*/ 0 h 2784"/>
                <a:gd name="T32" fmla="*/ 4896 w 4896"/>
                <a:gd name="T33" fmla="*/ 2784 h 27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96" h="2784">
                  <a:moveTo>
                    <a:pt x="0" y="1824"/>
                  </a:moveTo>
                  <a:lnTo>
                    <a:pt x="0" y="0"/>
                  </a:lnTo>
                  <a:lnTo>
                    <a:pt x="4896" y="0"/>
                  </a:lnTo>
                  <a:lnTo>
                    <a:pt x="4896" y="2784"/>
                  </a:lnTo>
                  <a:lnTo>
                    <a:pt x="4896" y="1296"/>
                  </a:lnTo>
                  <a:lnTo>
                    <a:pt x="4424" y="1304"/>
                  </a:lnTo>
                  <a:lnTo>
                    <a:pt x="4424" y="488"/>
                  </a:lnTo>
                  <a:lnTo>
                    <a:pt x="376" y="488"/>
                  </a:lnTo>
                  <a:lnTo>
                    <a:pt x="376" y="1824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8445" name="Text Box 11"/>
            <p:cNvSpPr txBox="1">
              <a:spLocks noChangeArrowheads="1"/>
            </p:cNvSpPr>
            <p:nvPr/>
          </p:nvSpPr>
          <p:spPr bwMode="auto">
            <a:xfrm>
              <a:off x="1872" y="1151"/>
              <a:ext cx="1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sz="2400" dirty="0">
                  <a:solidFill>
                    <a:schemeClr val="bg2"/>
                  </a:solidFill>
                </a:rPr>
                <a:t>Interactive Application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656" y="2352"/>
              <a:ext cx="3768" cy="1011"/>
              <a:chOff x="1656" y="2352"/>
              <a:chExt cx="3768" cy="1011"/>
            </a:xfrm>
          </p:grpSpPr>
          <p:sp>
            <p:nvSpPr>
              <p:cNvPr id="18447" name="Freeform 13"/>
              <p:cNvSpPr>
                <a:spLocks/>
              </p:cNvSpPr>
              <p:nvPr/>
            </p:nvSpPr>
            <p:spPr bwMode="auto">
              <a:xfrm>
                <a:off x="1656" y="2352"/>
                <a:ext cx="3768" cy="1011"/>
              </a:xfrm>
              <a:custGeom>
                <a:avLst/>
                <a:gdLst>
                  <a:gd name="T0" fmla="*/ 0 w 3768"/>
                  <a:gd name="T1" fmla="*/ 528 h 1011"/>
                  <a:gd name="T2" fmla="*/ 0 w 3768"/>
                  <a:gd name="T3" fmla="*/ 0 h 1011"/>
                  <a:gd name="T4" fmla="*/ 3768 w 3768"/>
                  <a:gd name="T5" fmla="*/ 0 h 1011"/>
                  <a:gd name="T6" fmla="*/ 3768 w 3768"/>
                  <a:gd name="T7" fmla="*/ 1008 h 1011"/>
                  <a:gd name="T8" fmla="*/ 3302 w 3768"/>
                  <a:gd name="T9" fmla="*/ 1008 h 1011"/>
                  <a:gd name="T10" fmla="*/ 3195 w 3768"/>
                  <a:gd name="T11" fmla="*/ 1011 h 1011"/>
                  <a:gd name="T12" fmla="*/ 3195 w 3768"/>
                  <a:gd name="T13" fmla="*/ 528 h 1011"/>
                  <a:gd name="T14" fmla="*/ 0 w 3768"/>
                  <a:gd name="T15" fmla="*/ 528 h 101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768"/>
                  <a:gd name="T25" fmla="*/ 0 h 1011"/>
                  <a:gd name="T26" fmla="*/ 3768 w 3768"/>
                  <a:gd name="T27" fmla="*/ 1011 h 101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768" h="1011">
                    <a:moveTo>
                      <a:pt x="0" y="528"/>
                    </a:moveTo>
                    <a:lnTo>
                      <a:pt x="0" y="0"/>
                    </a:lnTo>
                    <a:lnTo>
                      <a:pt x="3768" y="0"/>
                    </a:lnTo>
                    <a:lnTo>
                      <a:pt x="3768" y="1008"/>
                    </a:lnTo>
                    <a:lnTo>
                      <a:pt x="3302" y="1008"/>
                    </a:lnTo>
                    <a:lnTo>
                      <a:pt x="3195" y="1011"/>
                    </a:lnTo>
                    <a:lnTo>
                      <a:pt x="3195" y="528"/>
                    </a:lnTo>
                    <a:lnTo>
                      <a:pt x="0" y="528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44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473"/>
                <a:ext cx="20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en-US" sz="2400" dirty="0">
                    <a:solidFill>
                      <a:schemeClr val="bg2"/>
                    </a:solidFill>
                  </a:rPr>
                  <a:t>Basic Drawing &amp; Input</a:t>
                </a:r>
              </a:p>
            </p:txBody>
          </p:sp>
        </p:grpSp>
      </p:grpSp>
      <p:sp>
        <p:nvSpPr>
          <p:cNvPr id="18436" name="AutoShape 16"/>
          <p:cNvSpPr>
            <a:spLocks noChangeArrowheads="1"/>
          </p:cNvSpPr>
          <p:nvPr/>
        </p:nvSpPr>
        <p:spPr bwMode="auto">
          <a:xfrm rot="2157059">
            <a:off x="304800" y="1828800"/>
            <a:ext cx="2362200" cy="990600"/>
          </a:xfrm>
          <a:prstGeom prst="rightArrow">
            <a:avLst>
              <a:gd name="adj1" fmla="val 50000"/>
              <a:gd name="adj2" fmla="val 5961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1" lang="en-US" sz="24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Layers of UI in web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What's the windowing system?</a:t>
            </a:r>
          </a:p>
          <a:p>
            <a:pPr lvl="1"/>
            <a:r>
              <a:rPr lang="en-US" dirty="0" smtClean="0"/>
              <a:t>(basically, you don't have to worry about it; everything is within browser tabs, handled by the OS)</a:t>
            </a:r>
          </a:p>
          <a:p>
            <a:pPr lvl="1"/>
            <a:r>
              <a:rPr lang="en-US" dirty="0" smtClean="0"/>
              <a:t>Browser?</a:t>
            </a:r>
          </a:p>
          <a:p>
            <a:r>
              <a:rPr lang="en-US" dirty="0" smtClean="0"/>
              <a:t>What's the toolkit?</a:t>
            </a:r>
          </a:p>
          <a:p>
            <a:pPr lvl="1"/>
            <a:r>
              <a:rPr lang="en-US" dirty="0" smtClean="0"/>
              <a:t>HTML?</a:t>
            </a:r>
          </a:p>
          <a:p>
            <a:pPr lvl="1"/>
            <a:r>
              <a:rPr lang="en-US" dirty="0" smtClean="0"/>
              <a:t>CSS?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HTML Canvas?</a:t>
            </a:r>
          </a:p>
          <a:p>
            <a:r>
              <a:rPr lang="en-US" dirty="0" smtClean="0"/>
              <a:t>Let’s answer this by exploring where different things happen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4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Interactor</a:t>
            </a:r>
            <a:r>
              <a:rPr lang="en-US" dirty="0" smtClean="0"/>
              <a:t> Hierarchy ==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Who decides how to draw DOM elements?</a:t>
            </a:r>
          </a:p>
          <a:p>
            <a:pPr lvl="1"/>
            <a:r>
              <a:rPr lang="en-US" dirty="0" smtClean="0"/>
              <a:t>Some of this is handled in CSS</a:t>
            </a:r>
          </a:p>
          <a:p>
            <a:pPr lvl="1"/>
            <a:r>
              <a:rPr lang="en-US" dirty="0" smtClean="0"/>
              <a:t>Some of this is in the definition of HTML</a:t>
            </a:r>
          </a:p>
          <a:p>
            <a:pPr lvl="1"/>
            <a:r>
              <a:rPr lang="en-US" dirty="0" smtClean="0"/>
              <a:t>Can these be easily modified?</a:t>
            </a:r>
          </a:p>
          <a:p>
            <a:r>
              <a:rPr lang="en-US" dirty="0" smtClean="0"/>
              <a:t>Do they have state?</a:t>
            </a:r>
          </a:p>
          <a:p>
            <a:pPr lvl="1"/>
            <a:r>
              <a:rPr lang="en-US" dirty="0" smtClean="0"/>
              <a:t>Can attach state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Do they have common properties (position, size, visibility?)</a:t>
            </a:r>
          </a:p>
          <a:p>
            <a:pPr lvl="1"/>
            <a:r>
              <a:rPr lang="en-US" dirty="0" smtClean="0"/>
              <a:t>Can be set in </a:t>
            </a:r>
            <a:r>
              <a:rPr lang="en-US" dirty="0" err="1" smtClean="0"/>
              <a:t>javascript</a:t>
            </a:r>
            <a:r>
              <a:rPr lang="en-US" dirty="0" smtClean="0"/>
              <a:t>;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 smtClean="0"/>
              <a:t>May be ‘inherited’ (CSS)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dirty="0" err="1" smtClean="0"/>
              <a:t>Childen</a:t>
            </a:r>
            <a:r>
              <a:rPr lang="en-US" dirty="0" smtClean="0"/>
              <a:t>: </a:t>
            </a:r>
            <a:r>
              <a:rPr lang="en-US" dirty="0" err="1"/>
              <a:t>element.appendChild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Job of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elements set children up for drawing (0,0; clipping)</a:t>
            </a:r>
          </a:p>
          <a:p>
            <a:pPr lvl="1"/>
            <a:r>
              <a:rPr lang="en-US" dirty="0" smtClean="0"/>
              <a:t>In web programming?</a:t>
            </a:r>
          </a:p>
        </p:txBody>
      </p:sp>
    </p:spTree>
    <p:extLst>
      <p:ext uri="{BB962C8B-B14F-4D97-AF65-F5344CB8AC3E}">
        <p14:creationId xmlns:p14="http://schemas.microsoft.com/office/powerpoint/2010/main" val="167014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Job of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elements set children up for drawing (0,0; clipping)</a:t>
            </a:r>
          </a:p>
          <a:p>
            <a:pPr lvl="1"/>
            <a:r>
              <a:rPr lang="en-US" dirty="0" smtClean="0"/>
              <a:t>In web programming?</a:t>
            </a:r>
          </a:p>
          <a:p>
            <a:r>
              <a:rPr lang="en-US" dirty="0" smtClean="0"/>
              <a:t>Efficiently handle damage/redraw</a:t>
            </a:r>
          </a:p>
          <a:p>
            <a:pPr lvl="1"/>
            <a:r>
              <a:rPr lang="en-US" dirty="0" smtClean="0"/>
              <a:t>1) Each element reports whether it is damaged (may depend on interaction, window size changes,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2) Aggregated up hierarchy. Only include elements that overlap the bounding box of the damaged region</a:t>
            </a:r>
          </a:p>
          <a:p>
            <a:pPr lvl="1"/>
            <a:r>
              <a:rPr lang="en-US" dirty="0" smtClean="0"/>
              <a:t>3) Batch redraw</a:t>
            </a:r>
          </a:p>
          <a:p>
            <a:pPr lvl="1"/>
            <a:r>
              <a:rPr lang="en-US" dirty="0" smtClean="0"/>
              <a:t>In web programming?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3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8963</TotalTime>
  <Words>1094</Words>
  <Application>Microsoft Macintosh PowerPoint</Application>
  <PresentationFormat>On-screen Show (4:3)</PresentationFormat>
  <Paragraphs>153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Story</vt:lpstr>
      <vt:lpstr>A Grand Review</vt:lpstr>
      <vt:lpstr>Your Projects Are Due Soon</vt:lpstr>
      <vt:lpstr>SSUI Concepts + Javascript</vt:lpstr>
      <vt:lpstr>SSUI Concepts + Javascript</vt:lpstr>
      <vt:lpstr>Interactive System Layers</vt:lpstr>
      <vt:lpstr>Layers of UI in web programming</vt:lpstr>
      <vt:lpstr>Interactor Hierarchy == DOM</vt:lpstr>
      <vt:lpstr>Normal Job of Hierarchy</vt:lpstr>
      <vt:lpstr>Normal Job of Hierarchy</vt:lpstr>
      <vt:lpstr>Normal Job of Hierarchy</vt:lpstr>
      <vt:lpstr>Layout: more details</vt:lpstr>
      <vt:lpstr>Spans &amp; Divs vs Rows &amp; Cols</vt:lpstr>
      <vt:lpstr>How else can you do layout?</vt:lpstr>
      <vt:lpstr>Input</vt:lpstr>
      <vt:lpstr>Input</vt:lpstr>
      <vt:lpstr>Input</vt:lpstr>
      <vt:lpstr>Human Properties</vt:lpstr>
      <vt:lpstr>Application Architecture</vt:lpstr>
      <vt:lpstr>Application Architecture</vt:lpstr>
      <vt:lpstr>Application Architecture</vt:lpstr>
      <vt:lpstr>Application Architecture</vt:lpstr>
      <vt:lpstr>Application Architecture</vt:lpstr>
      <vt:lpstr>Application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546</cp:revision>
  <dcterms:created xsi:type="dcterms:W3CDTF">2011-09-15T03:16:43Z</dcterms:created>
  <dcterms:modified xsi:type="dcterms:W3CDTF">2014-11-17T20:54:26Z</dcterms:modified>
</cp:coreProperties>
</file>