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0"/>
  </p:notesMasterIdLst>
  <p:sldIdLst>
    <p:sldId id="256" r:id="rId2"/>
    <p:sldId id="425" r:id="rId3"/>
    <p:sldId id="431" r:id="rId4"/>
    <p:sldId id="438" r:id="rId5"/>
    <p:sldId id="440" r:id="rId6"/>
    <p:sldId id="441" r:id="rId7"/>
    <p:sldId id="479" r:id="rId8"/>
    <p:sldId id="442" r:id="rId9"/>
    <p:sldId id="487" r:id="rId10"/>
    <p:sldId id="446" r:id="rId11"/>
    <p:sldId id="450" r:id="rId12"/>
    <p:sldId id="451" r:id="rId13"/>
    <p:sldId id="452" r:id="rId14"/>
    <p:sldId id="453" r:id="rId15"/>
    <p:sldId id="454" r:id="rId16"/>
    <p:sldId id="456" r:id="rId17"/>
    <p:sldId id="457" r:id="rId18"/>
    <p:sldId id="458" r:id="rId19"/>
    <p:sldId id="459" r:id="rId20"/>
    <p:sldId id="460" r:id="rId21"/>
    <p:sldId id="461" r:id="rId22"/>
    <p:sldId id="462" r:id="rId23"/>
    <p:sldId id="463" r:id="rId24"/>
    <p:sldId id="485" r:id="rId25"/>
    <p:sldId id="488" r:id="rId26"/>
    <p:sldId id="486" r:id="rId27"/>
    <p:sldId id="464" r:id="rId28"/>
    <p:sldId id="465" r:id="rId29"/>
    <p:sldId id="466" r:id="rId30"/>
    <p:sldId id="467" r:id="rId31"/>
    <p:sldId id="468" r:id="rId32"/>
    <p:sldId id="469" r:id="rId33"/>
    <p:sldId id="470" r:id="rId34"/>
    <p:sldId id="471" r:id="rId35"/>
    <p:sldId id="472" r:id="rId36"/>
    <p:sldId id="473" r:id="rId37"/>
    <p:sldId id="474" r:id="rId38"/>
    <p:sldId id="475" r:id="rId39"/>
    <p:sldId id="476" r:id="rId40"/>
    <p:sldId id="480" r:id="rId41"/>
    <p:sldId id="481" r:id="rId42"/>
    <p:sldId id="482" r:id="rId43"/>
    <p:sldId id="483" r:id="rId44"/>
    <p:sldId id="478" r:id="rId45"/>
    <p:sldId id="477" r:id="rId46"/>
    <p:sldId id="436" r:id="rId47"/>
    <p:sldId id="434" r:id="rId48"/>
    <p:sldId id="437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318" autoAdjust="0"/>
  </p:normalViewPr>
  <p:slideViewPr>
    <p:cSldViewPr snapToGrid="0" snapToObjects="1">
      <p:cViewPr>
        <p:scale>
          <a:sx n="81" d="100"/>
          <a:sy n="81" d="100"/>
        </p:scale>
        <p:origin x="-816" y="-1368"/>
      </p:cViewPr>
      <p:guideLst>
        <p:guide orient="horz" pos="21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C8422-C8B8-4BC4-B711-60DC022E0201}" type="datetimeFigureOut">
              <a:rPr lang="en-US" smtClean="0"/>
              <a:pPr/>
              <a:t>10/27/14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4B385-195D-42A6-AD53-ED33A3B9CE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64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47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34EC56-5BE0-CF40-A0E9-9B07941CA105}" type="datetimeFigureOut">
              <a:rPr lang="en-US" smtClean="0"/>
              <a:pPr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i.jquery.com/category/css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i.jquery.com/category/events/event-objec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i.jquery.com/category/events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i.jquery.com/fadeIn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cko.net/blog/this-is-your-brain-on-css/" TargetMode="External"/><Relationship Id="rId3" Type="http://schemas.openxmlformats.org/officeDocument/2006/relationships/hyperlink" Target="http://www.inception-explained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query.com/" TargetMode="External"/><Relationship Id="rId3" Type="http://schemas.openxmlformats.org/officeDocument/2006/relationships/hyperlink" Target="http://code.google.com/apis/librarie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10</a:t>
            </a:r>
          </a:p>
          <a:p>
            <a:r>
              <a:rPr lang="en-US" dirty="0" smtClean="0"/>
              <a:t>10/30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18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loop that turns all h1 elements red</a:t>
            </a:r>
          </a:p>
          <a:p>
            <a:pPr marL="0" indent="0">
              <a:buNone/>
            </a:pPr>
            <a:r>
              <a:rPr lang="da-DK" sz="2400" dirty="0" smtClean="0">
                <a:latin typeface="Courier New"/>
                <a:cs typeface="Courier New"/>
              </a:rPr>
              <a:t>var </a:t>
            </a:r>
            <a:r>
              <a:rPr lang="da-DK" sz="2400" dirty="0">
                <a:latin typeface="Courier New"/>
                <a:cs typeface="Courier New"/>
              </a:rPr>
              <a:t>h1s = $("h1");</a:t>
            </a:r>
          </a:p>
          <a:p>
            <a:pPr marL="0" indent="0">
              <a:buNone/>
            </a:pPr>
            <a:r>
              <a:rPr lang="da-DK" sz="2400" dirty="0" smtClean="0">
                <a:latin typeface="Courier New"/>
                <a:cs typeface="Courier New"/>
              </a:rPr>
              <a:t>for </a:t>
            </a:r>
            <a:r>
              <a:rPr lang="da-DK" sz="2400" dirty="0">
                <a:latin typeface="Courier New"/>
                <a:cs typeface="Courier New"/>
              </a:rPr>
              <a:t>(var i = 0; i &lt; h1s.length; i++) {</a:t>
            </a:r>
          </a:p>
          <a:p>
            <a:pPr marL="0" indent="0">
              <a:buNone/>
            </a:pPr>
            <a:r>
              <a:rPr lang="da-DK" sz="2400" dirty="0" smtClean="0">
                <a:latin typeface="Courier New"/>
                <a:cs typeface="Courier New"/>
              </a:rPr>
              <a:t>  h1s</a:t>
            </a:r>
            <a:r>
              <a:rPr lang="da-DK" sz="2400" dirty="0">
                <a:latin typeface="Courier New"/>
                <a:cs typeface="Courier New"/>
              </a:rPr>
              <a:t>[i</a:t>
            </a:r>
            <a:r>
              <a:rPr lang="da-DK" sz="2400" dirty="0" smtClean="0">
                <a:latin typeface="Courier New"/>
                <a:cs typeface="Courier New"/>
              </a:rPr>
              <a:t>]</a:t>
            </a:r>
            <a:r>
              <a:rPr lang="da-DK" sz="2400" dirty="0">
                <a:latin typeface="Courier New"/>
                <a:cs typeface="Courier New"/>
              </a:rPr>
              <a:t>.</a:t>
            </a:r>
            <a:r>
              <a:rPr lang="da-DK" sz="2400" dirty="0" err="1" smtClean="0">
                <a:latin typeface="Courier New"/>
                <a:cs typeface="Courier New"/>
              </a:rPr>
              <a:t>style.color</a:t>
            </a:r>
            <a:r>
              <a:rPr lang="da-DK" sz="2400" dirty="0">
                <a:latin typeface="Courier New"/>
                <a:cs typeface="Courier New"/>
              </a:rPr>
              <a:t>="red";</a:t>
            </a:r>
          </a:p>
          <a:p>
            <a:pPr marL="0" indent="0">
              <a:buNone/>
            </a:pPr>
            <a:r>
              <a:rPr lang="da-DK" sz="2400" dirty="0" smtClean="0">
                <a:latin typeface="Courier New"/>
                <a:cs typeface="Courier New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3030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ss</a:t>
            </a:r>
            <a:r>
              <a:rPr lang="en-US" dirty="0" smtClean="0"/>
              <a:t>() allows you to either get the </a:t>
            </a:r>
            <a:r>
              <a:rPr lang="en-US" dirty="0" err="1" smtClean="0"/>
              <a:t>css</a:t>
            </a:r>
            <a:r>
              <a:rPr lang="en-US" dirty="0" smtClean="0"/>
              <a:t> properties of an element or set the </a:t>
            </a:r>
            <a:r>
              <a:rPr lang="en-US" dirty="0" err="1" smtClean="0"/>
              <a:t>css</a:t>
            </a:r>
            <a:r>
              <a:rPr lang="en-US" dirty="0" smtClean="0"/>
              <a:t> properties of an element.</a:t>
            </a:r>
          </a:p>
          <a:p>
            <a:pPr lvl="1"/>
            <a:r>
              <a:rPr lang="en-US" dirty="0" smtClean="0"/>
              <a:t>Method is overloaded by checking for existence of variables.</a:t>
            </a:r>
          </a:p>
          <a:p>
            <a:r>
              <a:rPr lang="en-US" dirty="0"/>
              <a:t>Setting the text color of element with </a:t>
            </a:r>
            <a:r>
              <a:rPr lang="en-US" dirty="0" err="1"/>
              <a:t>myId</a:t>
            </a:r>
            <a:r>
              <a:rPr lang="en-US" dirty="0"/>
              <a:t> to red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$("#</a:t>
            </a:r>
            <a:r>
              <a:rPr lang="en-US" dirty="0" err="1" smtClean="0">
                <a:latin typeface="Courier New"/>
                <a:cs typeface="Courier New"/>
              </a:rPr>
              <a:t>myId</a:t>
            </a:r>
            <a:r>
              <a:rPr lang="en-US" dirty="0" smtClean="0">
                <a:latin typeface="Courier New"/>
                <a:cs typeface="Courier New"/>
              </a:rPr>
              <a:t>")</a:t>
            </a:r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 err="1">
                <a:latin typeface="Courier New"/>
                <a:cs typeface="Courier New"/>
              </a:rPr>
              <a:t>css</a:t>
            </a:r>
            <a:r>
              <a:rPr lang="en-US" dirty="0">
                <a:latin typeface="Courier New"/>
                <a:cs typeface="Courier New"/>
              </a:rPr>
              <a:t>({color: </a:t>
            </a:r>
            <a:r>
              <a:rPr lang="en-US" dirty="0" smtClean="0">
                <a:latin typeface="Courier New"/>
                <a:cs typeface="Courier New"/>
              </a:rPr>
              <a:t>"red"}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 lvl="1"/>
            <a:r>
              <a:rPr lang="en-US" dirty="0"/>
              <a:t>If multiple elements returned, executes on all elements </a:t>
            </a:r>
            <a:r>
              <a:rPr lang="en-US" dirty="0" smtClean="0"/>
              <a:t>found</a:t>
            </a:r>
            <a:r>
              <a:rPr lang="en-US" b="1" dirty="0" smtClean="0"/>
              <a:t>.</a:t>
            </a:r>
          </a:p>
          <a:p>
            <a:pPr lvl="1"/>
            <a:r>
              <a:rPr lang="en-US" dirty="0" smtClean="0"/>
              <a:t>Returns list of modified elements </a:t>
            </a:r>
            <a:r>
              <a:rPr lang="en-US" b="1" dirty="0" smtClean="0"/>
              <a:t>(chainable!)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7775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the text color of element with </a:t>
            </a:r>
            <a:r>
              <a:rPr lang="en-US" dirty="0" smtClean="0"/>
              <a:t>id “</a:t>
            </a:r>
            <a:r>
              <a:rPr lang="en-US" dirty="0" err="1" smtClean="0"/>
              <a:t>myId</a:t>
            </a:r>
            <a:r>
              <a:rPr lang="en-US" dirty="0" smtClean="0"/>
              <a:t>”: $</a:t>
            </a:r>
            <a:r>
              <a:rPr lang="en-US" dirty="0"/>
              <a:t>(“#</a:t>
            </a:r>
            <a:r>
              <a:rPr lang="en-US" dirty="0" err="1"/>
              <a:t>myId</a:t>
            </a:r>
            <a:r>
              <a:rPr lang="en-US" dirty="0"/>
              <a:t>”).</a:t>
            </a:r>
            <a:r>
              <a:rPr lang="en-US" dirty="0" err="1"/>
              <a:t>css</a:t>
            </a:r>
            <a:r>
              <a:rPr lang="en-US" dirty="0"/>
              <a:t>(“color”);</a:t>
            </a:r>
          </a:p>
          <a:p>
            <a:pPr lvl="1"/>
            <a:r>
              <a:rPr lang="en-US" dirty="0"/>
              <a:t>If multiple elements returned, executes on first element found.</a:t>
            </a:r>
          </a:p>
          <a:p>
            <a:pPr lvl="1"/>
            <a:r>
              <a:rPr lang="en-US" dirty="0"/>
              <a:t>Does not return a list (terminates your chain</a:t>
            </a:r>
            <a:r>
              <a:rPr lang="en-US" dirty="0" smtClean="0"/>
              <a:t>).</a:t>
            </a:r>
          </a:p>
          <a:p>
            <a:r>
              <a:rPr lang="en-US" dirty="0" smtClean="0"/>
              <a:t>Setting the text color of element with id “</a:t>
            </a:r>
            <a:r>
              <a:rPr lang="en-US" dirty="0" err="1" smtClean="0"/>
              <a:t>myId</a:t>
            </a:r>
            <a:r>
              <a:rPr lang="en-US" dirty="0" smtClean="0"/>
              <a:t>” red: $(“#</a:t>
            </a:r>
            <a:r>
              <a:rPr lang="en-US" dirty="0" err="1" smtClean="0"/>
              <a:t>myId</a:t>
            </a:r>
            <a:r>
              <a:rPr lang="en-US" dirty="0" smtClean="0"/>
              <a:t>”).</a:t>
            </a:r>
            <a:r>
              <a:rPr lang="en-US" dirty="0" err="1" smtClean="0"/>
              <a:t>css</a:t>
            </a:r>
            <a:r>
              <a:rPr lang="en-US" dirty="0" smtClean="0"/>
              <a:t>({color: “red”});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27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Useful CSS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CSS class to an element: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$("#</a:t>
            </a:r>
            <a:r>
              <a:rPr lang="en-US" dirty="0" err="1" smtClean="0">
                <a:latin typeface="Courier New"/>
                <a:cs typeface="Courier New"/>
              </a:rPr>
              <a:t>myId</a:t>
            </a:r>
            <a:r>
              <a:rPr lang="en-US" dirty="0" smtClean="0">
                <a:latin typeface="Courier New"/>
                <a:cs typeface="Courier New"/>
              </a:rPr>
              <a:t>").</a:t>
            </a:r>
            <a:r>
              <a:rPr lang="en-US" dirty="0" err="1" smtClean="0">
                <a:latin typeface="Courier New"/>
                <a:cs typeface="Courier New"/>
              </a:rPr>
              <a:t>addClass</a:t>
            </a:r>
            <a:r>
              <a:rPr lang="en-US" dirty="0" smtClean="0">
                <a:latin typeface="Courier New"/>
                <a:cs typeface="Courier New"/>
              </a:rPr>
              <a:t>("</a:t>
            </a:r>
            <a:r>
              <a:rPr lang="en-US" dirty="0" err="1" smtClean="0">
                <a:latin typeface="Courier New"/>
                <a:cs typeface="Courier New"/>
              </a:rPr>
              <a:t>myClassName</a:t>
            </a:r>
            <a:r>
              <a:rPr lang="en-US" dirty="0" smtClean="0">
                <a:latin typeface="Courier New"/>
                <a:cs typeface="Courier New"/>
              </a:rPr>
              <a:t>");</a:t>
            </a:r>
          </a:p>
          <a:p>
            <a:r>
              <a:rPr lang="en-US" dirty="0" smtClean="0"/>
              <a:t>Toggle a CSS class:</a:t>
            </a:r>
          </a:p>
          <a:p>
            <a:pPr lvl="1"/>
            <a:r>
              <a:rPr lang="en-US" dirty="0" smtClean="0"/>
              <a:t>If element has the class, remove it. If it doesn’t have the class, add it.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$("#</a:t>
            </a:r>
            <a:r>
              <a:rPr lang="en-US" dirty="0" err="1" smtClean="0">
                <a:latin typeface="Courier New"/>
                <a:cs typeface="Courier New"/>
              </a:rPr>
              <a:t>myId</a:t>
            </a:r>
            <a:r>
              <a:rPr lang="en-US" dirty="0" smtClean="0">
                <a:latin typeface="Courier New"/>
                <a:cs typeface="Courier New"/>
              </a:rPr>
              <a:t>").</a:t>
            </a:r>
            <a:r>
              <a:rPr lang="en-US" dirty="0" err="1" smtClean="0">
                <a:latin typeface="Courier New"/>
                <a:cs typeface="Courier New"/>
              </a:rPr>
              <a:t>toggleClass</a:t>
            </a:r>
            <a:r>
              <a:rPr lang="en-US" dirty="0" smtClean="0">
                <a:latin typeface="Courier New"/>
                <a:cs typeface="Courier New"/>
              </a:rPr>
              <a:t>("highlight");</a:t>
            </a:r>
          </a:p>
          <a:p>
            <a:r>
              <a:rPr lang="en-US" dirty="0" smtClean="0"/>
              <a:t>More at </a:t>
            </a:r>
            <a:r>
              <a:rPr lang="en-US" dirty="0">
                <a:hlinkClick r:id="rId2"/>
              </a:rPr>
              <a:t>http://api.jquery.com/category/css/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132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Getting/Setting HTML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text() gets/sets the inner text of an element and its children.</a:t>
            </a:r>
          </a:p>
          <a:p>
            <a:r>
              <a:rPr lang="en-US" dirty="0" smtClean="0"/>
              <a:t>html() gets/sets the inner HTML of an element and its children.</a:t>
            </a:r>
          </a:p>
          <a:p>
            <a:r>
              <a:rPr lang="en-US" dirty="0" smtClean="0"/>
              <a:t>Example: Get the text of the first h1 element: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$(“h1”).text();</a:t>
            </a:r>
          </a:p>
          <a:p>
            <a:r>
              <a:rPr lang="en-US" dirty="0" smtClean="0"/>
              <a:t>Example: Set the text of each h1 element to be “</a:t>
            </a:r>
            <a:r>
              <a:rPr lang="en-US" dirty="0" err="1" smtClean="0"/>
              <a:t>foobar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$(“h1”).text(“</a:t>
            </a:r>
            <a:r>
              <a:rPr lang="en-US" dirty="0" err="1" smtClean="0">
                <a:latin typeface="Courier New"/>
                <a:cs typeface="Courier New"/>
              </a:rPr>
              <a:t>foobar</a:t>
            </a:r>
            <a:r>
              <a:rPr lang="en-US" dirty="0" smtClean="0">
                <a:latin typeface="Courier New"/>
                <a:cs typeface="Courier New"/>
              </a:rPr>
              <a:t>”);</a:t>
            </a:r>
          </a:p>
          <a:p>
            <a:r>
              <a:rPr lang="en-US" dirty="0" smtClean="0"/>
              <a:t>Example: Add section numbers to each header element</a:t>
            </a:r>
          </a:p>
          <a:p>
            <a:pPr marL="349250" lvl="1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34925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$(“h1”).text(function(n, current){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       return “section “ + (n+1) + “: “ + current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});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6097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Getting/Setting Element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>
            <a:normAutofit/>
          </a:bodyPr>
          <a:lstStyle/>
          <a:p>
            <a:r>
              <a:rPr lang="en-US" dirty="0" smtClean="0"/>
              <a:t>offset()  gets/sets the position of an element relative to the entire document.</a:t>
            </a:r>
          </a:p>
          <a:p>
            <a:r>
              <a:rPr lang="en-US" dirty="0" smtClean="0"/>
              <a:t>position() gets/sets the position of an element relative to its parent.</a:t>
            </a:r>
          </a:p>
          <a:p>
            <a:r>
              <a:rPr lang="en-US" dirty="0" smtClean="0"/>
              <a:t>Example: scroll all elements with class “scrolling” left to right: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38452" y="4294871"/>
            <a:ext cx="815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function </a:t>
            </a:r>
            <a:r>
              <a:rPr lang="en-US" dirty="0" err="1">
                <a:latin typeface="Courier New"/>
                <a:cs typeface="Courier New"/>
              </a:rPr>
              <a:t>scrollText</a:t>
            </a:r>
            <a:r>
              <a:rPr lang="en-US" dirty="0">
                <a:latin typeface="Courier New"/>
                <a:cs typeface="Courier New"/>
              </a:rPr>
              <a:t>(){</a:t>
            </a:r>
          </a:p>
          <a:p>
            <a:r>
              <a:rPr lang="en-US" dirty="0">
                <a:latin typeface="Courier New"/>
                <a:cs typeface="Courier New"/>
              </a:rPr>
              <a:t>	$(".scrolling").offset(function(index, </a:t>
            </a:r>
            <a:r>
              <a:rPr lang="en-US" dirty="0" err="1">
                <a:latin typeface="Courier New"/>
                <a:cs typeface="Courier New"/>
              </a:rPr>
              <a:t>curpos</a:t>
            </a:r>
            <a:r>
              <a:rPr lang="en-US" dirty="0">
                <a:latin typeface="Courier New"/>
                <a:cs typeface="Courier New"/>
              </a:rPr>
              <a:t>){</a:t>
            </a:r>
          </a:p>
          <a:p>
            <a:r>
              <a:rPr lang="en-US" dirty="0">
                <a:latin typeface="Courier New"/>
                <a:cs typeface="Courier New"/>
              </a:rPr>
              <a:t>		return {</a:t>
            </a:r>
          </a:p>
          <a:p>
            <a:r>
              <a:rPr lang="en-US" dirty="0">
                <a:latin typeface="Courier New"/>
                <a:cs typeface="Courier New"/>
              </a:rPr>
              <a:t>			left: (</a:t>
            </a:r>
            <a:r>
              <a:rPr lang="en-US" dirty="0" err="1">
                <a:latin typeface="Courier New"/>
                <a:cs typeface="Courier New"/>
              </a:rPr>
              <a:t>curpos.left</a:t>
            </a:r>
            <a:r>
              <a:rPr lang="en-US" dirty="0">
                <a:latin typeface="Courier New"/>
                <a:cs typeface="Courier New"/>
              </a:rPr>
              <a:t> + 5) % $(window).width(),</a:t>
            </a:r>
          </a:p>
          <a:p>
            <a:r>
              <a:rPr lang="en-US" dirty="0">
                <a:latin typeface="Courier New"/>
                <a:cs typeface="Courier New"/>
              </a:rPr>
              <a:t>			top: (</a:t>
            </a:r>
            <a:r>
              <a:rPr lang="en-US" dirty="0" err="1">
                <a:latin typeface="Courier New"/>
                <a:cs typeface="Courier New"/>
              </a:rPr>
              <a:t>curpos.top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r>
              <a:rPr lang="en-US" dirty="0">
                <a:latin typeface="Courier New"/>
                <a:cs typeface="Courier New"/>
              </a:rPr>
              <a:t>			};</a:t>
            </a:r>
          </a:p>
          <a:p>
            <a:r>
              <a:rPr lang="en-US" dirty="0">
                <a:latin typeface="Courier New"/>
                <a:cs typeface="Courier New"/>
              </a:rPr>
              <a:t>	});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setTimeout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scrollText</a:t>
            </a:r>
            <a:r>
              <a:rPr lang="en-US" dirty="0">
                <a:latin typeface="Courier New"/>
                <a:cs typeface="Courier New"/>
              </a:rPr>
              <a:t>, 30);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4721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Manipulating Document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Methods that add/remove elements to your HTML document.</a:t>
            </a:r>
          </a:p>
          <a:p>
            <a:pPr lvl="1"/>
            <a:r>
              <a:rPr lang="en-US" dirty="0" smtClean="0"/>
              <a:t>You can either pass in Element objects or HTML strings.</a:t>
            </a:r>
          </a:p>
          <a:p>
            <a:r>
              <a:rPr lang="en-US" dirty="0" smtClean="0">
                <a:latin typeface="Courier New"/>
                <a:cs typeface="Courier New"/>
              </a:rPr>
              <a:t>$("#</a:t>
            </a:r>
            <a:r>
              <a:rPr lang="en-US" dirty="0" err="1" smtClean="0">
                <a:latin typeface="Courier New"/>
                <a:cs typeface="Courier New"/>
              </a:rPr>
              <a:t>myId</a:t>
            </a:r>
            <a:r>
              <a:rPr lang="en-US" dirty="0" smtClean="0">
                <a:latin typeface="Courier New"/>
                <a:cs typeface="Courier New"/>
              </a:rPr>
              <a:t>").append(</a:t>
            </a:r>
            <a:r>
              <a:rPr lang="en-US" dirty="0" err="1" smtClean="0">
                <a:latin typeface="Courier New"/>
                <a:cs typeface="Courier New"/>
              </a:rPr>
              <a:t>document.createElement</a:t>
            </a:r>
            <a:r>
              <a:rPr lang="en-US" dirty="0" smtClean="0">
                <a:latin typeface="Courier New"/>
                <a:cs typeface="Courier New"/>
              </a:rPr>
              <a:t>("</a:t>
            </a:r>
            <a:r>
              <a:rPr lang="en-US" dirty="0" err="1" smtClean="0">
                <a:latin typeface="Courier New"/>
                <a:cs typeface="Courier New"/>
              </a:rPr>
              <a:t>hr</a:t>
            </a:r>
            <a:r>
              <a:rPr lang="en-US" dirty="0" smtClean="0">
                <a:latin typeface="Courier New"/>
                <a:cs typeface="Courier New"/>
              </a:rPr>
              <a:t>"));</a:t>
            </a:r>
          </a:p>
          <a:p>
            <a:pPr lvl="1"/>
            <a:r>
              <a:rPr lang="en-US" dirty="0" smtClean="0"/>
              <a:t>Adds an &lt;</a:t>
            </a:r>
            <a:r>
              <a:rPr lang="en-US" dirty="0" err="1" smtClean="0"/>
              <a:t>hr</a:t>
            </a:r>
            <a:r>
              <a:rPr lang="en-US" dirty="0" smtClean="0"/>
              <a:t>&gt; element at end of element with id </a:t>
            </a:r>
            <a:r>
              <a:rPr lang="en-US" dirty="0" err="1" smtClean="0"/>
              <a:t>myId</a:t>
            </a:r>
            <a:endParaRPr lang="en-US" dirty="0" smtClean="0"/>
          </a:p>
          <a:p>
            <a:r>
              <a:rPr lang="en-US" dirty="0" smtClean="0">
                <a:latin typeface="Courier New"/>
                <a:cs typeface="Courier New"/>
              </a:rPr>
              <a:t>$("#</a:t>
            </a:r>
            <a:r>
              <a:rPr lang="en-US" dirty="0" err="1" smtClean="0">
                <a:latin typeface="Courier New"/>
                <a:cs typeface="Courier New"/>
              </a:rPr>
              <a:t>myId</a:t>
            </a:r>
            <a:r>
              <a:rPr lang="en-US" dirty="0" smtClean="0">
                <a:latin typeface="Courier New"/>
                <a:cs typeface="Courier New"/>
              </a:rPr>
              <a:t>").after("&lt;</a:t>
            </a:r>
            <a:r>
              <a:rPr lang="en-US" dirty="0" err="1" smtClean="0">
                <a:latin typeface="Courier New"/>
                <a:cs typeface="Courier New"/>
              </a:rPr>
              <a:t>hr</a:t>
            </a:r>
            <a:r>
              <a:rPr lang="en-US" dirty="0" smtClean="0">
                <a:latin typeface="Courier New"/>
                <a:cs typeface="Courier New"/>
              </a:rPr>
              <a:t> /&gt;")</a:t>
            </a:r>
          </a:p>
          <a:p>
            <a:pPr lvl="1"/>
            <a:r>
              <a:rPr lang="en-US" dirty="0" smtClean="0"/>
              <a:t>Inserts an &lt;</a:t>
            </a:r>
            <a:r>
              <a:rPr lang="en-US" dirty="0" err="1" smtClean="0"/>
              <a:t>hr</a:t>
            </a:r>
            <a:r>
              <a:rPr lang="en-US" dirty="0" smtClean="0"/>
              <a:t>&gt; element directly after element with id </a:t>
            </a:r>
            <a:r>
              <a:rPr lang="en-US" dirty="0" err="1" smtClean="0"/>
              <a:t>myId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70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 smtClean="0"/>
              <a:t>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</a:t>
            </a:r>
            <a:r>
              <a:rPr lang="en-US" dirty="0" err="1" smtClean="0"/>
              <a:t>jQuery</a:t>
            </a:r>
            <a:r>
              <a:rPr lang="en-US" dirty="0" smtClean="0"/>
              <a:t> methods operate on a list of objects, then return the modified list.</a:t>
            </a:r>
          </a:p>
          <a:p>
            <a:pPr lvl="1"/>
            <a:r>
              <a:rPr lang="en-US" dirty="0" smtClean="0"/>
              <a:t>This allows you to chain methods, i.e. do multiple things on one line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Set text color of all h1 elements to green and add an </a:t>
            </a:r>
            <a:r>
              <a:rPr lang="en-US" dirty="0" err="1" smtClean="0"/>
              <a:t>hr</a:t>
            </a:r>
            <a:r>
              <a:rPr lang="en-US" dirty="0" smtClean="0"/>
              <a:t> element before and after these elements:</a:t>
            </a:r>
          </a:p>
        </p:txBody>
      </p:sp>
    </p:spTree>
    <p:extLst>
      <p:ext uri="{BB962C8B-B14F-4D97-AF65-F5344CB8AC3E}">
        <p14:creationId xmlns:p14="http://schemas.microsoft.com/office/powerpoint/2010/main" val="122738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 smtClean="0"/>
              <a:t>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</a:t>
            </a:r>
            <a:r>
              <a:rPr lang="en-US" dirty="0" err="1" smtClean="0"/>
              <a:t>jQuery</a:t>
            </a:r>
            <a:r>
              <a:rPr lang="en-US" dirty="0" smtClean="0"/>
              <a:t> methods operate on a list of objects, then return the modified list.</a:t>
            </a:r>
          </a:p>
          <a:p>
            <a:pPr lvl="1"/>
            <a:r>
              <a:rPr lang="en-US" dirty="0" smtClean="0"/>
              <a:t>This allows you to chain methods, i.e. do multiple things on one line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Set text color of all h1 elements to green and add an </a:t>
            </a:r>
            <a:r>
              <a:rPr lang="en-US" dirty="0" err="1" smtClean="0"/>
              <a:t>hr</a:t>
            </a:r>
            <a:r>
              <a:rPr lang="en-US" dirty="0" smtClean="0"/>
              <a:t> element before and after these elements:</a:t>
            </a:r>
          </a:p>
          <a:p>
            <a:pPr lvl="1"/>
            <a:r>
              <a:rPr lang="en-US" dirty="0" smtClean="0"/>
              <a:t>$(“h1”).</a:t>
            </a:r>
            <a:r>
              <a:rPr lang="en-US" dirty="0" err="1" smtClean="0"/>
              <a:t>css</a:t>
            </a:r>
            <a:r>
              <a:rPr lang="en-US" dirty="0" smtClean="0"/>
              <a:t>({color: “green”}).before(“&lt;</a:t>
            </a:r>
            <a:r>
              <a:rPr lang="en-US" dirty="0" err="1" smtClean="0"/>
              <a:t>hr</a:t>
            </a:r>
            <a:r>
              <a:rPr lang="en-US" dirty="0" smtClean="0"/>
              <a:t> /&gt;”).after(“&lt;</a:t>
            </a:r>
            <a:r>
              <a:rPr lang="en-US" dirty="0" err="1" smtClean="0"/>
              <a:t>hr</a:t>
            </a:r>
            <a:r>
              <a:rPr lang="en-US" dirty="0" smtClean="0"/>
              <a:t> /&gt;”);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124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6096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/>
              <a:t>$(“h1”).</a:t>
            </a:r>
            <a:r>
              <a:rPr lang="en-US" sz="2400" dirty="0" err="1"/>
              <a:t>css</a:t>
            </a:r>
            <a:r>
              <a:rPr lang="en-US" sz="2400" dirty="0"/>
              <a:t>({color: “green”}).before(“&lt;</a:t>
            </a:r>
            <a:r>
              <a:rPr lang="en-US" sz="2400" dirty="0" err="1"/>
              <a:t>hr</a:t>
            </a:r>
            <a:r>
              <a:rPr lang="en-US" sz="2400" dirty="0"/>
              <a:t> /&gt;”).after(“&lt;</a:t>
            </a:r>
            <a:r>
              <a:rPr lang="en-US" sz="2400" dirty="0" err="1"/>
              <a:t>hr</a:t>
            </a:r>
            <a:r>
              <a:rPr lang="en-US" sz="2400" dirty="0"/>
              <a:t> /&gt;”);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70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4 Proposals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 in a set of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1-3 topics (should be in already)</a:t>
            </a:r>
            <a:endParaRPr lang="en-US" dirty="0" smtClean="0">
              <a:solidFill>
                <a:srgbClr val="94D66C"/>
              </a:solidFill>
            </a:endParaRPr>
          </a:p>
          <a:p>
            <a:r>
              <a:rPr lang="en-US" dirty="0" smtClean="0"/>
              <a:t>I will provide feedback and expect a finalized topic by </a:t>
            </a:r>
            <a:r>
              <a:rPr lang="en-US" dirty="0" smtClean="0">
                <a:solidFill>
                  <a:srgbClr val="94D66C"/>
                </a:solidFill>
              </a:rPr>
              <a:t>11/8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Of course, I'll try to get back to you ASAP and you can get started sooner.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539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609600"/>
          </a:xfrm>
        </p:spPr>
        <p:txBody>
          <a:bodyPr>
            <a:normAutofit fontScale="92500"/>
          </a:bodyPr>
          <a:lstStyle/>
          <a:p>
            <a:pPr marL="0" lvl="1" indent="0">
              <a:buNone/>
            </a:pPr>
            <a:r>
              <a:rPr lang="en-US" sz="2400" b="1" dirty="0"/>
              <a:t>$(“h1”).</a:t>
            </a:r>
            <a:r>
              <a:rPr lang="en-US" sz="2400" dirty="0" err="1"/>
              <a:t>css</a:t>
            </a:r>
            <a:r>
              <a:rPr lang="en-US" sz="2400" dirty="0"/>
              <a:t>({color: “green”}).before(“&lt;</a:t>
            </a:r>
            <a:r>
              <a:rPr lang="en-US" sz="2400" dirty="0" err="1"/>
              <a:t>hr</a:t>
            </a:r>
            <a:r>
              <a:rPr lang="en-US" sz="2400" dirty="0"/>
              <a:t> /&gt;”).after(“&lt;</a:t>
            </a:r>
            <a:r>
              <a:rPr lang="en-US" sz="2400" dirty="0" err="1"/>
              <a:t>hr</a:t>
            </a:r>
            <a:r>
              <a:rPr lang="en-US" sz="2400" dirty="0"/>
              <a:t> /&gt;”);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514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2895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2450" y="3276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66800" y="1981200"/>
            <a:ext cx="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600200" y="1981200"/>
            <a:ext cx="762000" cy="838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240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609600"/>
          </a:xfrm>
        </p:spPr>
        <p:txBody>
          <a:bodyPr>
            <a:normAutofit fontScale="92500"/>
          </a:bodyPr>
          <a:lstStyle/>
          <a:p>
            <a:pPr marL="0" lvl="1" indent="0">
              <a:buNone/>
            </a:pPr>
            <a:r>
              <a:rPr lang="en-US" sz="2400" dirty="0"/>
              <a:t>$(“h1”).</a:t>
            </a:r>
            <a:r>
              <a:rPr lang="en-US" sz="2400" b="1" dirty="0" err="1"/>
              <a:t>css</a:t>
            </a:r>
            <a:r>
              <a:rPr lang="en-US" sz="2400" b="1" dirty="0"/>
              <a:t>({color: “green”}).</a:t>
            </a:r>
            <a:r>
              <a:rPr lang="en-US" sz="2400" dirty="0"/>
              <a:t>before(“&lt;</a:t>
            </a:r>
            <a:r>
              <a:rPr lang="en-US" sz="2400" dirty="0" err="1"/>
              <a:t>hr</a:t>
            </a:r>
            <a:r>
              <a:rPr lang="en-US" sz="2400" dirty="0"/>
              <a:t> /&gt;”).after(“&lt;</a:t>
            </a:r>
            <a:r>
              <a:rPr lang="en-US" sz="2400" dirty="0" err="1"/>
              <a:t>hr</a:t>
            </a:r>
            <a:r>
              <a:rPr lang="en-US" sz="2400" dirty="0"/>
              <a:t> /&gt;”);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514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2895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2450" y="3276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66800" y="1981200"/>
            <a:ext cx="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600200" y="1981200"/>
            <a:ext cx="762000" cy="838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895600" y="2809875"/>
            <a:ext cx="914400" cy="4572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00400" y="3190875"/>
            <a:ext cx="914400" cy="4572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38450" y="3571875"/>
            <a:ext cx="914400" cy="4572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295650" y="2133600"/>
            <a:ext cx="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114800" y="2133600"/>
            <a:ext cx="762000" cy="838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832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609600"/>
          </a:xfrm>
        </p:spPr>
        <p:txBody>
          <a:bodyPr>
            <a:normAutofit fontScale="92500"/>
          </a:bodyPr>
          <a:lstStyle/>
          <a:p>
            <a:pPr marL="0" lvl="1" indent="0">
              <a:buNone/>
            </a:pPr>
            <a:r>
              <a:rPr lang="en-US" sz="2400" dirty="0"/>
              <a:t>$(“h1”).</a:t>
            </a:r>
            <a:r>
              <a:rPr lang="en-US" sz="2400" dirty="0" err="1"/>
              <a:t>css</a:t>
            </a:r>
            <a:r>
              <a:rPr lang="en-US" sz="2400" dirty="0"/>
              <a:t>({color: “green”}).</a:t>
            </a:r>
            <a:r>
              <a:rPr lang="en-US" sz="2400" b="1" dirty="0"/>
              <a:t>before(“&lt;</a:t>
            </a:r>
            <a:r>
              <a:rPr lang="en-US" sz="2400" b="1" dirty="0" err="1"/>
              <a:t>hr</a:t>
            </a:r>
            <a:r>
              <a:rPr lang="en-US" sz="2400" b="1" dirty="0"/>
              <a:t> /&gt;”).</a:t>
            </a:r>
            <a:r>
              <a:rPr lang="en-US" sz="2400" dirty="0"/>
              <a:t>after(“&lt;</a:t>
            </a:r>
            <a:r>
              <a:rPr lang="en-US" sz="2400" dirty="0" err="1"/>
              <a:t>hr</a:t>
            </a:r>
            <a:r>
              <a:rPr lang="en-US" sz="2400" dirty="0"/>
              <a:t> /&gt;”);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514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2895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2450" y="3276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66800" y="1981200"/>
            <a:ext cx="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600200" y="1981200"/>
            <a:ext cx="762000" cy="838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895600" y="2809875"/>
            <a:ext cx="914400" cy="457200"/>
          </a:xfrm>
          <a:prstGeom prst="rect">
            <a:avLst/>
          </a:prstGeom>
          <a:solidFill>
            <a:srgbClr val="55992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00400" y="3190875"/>
            <a:ext cx="914400" cy="457200"/>
          </a:xfrm>
          <a:prstGeom prst="rect">
            <a:avLst/>
          </a:prstGeom>
          <a:solidFill>
            <a:srgbClr val="55992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38450" y="3571875"/>
            <a:ext cx="914400" cy="457200"/>
          </a:xfrm>
          <a:prstGeom prst="rect">
            <a:avLst/>
          </a:prstGeom>
          <a:solidFill>
            <a:srgbClr val="55992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295650" y="2133600"/>
            <a:ext cx="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114800" y="2133600"/>
            <a:ext cx="762000" cy="838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72050" y="2438400"/>
            <a:ext cx="914400" cy="904875"/>
          </a:xfrm>
          <a:prstGeom prst="rect">
            <a:avLst/>
          </a:prstGeom>
          <a:solidFill>
            <a:srgbClr val="55992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/&gt; &lt;h1&gt;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429250" y="3190875"/>
            <a:ext cx="914400" cy="904875"/>
          </a:xfrm>
          <a:prstGeom prst="rect">
            <a:avLst/>
          </a:prstGeom>
          <a:solidFill>
            <a:srgbClr val="55992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/&gt; &lt;h1&gt;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933950" y="4000500"/>
            <a:ext cx="914400" cy="904875"/>
          </a:xfrm>
          <a:prstGeom prst="rect">
            <a:avLst/>
          </a:prstGeom>
          <a:solidFill>
            <a:srgbClr val="55992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/&gt; &lt;h1&gt;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486400" y="1981200"/>
            <a:ext cx="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172200" y="2133600"/>
            <a:ext cx="762000" cy="838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815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609600"/>
          </a:xfrm>
        </p:spPr>
        <p:txBody>
          <a:bodyPr>
            <a:normAutofit fontScale="92500"/>
          </a:bodyPr>
          <a:lstStyle/>
          <a:p>
            <a:pPr marL="0" lvl="1" indent="0">
              <a:buNone/>
            </a:pPr>
            <a:r>
              <a:rPr lang="en-US" sz="2400" dirty="0"/>
              <a:t>$(“h1”).</a:t>
            </a:r>
            <a:r>
              <a:rPr lang="en-US" sz="2400" dirty="0" err="1"/>
              <a:t>css</a:t>
            </a:r>
            <a:r>
              <a:rPr lang="en-US" sz="2400" dirty="0"/>
              <a:t>({color: “green”}).before(“&lt;</a:t>
            </a:r>
            <a:r>
              <a:rPr lang="en-US" sz="2400" dirty="0" err="1"/>
              <a:t>hr</a:t>
            </a:r>
            <a:r>
              <a:rPr lang="en-US" sz="2400" dirty="0"/>
              <a:t> /&gt;”).</a:t>
            </a:r>
            <a:r>
              <a:rPr lang="en-US" sz="2400" b="1" dirty="0"/>
              <a:t>after(“&lt;</a:t>
            </a:r>
            <a:r>
              <a:rPr lang="en-US" sz="2400" b="1" dirty="0" err="1"/>
              <a:t>hr</a:t>
            </a:r>
            <a:r>
              <a:rPr lang="en-US" sz="2400" b="1" dirty="0"/>
              <a:t> /&gt;”);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514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2895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2450" y="3276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66800" y="1981200"/>
            <a:ext cx="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600200" y="1981200"/>
            <a:ext cx="762000" cy="838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895600" y="2809875"/>
            <a:ext cx="914400" cy="457200"/>
          </a:xfrm>
          <a:prstGeom prst="rect">
            <a:avLst/>
          </a:prstGeom>
          <a:solidFill>
            <a:srgbClr val="55992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00400" y="3190875"/>
            <a:ext cx="914400" cy="457200"/>
          </a:xfrm>
          <a:prstGeom prst="rect">
            <a:avLst/>
          </a:prstGeom>
          <a:solidFill>
            <a:srgbClr val="55992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38450" y="3571875"/>
            <a:ext cx="914400" cy="457200"/>
          </a:xfrm>
          <a:prstGeom prst="rect">
            <a:avLst/>
          </a:prstGeom>
          <a:solidFill>
            <a:srgbClr val="55992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295650" y="2133600"/>
            <a:ext cx="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114800" y="2133600"/>
            <a:ext cx="762000" cy="838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72050" y="2438400"/>
            <a:ext cx="914400" cy="904875"/>
          </a:xfrm>
          <a:prstGeom prst="rect">
            <a:avLst/>
          </a:prstGeom>
          <a:solidFill>
            <a:srgbClr val="55992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/&gt; &lt;h1&gt;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429250" y="3190875"/>
            <a:ext cx="914400" cy="904875"/>
          </a:xfrm>
          <a:prstGeom prst="rect">
            <a:avLst/>
          </a:prstGeom>
          <a:solidFill>
            <a:srgbClr val="55992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/&gt; &lt;h1&gt;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933950" y="4000500"/>
            <a:ext cx="914400" cy="904875"/>
          </a:xfrm>
          <a:prstGeom prst="rect">
            <a:avLst/>
          </a:prstGeom>
          <a:solidFill>
            <a:srgbClr val="55992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/&gt; &lt;h1&gt;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486400" y="1981200"/>
            <a:ext cx="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172200" y="2133600"/>
            <a:ext cx="762000" cy="838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239000" y="2447925"/>
            <a:ext cx="914400" cy="904875"/>
          </a:xfrm>
          <a:prstGeom prst="rect">
            <a:avLst/>
          </a:prstGeom>
          <a:solidFill>
            <a:srgbClr val="55992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/&gt; &lt;h1&gt;</a:t>
            </a:r>
          </a:p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/&gt;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858125" y="3267075"/>
            <a:ext cx="914400" cy="904875"/>
          </a:xfrm>
          <a:prstGeom prst="rect">
            <a:avLst/>
          </a:prstGeom>
          <a:solidFill>
            <a:srgbClr val="55992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/&gt; &lt;h1&gt;</a:t>
            </a:r>
          </a:p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/&gt;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077075" y="4095750"/>
            <a:ext cx="914400" cy="904875"/>
          </a:xfrm>
          <a:prstGeom prst="rect">
            <a:avLst/>
          </a:prstGeom>
          <a:solidFill>
            <a:srgbClr val="55992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/&gt; &lt;h1&gt;</a:t>
            </a:r>
          </a:p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/&gt;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677150" y="1981200"/>
            <a:ext cx="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48475" y="5086350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</a:t>
            </a:r>
            <a:r>
              <a:rPr lang="en-US" sz="3200" dirty="0" smtClean="0"/>
              <a:t>nd result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99579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smtClean="0"/>
              <a:t>Run something when the page 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$(document).ready(function() </a:t>
            </a:r>
            <a:r>
              <a:rPr lang="en-US" dirty="0" smtClean="0"/>
              <a:t>{…});</a:t>
            </a:r>
            <a:endParaRPr lang="en-US" dirty="0" smtClean="0"/>
          </a:p>
          <a:p>
            <a:r>
              <a:rPr lang="en-US" dirty="0" smtClean="0"/>
              <a:t>Or just $(</a:t>
            </a:r>
            <a:r>
              <a:rPr lang="en-US" dirty="0" smtClean="0"/>
              <a:t>function (){…}): </a:t>
            </a:r>
          </a:p>
          <a:p>
            <a:pPr lvl="1"/>
            <a:r>
              <a:rPr lang="en-US" dirty="0" smtClean="0"/>
              <a:t>function passed in gets executed when the DOM loads. Equivalent to calling </a:t>
            </a:r>
            <a:r>
              <a:rPr lang="en-US" dirty="0" err="1" smtClean="0"/>
              <a:t>document.ready</a:t>
            </a:r>
            <a:r>
              <a:rPr lang="en-US" dirty="0" smtClean="0"/>
              <a:t>(); which is when all the DOM elements have loaded (but not necessarily all images).</a:t>
            </a:r>
          </a:p>
          <a:p>
            <a:pPr lvl="1"/>
            <a:r>
              <a:rPr lang="en-US" dirty="0" smtClean="0"/>
              <a:t>similar to </a:t>
            </a:r>
            <a:r>
              <a:rPr lang="en-US" dirty="0" err="1" smtClean="0"/>
              <a:t>window.onload</a:t>
            </a:r>
            <a:r>
              <a:rPr lang="en-US" dirty="0" smtClean="0"/>
              <a:t> = function() {…} except </a:t>
            </a:r>
            <a:r>
              <a:rPr lang="en-US" dirty="0" err="1" smtClean="0"/>
              <a:t>window.onload</a:t>
            </a:r>
            <a:r>
              <a:rPr lang="en-US" dirty="0" smtClean="0"/>
              <a:t> waits for images to load too.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441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Wait, doesn't $(foo) mean "select foo"?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00400"/>
          </a:xfrm>
        </p:spPr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() function (or, </a:t>
            </a:r>
            <a:r>
              <a:rPr lang="en-US" dirty="0">
                <a:latin typeface="Courier New"/>
                <a:cs typeface="Courier New"/>
              </a:rPr>
              <a:t>$()</a:t>
            </a:r>
            <a:r>
              <a:rPr lang="en-US" dirty="0" smtClean="0"/>
              <a:t>) is ‘overloaded’</a:t>
            </a:r>
          </a:p>
          <a:p>
            <a:pPr lvl="1"/>
            <a:r>
              <a:rPr lang="en-US" dirty="0" smtClean="0"/>
              <a:t>Remember when I said JavaScript doesn’t support overloading? Well, you can write overloading yourself by checking your parameters.</a:t>
            </a:r>
          </a:p>
          <a:p>
            <a:pPr lvl="1"/>
            <a:r>
              <a:rPr lang="en-US" dirty="0" smtClean="0"/>
              <a:t>Most basic parameter to </a:t>
            </a:r>
            <a:r>
              <a:rPr lang="en-US" dirty="0">
                <a:latin typeface="Courier New"/>
                <a:cs typeface="Courier New"/>
              </a:rPr>
              <a:t>$()</a:t>
            </a:r>
            <a:r>
              <a:rPr lang="en-US" dirty="0" smtClean="0"/>
              <a:t>: string representing a “</a:t>
            </a:r>
            <a:r>
              <a:rPr lang="en-US" dirty="0" err="1" smtClean="0"/>
              <a:t>css</a:t>
            </a:r>
            <a:r>
              <a:rPr lang="en-US" dirty="0" smtClean="0"/>
              <a:t> selector”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97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4041"/>
            <a:ext cx="8229600" cy="4495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$(document).ready(function()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	alert("hello world");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$(function(){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alert("hello, world!");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function </a:t>
            </a:r>
            <a:r>
              <a:rPr lang="en-US" sz="2400" dirty="0" err="1" smtClean="0">
                <a:latin typeface="Courier New"/>
                <a:cs typeface="Courier New"/>
              </a:rPr>
              <a:t>helloWorld</a:t>
            </a:r>
            <a:r>
              <a:rPr lang="en-US" sz="2400" dirty="0" smtClean="0">
                <a:latin typeface="Courier New"/>
                <a:cs typeface="Courier New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alert("hello world");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$(</a:t>
            </a:r>
            <a:r>
              <a:rPr lang="en-US" sz="2400" dirty="0" err="1" smtClean="0">
                <a:latin typeface="Courier New"/>
                <a:cs typeface="Courier New"/>
              </a:rPr>
              <a:t>helloWorld</a:t>
            </a:r>
            <a:r>
              <a:rPr lang="en-US" sz="2400" dirty="0" smtClean="0">
                <a:latin typeface="Courier New"/>
                <a:cs typeface="Courier New"/>
              </a:rPr>
              <a:t>);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1920" y="1219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 smtClean="0"/>
              <a:t>Pop up an alert saying “hello, world!” once the document loads.</a:t>
            </a:r>
          </a:p>
        </p:txBody>
      </p:sp>
    </p:spTree>
    <p:extLst>
      <p:ext uri="{BB962C8B-B14F-4D97-AF65-F5344CB8AC3E}">
        <p14:creationId xmlns:p14="http://schemas.microsoft.com/office/powerpoint/2010/main" val="846014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Event Handlers in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handling is especially annoying because IE implements a different event API than other browsers.</a:t>
            </a:r>
          </a:p>
          <a:p>
            <a:pPr lvl="1"/>
            <a:r>
              <a:rPr lang="en-US" dirty="0" smtClean="0"/>
              <a:t>Instead of </a:t>
            </a:r>
            <a:r>
              <a:rPr lang="en-US" dirty="0" err="1" smtClean="0"/>
              <a:t>addEventListener</a:t>
            </a:r>
            <a:r>
              <a:rPr lang="en-US" dirty="0" smtClean="0"/>
              <a:t>, uses </a:t>
            </a:r>
            <a:r>
              <a:rPr lang="en-US" dirty="0" err="1" smtClean="0"/>
              <a:t>attachEvent</a:t>
            </a:r>
            <a:endParaRPr lang="en-US" dirty="0" smtClean="0"/>
          </a:p>
          <a:p>
            <a:r>
              <a:rPr lang="en-US" dirty="0" smtClean="0"/>
              <a:t>Makes it a big pain to do event handling cross-browser.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makes it much easier for us to do event handling.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728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Registration in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clicking on &lt;p&gt; element toggles its background color.</a:t>
            </a:r>
          </a:p>
          <a:p>
            <a:pPr lvl="1"/>
            <a:r>
              <a:rPr lang="en-US" dirty="0" smtClean="0"/>
              <a:t>Define class “highlighted” to have a grey background color.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$("p").on("click", function(){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$(this).</a:t>
            </a:r>
            <a:r>
              <a:rPr lang="en-US" dirty="0" err="1" smtClean="0">
                <a:latin typeface="Courier New"/>
                <a:cs typeface="Courier New"/>
              </a:rPr>
              <a:t>toggleClass</a:t>
            </a:r>
            <a:r>
              <a:rPr lang="en-US" dirty="0" smtClean="0">
                <a:latin typeface="Courier New"/>
                <a:cs typeface="Courier New"/>
              </a:rPr>
              <a:t>("highlighted");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80430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Registration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does pass in parameters to the event handler</a:t>
            </a:r>
          </a:p>
          <a:p>
            <a:pPr lvl="1"/>
            <a:r>
              <a:rPr lang="en-US" dirty="0" smtClean="0"/>
              <a:t>First argument is the event object, contains info about the event. Stuff like target, </a:t>
            </a:r>
            <a:r>
              <a:rPr lang="en-US" dirty="0" err="1" smtClean="0"/>
              <a:t>clientX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For more information: </a:t>
            </a:r>
            <a:r>
              <a:rPr lang="en-US" dirty="0">
                <a:hlinkClick r:id="rId2"/>
              </a:rPr>
              <a:t>http://api.jquery.com/category/events/event-object/</a:t>
            </a:r>
            <a:endParaRPr lang="en-US" dirty="0" smtClean="0"/>
          </a:p>
          <a:p>
            <a:r>
              <a:rPr lang="en-US" dirty="0" smtClean="0"/>
              <a:t>Return value of your event handler is important:</a:t>
            </a:r>
          </a:p>
          <a:p>
            <a:pPr lvl="1"/>
            <a:r>
              <a:rPr lang="en-US" dirty="0" smtClean="0"/>
              <a:t>If it returns false the default action of event and any future propagation are canceled</a:t>
            </a:r>
          </a:p>
        </p:txBody>
      </p:sp>
    </p:spTree>
    <p:extLst>
      <p:ext uri="{BB962C8B-B14F-4D97-AF65-F5344CB8AC3E}">
        <p14:creationId xmlns:p14="http://schemas.microsoft.com/office/powerpoint/2010/main" val="83999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Some cool tools around the web</a:t>
            </a:r>
          </a:p>
          <a:p>
            <a:pPr lvl="1"/>
            <a:r>
              <a:rPr lang="en-US" dirty="0" smtClean="0"/>
              <a:t>JavaScript Libraries</a:t>
            </a:r>
          </a:p>
          <a:p>
            <a:pPr lvl="1"/>
            <a:r>
              <a:rPr lang="en-US" dirty="0" smtClean="0"/>
              <a:t>Drawing libraries</a:t>
            </a:r>
          </a:p>
          <a:p>
            <a:pPr lvl="1"/>
            <a:r>
              <a:rPr lang="en-US" dirty="0" smtClean="0"/>
              <a:t>HTML Frameworks</a:t>
            </a:r>
          </a:p>
          <a:p>
            <a:pPr lvl="1"/>
            <a:r>
              <a:rPr lang="en-US" dirty="0" smtClean="0"/>
              <a:t>Conventions</a:t>
            </a:r>
          </a:p>
        </p:txBody>
      </p:sp>
    </p:spTree>
    <p:extLst>
      <p:ext uri="{BB962C8B-B14F-4D97-AF65-F5344CB8AC3E}">
        <p14:creationId xmlns:p14="http://schemas.microsoft.com/office/powerpoint/2010/main" val="3170117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events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Courier New"/>
                <a:cs typeface="Courier New"/>
              </a:rPr>
              <a:t>s</a:t>
            </a:r>
            <a:r>
              <a:rPr lang="en-US" dirty="0" smtClean="0">
                <a:latin typeface="Courier New"/>
                <a:cs typeface="Courier New"/>
              </a:rPr>
              <a:t>croll()</a:t>
            </a:r>
          </a:p>
          <a:p>
            <a:r>
              <a:rPr lang="en-US" dirty="0" smtClean="0">
                <a:latin typeface="Courier New"/>
                <a:cs typeface="Courier New"/>
              </a:rPr>
              <a:t>click()</a:t>
            </a:r>
          </a:p>
          <a:p>
            <a:r>
              <a:rPr lang="en-US" dirty="0" smtClean="0">
                <a:latin typeface="Courier New"/>
                <a:cs typeface="Courier New"/>
              </a:rPr>
              <a:t>change()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dblclick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r>
              <a:rPr lang="en-US" dirty="0" smtClean="0">
                <a:latin typeface="Courier New"/>
                <a:cs typeface="Courier New"/>
              </a:rPr>
              <a:t>focus()</a:t>
            </a:r>
          </a:p>
          <a:p>
            <a:r>
              <a:rPr lang="en-US" dirty="0" smtClean="0">
                <a:latin typeface="Courier New"/>
                <a:cs typeface="Courier New"/>
              </a:rPr>
              <a:t>hover()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keypress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r>
              <a:rPr lang="en-US" dirty="0" smtClean="0">
                <a:latin typeface="Courier New"/>
                <a:cs typeface="Courier New"/>
              </a:rPr>
              <a:t>load()</a:t>
            </a:r>
          </a:p>
          <a:p>
            <a:r>
              <a:rPr lang="en-US" dirty="0" smtClean="0"/>
              <a:t>Many more at </a:t>
            </a:r>
            <a:r>
              <a:rPr lang="en-US" dirty="0">
                <a:hlinkClick r:id="rId2"/>
              </a:rPr>
              <a:t>http://api.jquery.com/category/events/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40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debugging blurb that shows you the position of your mouse relative to the window.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5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Animations in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has pretty powerful animation framework which allows you to smoothly change </a:t>
            </a:r>
            <a:r>
              <a:rPr lang="en-US" dirty="0" err="1" smtClean="0"/>
              <a:t>css</a:t>
            </a:r>
            <a:r>
              <a:rPr lang="en-US" dirty="0" smtClean="0"/>
              <a:t> properties of DOM elements.</a:t>
            </a:r>
          </a:p>
          <a:p>
            <a:r>
              <a:rPr lang="en-US" dirty="0" smtClean="0"/>
              <a:t>Animations add polish to your site.</a:t>
            </a:r>
          </a:p>
          <a:p>
            <a:r>
              <a:rPr lang="en-US" dirty="0" smtClean="0"/>
              <a:t>Examples of animations:</a:t>
            </a:r>
          </a:p>
          <a:p>
            <a:pPr lvl="1"/>
            <a:r>
              <a:rPr lang="en-US" dirty="0">
                <a:hlinkClick r:id="rId2"/>
              </a:rPr>
              <a:t>http://api.jquery.com/fadeIn/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51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function has a duration that says how long the effect should last for. </a:t>
            </a:r>
          </a:p>
          <a:p>
            <a:pPr lvl="1"/>
            <a:r>
              <a:rPr lang="en-US" dirty="0" smtClean="0"/>
              <a:t>Specify in </a:t>
            </a:r>
            <a:r>
              <a:rPr lang="en-US" dirty="0" err="1" smtClean="0"/>
              <a:t>ms</a:t>
            </a:r>
            <a:r>
              <a:rPr lang="en-US" dirty="0" smtClean="0"/>
              <a:t> or a string. “fast”, “slow”.</a:t>
            </a:r>
          </a:p>
          <a:p>
            <a:r>
              <a:rPr lang="en-US" dirty="0" smtClean="0"/>
              <a:t>Animations are asynchronous.</a:t>
            </a:r>
          </a:p>
          <a:p>
            <a:pPr lvl="1"/>
            <a:r>
              <a:rPr lang="en-US" dirty="0" smtClean="0"/>
              <a:t>Can specify a second parameter to your animation: the function to execute when your animation is complete.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432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Visual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fadeIn</a:t>
            </a:r>
            <a:r>
              <a:rPr lang="en-US" dirty="0" smtClean="0"/>
              <a:t>(speed, callback):</a:t>
            </a:r>
          </a:p>
          <a:p>
            <a:pPr lvl="1"/>
            <a:r>
              <a:rPr lang="en-US" dirty="0" smtClean="0"/>
              <a:t>$("div").</a:t>
            </a:r>
            <a:r>
              <a:rPr lang="en-US" dirty="0" err="1" smtClean="0"/>
              <a:t>fadeIn</a:t>
            </a:r>
            <a:r>
              <a:rPr lang="en-US" dirty="0" smtClean="0"/>
              <a:t>(); fades in all </a:t>
            </a:r>
            <a:r>
              <a:rPr lang="en-US" dirty="0" err="1" smtClean="0"/>
              <a:t>divs.</a:t>
            </a:r>
            <a:endParaRPr lang="en-US" dirty="0" smtClean="0"/>
          </a:p>
          <a:p>
            <a:pPr lvl="1"/>
            <a:r>
              <a:rPr lang="en-US" dirty="0"/>
              <a:t>$</a:t>
            </a:r>
            <a:r>
              <a:rPr lang="en-US" dirty="0" smtClean="0"/>
              <a:t>("div")</a:t>
            </a:r>
            <a:r>
              <a:rPr lang="en-US" dirty="0"/>
              <a:t>.</a:t>
            </a:r>
            <a:r>
              <a:rPr lang="en-US" dirty="0" err="1"/>
              <a:t>fadeIn</a:t>
            </a:r>
            <a:r>
              <a:rPr lang="en-US" dirty="0" smtClean="0"/>
              <a:t>("fast"); </a:t>
            </a:r>
            <a:r>
              <a:rPr lang="en-US" dirty="0"/>
              <a:t>fades in all </a:t>
            </a:r>
            <a:r>
              <a:rPr lang="en-US" dirty="0" err="1" smtClean="0"/>
              <a:t>divs</a:t>
            </a:r>
            <a:r>
              <a:rPr lang="en-US" dirty="0" smtClean="0"/>
              <a:t> fast.</a:t>
            </a:r>
          </a:p>
          <a:p>
            <a:r>
              <a:rPr lang="en-US" dirty="0" err="1" smtClean="0"/>
              <a:t>fadeOut</a:t>
            </a:r>
            <a:r>
              <a:rPr lang="en-US" dirty="0" smtClean="0"/>
              <a:t>(speed, callback)</a:t>
            </a:r>
          </a:p>
          <a:p>
            <a:r>
              <a:rPr lang="en-US" dirty="0" err="1" smtClean="0"/>
              <a:t>fadeTo</a:t>
            </a:r>
            <a:r>
              <a:rPr lang="en-US" dirty="0" smtClean="0"/>
              <a:t>({fade options such as opacity to fade to}, speed, callback);</a:t>
            </a:r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672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Visual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hide():</a:t>
            </a:r>
          </a:p>
          <a:p>
            <a:pPr lvl="1"/>
            <a:r>
              <a:rPr lang="en-US" dirty="0" smtClean="0"/>
              <a:t>Animates width and height to 0</a:t>
            </a:r>
          </a:p>
          <a:p>
            <a:r>
              <a:rPr lang="en-US" dirty="0" smtClean="0"/>
              <a:t>show():</a:t>
            </a:r>
          </a:p>
          <a:p>
            <a:pPr lvl="1"/>
            <a:r>
              <a:rPr lang="en-US" dirty="0" smtClean="0"/>
              <a:t>Animates width and height from 0</a:t>
            </a:r>
          </a:p>
          <a:p>
            <a:r>
              <a:rPr lang="en-US" dirty="0" smtClean="0"/>
              <a:t>Toggle()</a:t>
            </a:r>
          </a:p>
          <a:p>
            <a:pPr lvl="1"/>
            <a:r>
              <a:rPr lang="en-US" dirty="0" smtClean="0"/>
              <a:t>Toggles between show and hide.</a:t>
            </a:r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7577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Queueing</a:t>
            </a:r>
            <a:r>
              <a:rPr lang="en-US" dirty="0" smtClean="0"/>
              <a:t> Animations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execute one animation after another by doing:</a:t>
            </a:r>
          </a:p>
          <a:p>
            <a:pPr lvl="1"/>
            <a:r>
              <a:rPr lang="en-US" dirty="0" smtClean="0"/>
              <a:t>$("#</a:t>
            </a:r>
            <a:r>
              <a:rPr lang="en-US" dirty="0" err="1" smtClean="0"/>
              <a:t>myElement</a:t>
            </a:r>
            <a:r>
              <a:rPr lang="en-US" dirty="0" smtClean="0"/>
              <a:t>").</a:t>
            </a:r>
            <a:r>
              <a:rPr lang="en-US" dirty="0" err="1" smtClean="0"/>
              <a:t>fadeIn</a:t>
            </a:r>
            <a:r>
              <a:rPr lang="en-US" dirty="0" smtClean="0"/>
              <a:t>().</a:t>
            </a:r>
            <a:r>
              <a:rPr lang="en-US" dirty="0" err="1" smtClean="0"/>
              <a:t>fadeOut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660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Animations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animate() to specify custom animation of </a:t>
            </a:r>
            <a:r>
              <a:rPr lang="en-US" dirty="0" err="1" smtClean="0"/>
              <a:t>css</a:t>
            </a:r>
            <a:r>
              <a:rPr lang="en-US" dirty="0" smtClean="0"/>
              <a:t> styles.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$("</a:t>
            </a:r>
            <a:r>
              <a:rPr lang="en-US" dirty="0" err="1" smtClean="0">
                <a:latin typeface="Courier New"/>
                <a:cs typeface="Courier New"/>
              </a:rPr>
              <a:t>img</a:t>
            </a:r>
            <a:r>
              <a:rPr lang="en-US" dirty="0" smtClean="0">
                <a:latin typeface="Courier New"/>
                <a:cs typeface="Courier New"/>
              </a:rPr>
              <a:t>").animate({height: 0}, {duration: "fast", complete: function(){…}))</a:t>
            </a:r>
            <a:r>
              <a:rPr lang="en-US" dirty="0" smtClean="0"/>
              <a:t> quickly animates all images to have a height of 0 and executes  a specified function on completion.</a:t>
            </a:r>
          </a:p>
          <a:p>
            <a:pPr lvl="1"/>
            <a:r>
              <a:rPr lang="en-US" dirty="0" smtClean="0"/>
              <a:t>The first parameter specifies what properties you should animate to.</a:t>
            </a:r>
          </a:p>
          <a:p>
            <a:pPr lvl="1"/>
            <a:r>
              <a:rPr lang="en-US" dirty="0" smtClean="0"/>
              <a:t>The second parameter (function object) is optional.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471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Stopping and Delaying Animations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people find animations jarring.</a:t>
            </a:r>
          </a:p>
          <a:p>
            <a:pPr lvl="1"/>
            <a:r>
              <a:rPr lang="en-US" dirty="0" err="1" smtClean="0"/>
              <a:t>jQuery.fx.off</a:t>
            </a:r>
            <a:r>
              <a:rPr lang="en-US" dirty="0" smtClean="0"/>
              <a:t> = true disables all </a:t>
            </a:r>
            <a:r>
              <a:rPr lang="en-US" dirty="0" err="1" smtClean="0"/>
              <a:t>jQuery</a:t>
            </a:r>
            <a:r>
              <a:rPr lang="en-US" dirty="0" smtClean="0"/>
              <a:t> animations.</a:t>
            </a:r>
          </a:p>
          <a:p>
            <a:r>
              <a:rPr lang="en-US" dirty="0" smtClean="0"/>
              <a:t>To stop a current element from animating, you can use stop(). This stops the current element from animating.</a:t>
            </a:r>
          </a:p>
          <a:p>
            <a:r>
              <a:rPr lang="en-US" dirty="0" smtClean="0"/>
              <a:t>You can also use delay(</a:t>
            </a:r>
            <a:r>
              <a:rPr lang="en-US" dirty="0" err="1" smtClean="0"/>
              <a:t>ms</a:t>
            </a:r>
            <a:r>
              <a:rPr lang="en-US" dirty="0" smtClean="0"/>
              <a:t>) to delay animations</a:t>
            </a:r>
          </a:p>
        </p:txBody>
      </p:sp>
    </p:spTree>
    <p:extLst>
      <p:ext uri="{BB962C8B-B14F-4D97-AF65-F5344CB8AC3E}">
        <p14:creationId xmlns:p14="http://schemas.microsoft.com/office/powerpoint/2010/main" val="985568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Fading images on </a:t>
            </a:r>
            <a:r>
              <a:rPr lang="en-US" dirty="0" err="1" smtClean="0"/>
              <a:t>mouseover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$("</a:t>
            </a:r>
            <a:r>
              <a:rPr lang="en-US" dirty="0" err="1" smtClean="0">
                <a:latin typeface="Courier New"/>
                <a:cs typeface="Courier New"/>
              </a:rPr>
              <a:t>img</a:t>
            </a:r>
            <a:r>
              <a:rPr lang="en-US" dirty="0" smtClean="0">
                <a:latin typeface="Courier New"/>
                <a:cs typeface="Courier New"/>
              </a:rPr>
              <a:t>").</a:t>
            </a:r>
            <a:r>
              <a:rPr lang="en-US" dirty="0" err="1" smtClean="0">
                <a:latin typeface="Courier New"/>
                <a:cs typeface="Courier New"/>
              </a:rPr>
              <a:t>mouseover</a:t>
            </a:r>
            <a:r>
              <a:rPr lang="en-US" dirty="0" smtClean="0">
                <a:latin typeface="Courier New"/>
                <a:cs typeface="Courier New"/>
              </a:rPr>
              <a:t>(function(){ 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$(this).stop().</a:t>
            </a:r>
            <a:r>
              <a:rPr lang="en-US" dirty="0" err="1" smtClean="0">
                <a:latin typeface="Courier New"/>
                <a:cs typeface="Courier New"/>
              </a:rPr>
              <a:t>fadeTo</a:t>
            </a:r>
            <a:r>
              <a:rPr lang="en-US" dirty="0" smtClean="0">
                <a:latin typeface="Courier New"/>
                <a:cs typeface="Courier New"/>
              </a:rPr>
              <a:t>(300, 1.0);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$("</a:t>
            </a:r>
            <a:r>
              <a:rPr lang="en-US" dirty="0" err="1" smtClean="0">
                <a:latin typeface="Courier New"/>
                <a:cs typeface="Courier New"/>
              </a:rPr>
              <a:t>img</a:t>
            </a:r>
            <a:r>
              <a:rPr lang="en-US" dirty="0" smtClean="0">
                <a:latin typeface="Courier New"/>
                <a:cs typeface="Courier New"/>
              </a:rPr>
              <a:t>").</a:t>
            </a:r>
            <a:r>
              <a:rPr lang="en-US" dirty="0" err="1" smtClean="0">
                <a:latin typeface="Courier New"/>
                <a:cs typeface="Courier New"/>
              </a:rPr>
              <a:t>mouseout</a:t>
            </a:r>
            <a:r>
              <a:rPr lang="en-US" dirty="0" smtClean="0">
                <a:latin typeface="Courier New"/>
                <a:cs typeface="Courier New"/>
              </a:rPr>
              <a:t>(function(){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$(this).stop().</a:t>
            </a:r>
            <a:r>
              <a:rPr lang="en-US" dirty="0" err="1" smtClean="0">
                <a:latin typeface="Courier New"/>
                <a:cs typeface="Courier New"/>
              </a:rPr>
              <a:t>fadeTo</a:t>
            </a:r>
            <a:r>
              <a:rPr lang="en-US" dirty="0" smtClean="0">
                <a:latin typeface="Courier New"/>
                <a:cs typeface="Courier New"/>
              </a:rPr>
              <a:t>(300, 0.5);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64008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taken from JavaScript: the definitive guide by David Flanagan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43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in the Real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to make sure your code works on all browsers.</a:t>
            </a:r>
          </a:p>
          <a:p>
            <a:r>
              <a:rPr lang="en-US" dirty="0" smtClean="0"/>
              <a:t>Some very popular browsers don’t implement basic things according to a standard.</a:t>
            </a:r>
          </a:p>
          <a:p>
            <a:r>
              <a:rPr lang="en-US" dirty="0" smtClean="0"/>
              <a:t>Therefore, you often need to have special cases for basic things like event handling.</a:t>
            </a:r>
          </a:p>
          <a:p>
            <a:r>
              <a:rPr lang="en-US" dirty="0" smtClean="0"/>
              <a:t>Libraries like </a:t>
            </a:r>
            <a:r>
              <a:rPr lang="en-US" dirty="0" err="1" smtClean="0"/>
              <a:t>jQuery</a:t>
            </a:r>
            <a:r>
              <a:rPr lang="en-US" dirty="0" smtClean="0"/>
              <a:t> handle most of this for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07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Fading images on </a:t>
            </a:r>
            <a:r>
              <a:rPr lang="en-US" dirty="0" err="1" smtClean="0"/>
              <a:t>mouseover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$("</a:t>
            </a:r>
            <a:r>
              <a:rPr lang="en-US" dirty="0" err="1" smtClean="0">
                <a:latin typeface="Courier New"/>
                <a:cs typeface="Courier New"/>
              </a:rPr>
              <a:t>img</a:t>
            </a:r>
            <a:r>
              <a:rPr lang="en-US" dirty="0" smtClean="0">
                <a:latin typeface="Courier New"/>
                <a:cs typeface="Courier New"/>
              </a:rPr>
              <a:t>").</a:t>
            </a:r>
            <a:r>
              <a:rPr lang="en-US" dirty="0" err="1" smtClean="0">
                <a:latin typeface="Courier New"/>
                <a:cs typeface="Courier New"/>
              </a:rPr>
              <a:t>mouseover</a:t>
            </a:r>
            <a:r>
              <a:rPr lang="en-US" dirty="0" smtClean="0">
                <a:latin typeface="Courier New"/>
                <a:cs typeface="Courier New"/>
              </a:rPr>
              <a:t>(function(){ 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$(this).stop().</a:t>
            </a:r>
            <a:r>
              <a:rPr lang="en-US" dirty="0" err="1" smtClean="0">
                <a:latin typeface="Courier New"/>
                <a:cs typeface="Courier New"/>
              </a:rPr>
              <a:t>fadeTo</a:t>
            </a:r>
            <a:r>
              <a:rPr lang="en-US" dirty="0" smtClean="0">
                <a:latin typeface="Courier New"/>
                <a:cs typeface="Courier New"/>
              </a:rPr>
              <a:t>(300, 1.0);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$("</a:t>
            </a:r>
            <a:r>
              <a:rPr lang="en-US" dirty="0" err="1" smtClean="0">
                <a:latin typeface="Courier New"/>
                <a:cs typeface="Courier New"/>
              </a:rPr>
              <a:t>img</a:t>
            </a:r>
            <a:r>
              <a:rPr lang="en-US" dirty="0" smtClean="0">
                <a:latin typeface="Courier New"/>
                <a:cs typeface="Courier New"/>
              </a:rPr>
              <a:t>").</a:t>
            </a:r>
            <a:r>
              <a:rPr lang="en-US" dirty="0" err="1" smtClean="0">
                <a:latin typeface="Courier New"/>
                <a:cs typeface="Courier New"/>
              </a:rPr>
              <a:t>mouseout</a:t>
            </a:r>
            <a:r>
              <a:rPr lang="en-US" dirty="0" smtClean="0">
                <a:latin typeface="Courier New"/>
                <a:cs typeface="Courier New"/>
              </a:rPr>
              <a:t>(function(){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$(this).stop().</a:t>
            </a:r>
            <a:r>
              <a:rPr lang="en-US" dirty="0" err="1" smtClean="0">
                <a:latin typeface="Courier New"/>
                <a:cs typeface="Courier New"/>
              </a:rPr>
              <a:t>fadeTo</a:t>
            </a:r>
            <a:r>
              <a:rPr lang="en-US" dirty="0" smtClean="0">
                <a:latin typeface="Courier New"/>
                <a:cs typeface="Courier New"/>
              </a:rPr>
              <a:t>(300, 0.5);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64008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taken from JavaScript: the definitive guide by David Flanagan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123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AJAX calls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a basic </a:t>
            </a:r>
            <a:r>
              <a:rPr lang="en-US" dirty="0" err="1" smtClean="0"/>
              <a:t>ajax</a:t>
            </a:r>
            <a:r>
              <a:rPr lang="en-US" dirty="0" smtClean="0"/>
              <a:t> call: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2454" y="2999899"/>
            <a:ext cx="879517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xmlhttp</a:t>
            </a:r>
            <a:r>
              <a:rPr lang="en-US" dirty="0">
                <a:latin typeface="Courier New"/>
                <a:cs typeface="Courier New"/>
              </a:rPr>
              <a:t> = new </a:t>
            </a:r>
            <a:r>
              <a:rPr lang="en-US" dirty="0" err="1">
                <a:latin typeface="Courier New"/>
                <a:cs typeface="Courier New"/>
              </a:rPr>
              <a:t>XMLHttpRequest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>
                <a:latin typeface="Courier New"/>
                <a:cs typeface="Courier New"/>
              </a:rPr>
              <a:t>xmlhttp.onreadystatechange</a:t>
            </a:r>
            <a:r>
              <a:rPr lang="en-US" dirty="0">
                <a:latin typeface="Courier New"/>
                <a:cs typeface="Courier New"/>
              </a:rPr>
              <a:t> = function() {</a:t>
            </a:r>
          </a:p>
          <a:p>
            <a:r>
              <a:rPr lang="en-US" dirty="0">
                <a:latin typeface="Courier New"/>
                <a:cs typeface="Courier New"/>
              </a:rPr>
              <a:t>	if (</a:t>
            </a:r>
            <a:r>
              <a:rPr lang="en-US" dirty="0" err="1">
                <a:latin typeface="Courier New"/>
                <a:cs typeface="Courier New"/>
              </a:rPr>
              <a:t>xmlhttp.readyState</a:t>
            </a:r>
            <a:r>
              <a:rPr lang="en-US" dirty="0">
                <a:latin typeface="Courier New"/>
                <a:cs typeface="Courier New"/>
              </a:rPr>
              <a:t> === 4 &amp;&amp; </a:t>
            </a:r>
            <a:r>
              <a:rPr lang="en-US" dirty="0" err="1">
                <a:latin typeface="Courier New"/>
                <a:cs typeface="Courier New"/>
              </a:rPr>
              <a:t>xmlhttp.status</a:t>
            </a:r>
            <a:r>
              <a:rPr lang="en-US" dirty="0">
                <a:latin typeface="Courier New"/>
                <a:cs typeface="Courier New"/>
              </a:rPr>
              <a:t> === 200) {</a:t>
            </a:r>
          </a:p>
          <a:p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dirty="0" err="1">
                <a:latin typeface="Courier New"/>
                <a:cs typeface="Courier New"/>
              </a:rPr>
              <a:t>console.log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xmlhttp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latin typeface="Courier New"/>
                <a:cs typeface="Courier New"/>
              </a:rPr>
              <a:t>	}</a:t>
            </a:r>
          </a:p>
          <a:p>
            <a:r>
              <a:rPr lang="en-US" dirty="0">
                <a:latin typeface="Courier New"/>
                <a:cs typeface="Courier New"/>
              </a:rPr>
              <a:t>};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>
                <a:latin typeface="Courier New"/>
                <a:cs typeface="Courier New"/>
              </a:rPr>
              <a:t>xmlhttp.open</a:t>
            </a:r>
            <a:r>
              <a:rPr lang="en-US" dirty="0">
                <a:latin typeface="Courier New"/>
                <a:cs typeface="Courier New"/>
              </a:rPr>
              <a:t>("GET", "http://</a:t>
            </a:r>
            <a:r>
              <a:rPr lang="en-US" dirty="0" err="1">
                <a:latin typeface="Courier New"/>
                <a:cs typeface="Courier New"/>
              </a:rPr>
              <a:t>from.so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web_lab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pgh_weather.php</a:t>
            </a:r>
            <a:r>
              <a:rPr lang="en-US" dirty="0">
                <a:latin typeface="Courier New"/>
                <a:cs typeface="Courier New"/>
              </a:rPr>
              <a:t>");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>
                <a:latin typeface="Courier New"/>
                <a:cs typeface="Courier New"/>
              </a:rPr>
              <a:t>xmlhttp.send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793810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AJAX calls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makes it simpler: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2454" y="2999899"/>
            <a:ext cx="87951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$.get("http://</a:t>
            </a:r>
            <a:r>
              <a:rPr lang="en-US" dirty="0" err="1" smtClean="0">
                <a:latin typeface="Courier New"/>
                <a:cs typeface="Courier New"/>
              </a:rPr>
              <a:t>from.so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web_lab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pgh_weather.php</a:t>
            </a:r>
            <a:r>
              <a:rPr lang="en-US" dirty="0" smtClean="0">
                <a:latin typeface="Courier New"/>
                <a:cs typeface="Courier New"/>
              </a:rPr>
              <a:t>")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.success(function(data, status) {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console.log</a:t>
            </a:r>
            <a:r>
              <a:rPr lang="en-US" dirty="0" smtClean="0">
                <a:latin typeface="Courier New"/>
                <a:cs typeface="Courier New"/>
              </a:rPr>
              <a:t>(data);</a:t>
            </a:r>
          </a:p>
          <a:p>
            <a:r>
              <a:rPr lang="en-US" dirty="0" smtClean="0">
                <a:latin typeface="Courier New"/>
                <a:cs typeface="Courier New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15254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AJAX calls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also:</a:t>
            </a:r>
          </a:p>
          <a:p>
            <a:r>
              <a:rPr lang="en-US" dirty="0" smtClean="0"/>
              <a:t>$.post</a:t>
            </a:r>
          </a:p>
          <a:p>
            <a:r>
              <a:rPr lang="en-US" dirty="0" smtClean="0"/>
              <a:t>$.</a:t>
            </a:r>
            <a:r>
              <a:rPr lang="en-US" dirty="0" err="1" smtClean="0"/>
              <a:t>getJSON</a:t>
            </a:r>
            <a:r>
              <a:rPr lang="en-US" dirty="0" smtClean="0"/>
              <a:t>()</a:t>
            </a:r>
          </a:p>
          <a:p>
            <a:r>
              <a:rPr lang="en-US" dirty="0"/>
              <a:t>http://</a:t>
            </a:r>
            <a:r>
              <a:rPr lang="en-US" dirty="0" err="1"/>
              <a:t>api.jquery.com</a:t>
            </a:r>
            <a:r>
              <a:rPr lang="en-US" dirty="0"/>
              <a:t>/category/</a:t>
            </a:r>
            <a:r>
              <a:rPr lang="en-US" dirty="0" err="1"/>
              <a:t>ajax</a:t>
            </a:r>
            <a:r>
              <a:rPr lang="en-US" dirty="0"/>
              <a:t>/shorthand-methods/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391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Shout out to other useful JavaScript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UnderscoreJS</a:t>
            </a:r>
            <a:r>
              <a:rPr lang="en-US" dirty="0" smtClean="0"/>
              <a:t> (</a:t>
            </a:r>
            <a:r>
              <a:rPr lang="en-US" dirty="0" err="1" smtClean="0"/>
              <a:t>foreach</a:t>
            </a:r>
            <a:r>
              <a:rPr lang="en-US" dirty="0" smtClean="0"/>
              <a:t>, map, reduce, filter, filter, contains…) </a:t>
            </a:r>
          </a:p>
          <a:p>
            <a:r>
              <a:rPr lang="en-US" dirty="0" err="1" smtClean="0"/>
              <a:t>PrototypeJS</a:t>
            </a:r>
            <a:endParaRPr lang="en-US" dirty="0" smtClean="0"/>
          </a:p>
          <a:p>
            <a:r>
              <a:rPr lang="en-US" dirty="0" err="1" smtClean="0"/>
              <a:t>MooTools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68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UI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Mobile</a:t>
            </a:r>
          </a:p>
          <a:p>
            <a:r>
              <a:rPr lang="en-US" dirty="0" smtClean="0"/>
              <a:t>Bootstrap</a:t>
            </a:r>
          </a:p>
          <a:p>
            <a:r>
              <a:rPr lang="en-US" dirty="0" smtClean="0"/>
              <a:t>YUI (no longer developed)</a:t>
            </a:r>
          </a:p>
        </p:txBody>
      </p:sp>
    </p:spTree>
    <p:extLst>
      <p:ext uri="{BB962C8B-B14F-4D97-AF65-F5344CB8AC3E}">
        <p14:creationId xmlns:p14="http://schemas.microsoft.com/office/powerpoint/2010/main" val="691469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Framework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endParaRPr lang="en-US" dirty="0" smtClean="0"/>
          </a:p>
          <a:p>
            <a:r>
              <a:rPr lang="en-US" dirty="0" smtClean="0"/>
              <a:t>Backbone</a:t>
            </a:r>
          </a:p>
          <a:p>
            <a:r>
              <a:rPr lang="en-US" dirty="0" smtClean="0"/>
              <a:t>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17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Raphaël</a:t>
            </a:r>
            <a:endParaRPr lang="en-US" dirty="0" smtClean="0"/>
          </a:p>
          <a:p>
            <a:r>
              <a:rPr lang="en-US" dirty="0" err="1" smtClean="0"/>
              <a:t>ProcessingJS</a:t>
            </a:r>
            <a:endParaRPr lang="en-US" dirty="0" smtClean="0"/>
          </a:p>
          <a:p>
            <a:r>
              <a:rPr lang="en-US" dirty="0" err="1" smtClean="0"/>
              <a:t>PaperJS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4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http://acko.net/blog/this-is-your-brain-on-css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://www.inception-explained.com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09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of the most popular JavaScript libraries.</a:t>
            </a:r>
          </a:p>
          <a:p>
            <a:r>
              <a:rPr lang="en-US" dirty="0" smtClean="0"/>
              <a:t>If you don’t use it, you will at least need to deal with it.</a:t>
            </a:r>
          </a:p>
          <a:p>
            <a:r>
              <a:rPr lang="en-US" dirty="0" smtClean="0"/>
              <a:t>What it does.	</a:t>
            </a:r>
          </a:p>
          <a:p>
            <a:pPr lvl="1"/>
            <a:r>
              <a:rPr lang="en-US" dirty="0" smtClean="0"/>
              <a:t>Allows you to easily select HTML elements</a:t>
            </a:r>
          </a:p>
          <a:p>
            <a:pPr lvl="1"/>
            <a:r>
              <a:rPr lang="en-US" dirty="0" smtClean="0"/>
              <a:t>Allows you to manipulate these elements, define event handlers, do animation, and do AJAX calls more easily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23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the JavaScript library from </a:t>
            </a:r>
            <a:r>
              <a:rPr lang="en-US" dirty="0" smtClean="0">
                <a:hlinkClick r:id="rId2"/>
              </a:rPr>
              <a:t>http://jquery.com</a:t>
            </a:r>
            <a:endParaRPr lang="en-US" dirty="0" smtClean="0"/>
          </a:p>
          <a:p>
            <a:r>
              <a:rPr lang="en-US" dirty="0" smtClean="0"/>
              <a:t>Can also use hosted locations like Google Library API</a:t>
            </a:r>
          </a:p>
          <a:p>
            <a:pPr lvl="1"/>
            <a:r>
              <a:rPr lang="en-US" dirty="0" smtClean="0">
                <a:hlinkClick r:id="rId3"/>
              </a:rPr>
              <a:t>http://code.google.com/apis/libraries/</a:t>
            </a:r>
            <a:endParaRPr lang="en-US" dirty="0" smtClean="0"/>
          </a:p>
          <a:p>
            <a:pPr lvl="1"/>
            <a:r>
              <a:rPr lang="en-US" dirty="0" smtClean="0"/>
              <a:t>Also links you to some of the most popular JavaScript libraries.</a:t>
            </a:r>
          </a:p>
        </p:txBody>
      </p:sp>
    </p:spTree>
    <p:extLst>
      <p:ext uri="{BB962C8B-B14F-4D97-AF65-F5344CB8AC3E}">
        <p14:creationId xmlns:p14="http://schemas.microsoft.com/office/powerpoint/2010/main" val="971581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</a:t>
            </a:r>
            <a:r>
              <a:rPr lang="en-US" dirty="0" err="1" smtClean="0"/>
              <a:t>jQuery</a:t>
            </a:r>
            <a:r>
              <a:rPr lang="en-US" dirty="0" smtClean="0"/>
              <a:t> can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Make it easy to run a function when your page loads.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a bunch of DOM elements and do something with them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Handle events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 AJAX calls easily</a:t>
            </a:r>
          </a:p>
        </p:txBody>
      </p:sp>
    </p:spTree>
    <p:extLst>
      <p:ext uri="{BB962C8B-B14F-4D97-AF65-F5344CB8AC3E}">
        <p14:creationId xmlns:p14="http://schemas.microsoft.com/office/powerpoint/2010/main" val="606790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4" y="121023"/>
            <a:ext cx="8873560" cy="14298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</a:t>
            </a:r>
            <a:r>
              <a:rPr lang="en-US" dirty="0" smtClean="0"/>
              <a:t>. </a:t>
            </a:r>
            <a:r>
              <a:rPr lang="en-US" dirty="0" smtClean="0"/>
              <a:t>Select a bunch of DOM elements and do something with them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has a focus on queries:</a:t>
            </a:r>
          </a:p>
          <a:p>
            <a:pPr lvl="1"/>
            <a:r>
              <a:rPr lang="en-US" dirty="0" smtClean="0"/>
              <a:t>You do a query to get a list of objects back (</a:t>
            </a:r>
            <a:r>
              <a:rPr lang="en-US" dirty="0" err="1" smtClean="0"/>
              <a:t>jQuery</a:t>
            </a:r>
            <a:r>
              <a:rPr lang="en-US" dirty="0" smtClean="0"/>
              <a:t> objects). </a:t>
            </a:r>
          </a:p>
          <a:p>
            <a:pPr lvl="1"/>
            <a:r>
              <a:rPr lang="en-US" dirty="0" smtClean="0"/>
              <a:t>You can then do interesting things with these objects.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defines one global function: </a:t>
            </a:r>
            <a:r>
              <a:rPr lang="en-US" dirty="0" err="1" smtClean="0">
                <a:latin typeface="Courier New"/>
                <a:cs typeface="Courier New"/>
              </a:rPr>
              <a:t>jQuery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 smtClean="0"/>
              <a:t>So commonly used that </a:t>
            </a:r>
            <a:r>
              <a:rPr lang="en-US" dirty="0" err="1" smtClean="0"/>
              <a:t>jQuery</a:t>
            </a:r>
            <a:r>
              <a:rPr lang="en-US" dirty="0" smtClean="0"/>
              <a:t> defines a global symbol, </a:t>
            </a:r>
            <a:r>
              <a:rPr lang="en-US" dirty="0" smtClean="0">
                <a:latin typeface="Courier New"/>
                <a:cs typeface="Courier New"/>
              </a:rPr>
              <a:t>$</a:t>
            </a:r>
            <a:r>
              <a:rPr lang="en-US" dirty="0" smtClean="0"/>
              <a:t> for </a:t>
            </a:r>
            <a:r>
              <a:rPr lang="en-US" dirty="0" smtClean="0"/>
              <a:t>it, so </a:t>
            </a:r>
            <a:r>
              <a:rPr lang="en-US" dirty="0" smtClean="0">
                <a:latin typeface="Courier New"/>
                <a:cs typeface="Courier New"/>
              </a:rPr>
              <a:t>$(foo)</a:t>
            </a:r>
            <a:r>
              <a:rPr lang="en-US" dirty="0" smtClean="0"/>
              <a:t> is the same as </a:t>
            </a:r>
            <a:r>
              <a:rPr lang="en-US" dirty="0" err="1" smtClean="0">
                <a:latin typeface="Courier New"/>
                <a:cs typeface="Courier New"/>
              </a:rPr>
              <a:t>jQuery</a:t>
            </a:r>
            <a:r>
              <a:rPr lang="en-US" dirty="0" smtClean="0">
                <a:latin typeface="Courier New"/>
                <a:cs typeface="Courier New"/>
              </a:rPr>
              <a:t>(foo)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6309" y="3799285"/>
            <a:ext cx="82296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b="1" dirty="0" smtClean="0"/>
              <a:t>A “CSS Selector” is a string (query) which selects some subset of elements in your DOM. For example, $("div") gets all </a:t>
            </a:r>
            <a:r>
              <a:rPr lang="en-US" b="1" dirty="0" err="1" smtClean="0"/>
              <a:t>divs</a:t>
            </a:r>
            <a:r>
              <a:rPr lang="en-US" b="1" dirty="0" smtClean="0"/>
              <a:t>, $(".</a:t>
            </a:r>
            <a:r>
              <a:rPr lang="en-US" b="1" dirty="0" err="1" smtClean="0"/>
              <a:t>className</a:t>
            </a:r>
            <a:r>
              <a:rPr lang="en-US" b="1" dirty="0" smtClean="0"/>
              <a:t>") gets all elements whose class is </a:t>
            </a:r>
            <a:r>
              <a:rPr lang="en-US" b="1" dirty="0" err="1" smtClean="0"/>
              <a:t>className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5023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most common thing you do with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$(selector).</a:t>
            </a:r>
            <a:r>
              <a:rPr lang="en-US" dirty="0" err="1" smtClean="0"/>
              <a:t>doThing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6309" y="2925763"/>
            <a:ext cx="82296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b="1" dirty="0" smtClean="0"/>
              <a:t>selector is a </a:t>
            </a:r>
            <a:r>
              <a:rPr lang="en-US" b="1" dirty="0" smtClean="0"/>
              <a:t>“CSS Selector</a:t>
            </a:r>
            <a:r>
              <a:rPr lang="en-US" b="1" dirty="0" smtClean="0"/>
              <a:t>”, </a:t>
            </a:r>
            <a:r>
              <a:rPr lang="en-US" b="1" dirty="0" smtClean="0"/>
              <a:t>a string (query) which selects some subset of elements in your DOM. For example, $("div") gets all </a:t>
            </a:r>
            <a:r>
              <a:rPr lang="en-US" b="1" dirty="0" err="1" smtClean="0"/>
              <a:t>divs</a:t>
            </a:r>
            <a:r>
              <a:rPr lang="en-US" b="1" dirty="0" smtClean="0"/>
              <a:t>, $(".</a:t>
            </a:r>
            <a:r>
              <a:rPr lang="en-US" b="1" dirty="0" err="1" smtClean="0"/>
              <a:t>className</a:t>
            </a:r>
            <a:r>
              <a:rPr lang="en-US" b="1" dirty="0" smtClean="0"/>
              <a:t>") gets all elements whose class is </a:t>
            </a:r>
            <a:r>
              <a:rPr lang="en-US" b="1" dirty="0" err="1" smtClean="0"/>
              <a:t>className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1061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5721</TotalTime>
  <Words>2428</Words>
  <Application>Microsoft Macintosh PowerPoint</Application>
  <PresentationFormat>On-screen Show (4:3)</PresentationFormat>
  <Paragraphs>305</Paragraphs>
  <Slides>48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Story</vt:lpstr>
      <vt:lpstr>jQuery</vt:lpstr>
      <vt:lpstr>Project 4 Proposals</vt:lpstr>
      <vt:lpstr>Today</vt:lpstr>
      <vt:lpstr>JavaScript in the Real World</vt:lpstr>
      <vt:lpstr>jQuery</vt:lpstr>
      <vt:lpstr>Getting jQuery</vt:lpstr>
      <vt:lpstr>Things jQuery can do</vt:lpstr>
      <vt:lpstr>1. Select a bunch of DOM elements and do something with them</vt:lpstr>
      <vt:lpstr>The most common thing you do with jQuery</vt:lpstr>
      <vt:lpstr>jQuery example</vt:lpstr>
      <vt:lpstr>css()</vt:lpstr>
      <vt:lpstr>css()</vt:lpstr>
      <vt:lpstr>More Useful CSS Functions</vt:lpstr>
      <vt:lpstr>Getting/Setting HTML Content</vt:lpstr>
      <vt:lpstr>Getting/Setting Element Position</vt:lpstr>
      <vt:lpstr>Manipulating Document Structure</vt:lpstr>
      <vt:lpstr>Method Chaining</vt:lpstr>
      <vt:lpstr>Method Chaining</vt:lpstr>
      <vt:lpstr>Method chaining explained</vt:lpstr>
      <vt:lpstr>Method chaining explained</vt:lpstr>
      <vt:lpstr>Method chaining explained</vt:lpstr>
      <vt:lpstr>Method chaining explained</vt:lpstr>
      <vt:lpstr>Method chaining explained</vt:lpstr>
      <vt:lpstr>2. Run something when the page loads</vt:lpstr>
      <vt:lpstr>Wait, doesn't $(foo) mean "select foo"?</vt:lpstr>
      <vt:lpstr>Loading example…</vt:lpstr>
      <vt:lpstr>3. Event Handlers in jQuery</vt:lpstr>
      <vt:lpstr>Event Registration in JQuery</vt:lpstr>
      <vt:lpstr>Event Registration Details</vt:lpstr>
      <vt:lpstr>Types of events handlers</vt:lpstr>
      <vt:lpstr>Event Handler example</vt:lpstr>
      <vt:lpstr>Animations in jQuery</vt:lpstr>
      <vt:lpstr>Animation Basics</vt:lpstr>
      <vt:lpstr>Basic Visual Effects</vt:lpstr>
      <vt:lpstr>Basic Visual Effects</vt:lpstr>
      <vt:lpstr>Queueing Animations</vt:lpstr>
      <vt:lpstr>Custom Animations</vt:lpstr>
      <vt:lpstr>Stopping and Delaying Animations</vt:lpstr>
      <vt:lpstr>Example</vt:lpstr>
      <vt:lpstr>Example</vt:lpstr>
      <vt:lpstr>4. AJAX calls</vt:lpstr>
      <vt:lpstr>4. AJAX calls</vt:lpstr>
      <vt:lpstr>4. AJAX calls</vt:lpstr>
      <vt:lpstr>Shout out to other useful JavaScript Libraries</vt:lpstr>
      <vt:lpstr>UI Frameworks</vt:lpstr>
      <vt:lpstr>MVC Framework Tools</vt:lpstr>
      <vt:lpstr>Drawing Libraries</vt:lpstr>
      <vt:lpstr>Web Effects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Prototype, Canvas</dc:title>
  <dc:creator>Julia Schwarz</dc:creator>
  <cp:lastModifiedBy>Dan Tasse</cp:lastModifiedBy>
  <cp:revision>511</cp:revision>
  <dcterms:created xsi:type="dcterms:W3CDTF">2011-09-15T03:16:43Z</dcterms:created>
  <dcterms:modified xsi:type="dcterms:W3CDTF">2014-10-27T19:35:06Z</dcterms:modified>
</cp:coreProperties>
</file>