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353" r:id="rId3"/>
    <p:sldId id="354" r:id="rId4"/>
    <p:sldId id="366" r:id="rId5"/>
    <p:sldId id="358" r:id="rId6"/>
    <p:sldId id="352" r:id="rId7"/>
    <p:sldId id="355" r:id="rId8"/>
    <p:sldId id="359" r:id="rId9"/>
    <p:sldId id="357" r:id="rId10"/>
    <p:sldId id="356" r:id="rId11"/>
    <p:sldId id="362" r:id="rId12"/>
    <p:sldId id="361" r:id="rId13"/>
    <p:sldId id="360" r:id="rId14"/>
    <p:sldId id="363" r:id="rId15"/>
    <p:sldId id="364" r:id="rId16"/>
    <p:sldId id="343" r:id="rId17"/>
    <p:sldId id="349" r:id="rId18"/>
    <p:sldId id="350" r:id="rId19"/>
    <p:sldId id="351" r:id="rId20"/>
    <p:sldId id="257" r:id="rId21"/>
    <p:sldId id="278" r:id="rId22"/>
    <p:sldId id="368" r:id="rId23"/>
    <p:sldId id="269" r:id="rId24"/>
    <p:sldId id="287" r:id="rId25"/>
    <p:sldId id="288" r:id="rId26"/>
    <p:sldId id="289" r:id="rId27"/>
    <p:sldId id="279" r:id="rId28"/>
    <p:sldId id="265" r:id="rId29"/>
    <p:sldId id="280" r:id="rId30"/>
    <p:sldId id="282" r:id="rId31"/>
    <p:sldId id="281" r:id="rId32"/>
    <p:sldId id="283" r:id="rId33"/>
    <p:sldId id="285" r:id="rId34"/>
    <p:sldId id="286" r:id="rId35"/>
    <p:sldId id="284" r:id="rId36"/>
    <p:sldId id="271" r:id="rId37"/>
    <p:sldId id="302" r:id="rId38"/>
    <p:sldId id="304" r:id="rId39"/>
    <p:sldId id="340" r:id="rId40"/>
    <p:sldId id="365" r:id="rId41"/>
    <p:sldId id="341" r:id="rId42"/>
    <p:sldId id="342" r:id="rId43"/>
    <p:sldId id="310" r:id="rId44"/>
    <p:sldId id="30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you're stuck with name</a:t>
            </a:r>
            <a:r>
              <a:rPr lang="en-US" baseline="0" dirty="0" smtClean="0"/>
              <a:t> resolution, but the other 3 can go in any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we'll see if your intuition matches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this is different from a deep copy, which might fool </a:t>
            </a:r>
            <a:r>
              <a:rPr lang="en-US" baseline="0" dirty="0" err="1" smtClean="0"/>
              <a:t>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also called "composition"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drawing all these 3 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JavaScript/Reference/Global_Objects/Function/cal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rogz.net/js/classes/OOPinJS2.html" TargetMode="External"/><Relationship Id="rId3" Type="http://schemas.openxmlformats.org/officeDocument/2006/relationships/hyperlink" Target="http://www.crockford.com/javascript/inheritance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Prototype, Inheritance, Project 2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</a:p>
          <a:p>
            <a:r>
              <a:rPr lang="en-US" dirty="0" smtClean="0"/>
              <a:t>9/</a:t>
            </a: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scopes:</a:t>
            </a:r>
          </a:p>
          <a:p>
            <a:pPr lvl="1"/>
            <a:r>
              <a:rPr lang="en-US" dirty="0" smtClean="0"/>
              <a:t>Global top-level scope (</a:t>
            </a:r>
            <a:r>
              <a:rPr lang="en-US" b="1" dirty="0" smtClean="0"/>
              <a:t>window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New scope created </a:t>
            </a:r>
            <a:r>
              <a:rPr lang="en-US" b="1" dirty="0" smtClean="0"/>
              <a:t>on every function call</a:t>
            </a:r>
          </a:p>
          <a:p>
            <a:r>
              <a:rPr lang="en-US" dirty="0" smtClean="0"/>
              <a:t>Name resolution by crawling up scopes until reaching top-level scope (window)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2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445"/>
            <a:ext cx="3194943" cy="14298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340"/>
            <a:ext cx="3882893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num</a:t>
            </a:r>
            <a:r>
              <a:rPr lang="en-US" sz="1800" dirty="0" smtClean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ar</a:t>
            </a:r>
            <a:r>
              <a:rPr lang="en-US" sz="1800" dirty="0" smtClean="0">
                <a:latin typeface="Courier New"/>
                <a:cs typeface="Courier New"/>
              </a:rPr>
              <a:t> greeting = “hello”;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obj</a:t>
            </a:r>
            <a:r>
              <a:rPr lang="en-US" sz="1800" dirty="0" smtClean="0">
                <a:latin typeface="Courier New"/>
                <a:cs typeface="Courier New"/>
              </a:rPr>
              <a:t> = {prop: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func</a:t>
            </a:r>
            <a:r>
              <a:rPr lang="en-US" sz="1800" dirty="0" smtClean="0">
                <a:latin typeface="Courier New"/>
                <a:cs typeface="Courier New"/>
              </a:rPr>
              <a:t> = function(){}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12667" y="758445"/>
            <a:ext cx="3608147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Properties</a:t>
            </a:r>
            <a:endParaRPr lang="en-US" sz="3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68693" y="2054340"/>
            <a:ext cx="3742087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obj.num</a:t>
            </a: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= 1;</a:t>
            </a:r>
          </a:p>
          <a:p>
            <a:pPr marL="0" indent="0">
              <a:buFontTx/>
              <a:buNone/>
            </a:pP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bj</a:t>
            </a: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[“greeting”] = “hi”;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obj.prop1.prop2 = </a:t>
            </a:r>
            <a:r>
              <a:rPr lang="en-US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FontTx/>
              <a:buNone/>
            </a:pP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his.func</a:t>
            </a: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= function(){}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112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445"/>
            <a:ext cx="3194943" cy="142987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F7F7F"/>
                </a:solidFill>
              </a:rPr>
              <a:t>Variables</a:t>
            </a:r>
            <a:endParaRPr lang="en-US" sz="3600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340"/>
            <a:ext cx="3882893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ar</a:t>
            </a:r>
            <a:r>
              <a:rPr lang="en-US" sz="1800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num</a:t>
            </a:r>
            <a:r>
              <a:rPr lang="en-US" sz="1800" dirty="0" smtClean="0">
                <a:solidFill>
                  <a:srgbClr val="7F7F7F"/>
                </a:solidFill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ar</a:t>
            </a:r>
            <a:r>
              <a:rPr lang="en-US" sz="1800" dirty="0" smtClean="0">
                <a:solidFill>
                  <a:srgbClr val="7F7F7F"/>
                </a:solidFill>
                <a:latin typeface="Courier New"/>
                <a:cs typeface="Courier New"/>
              </a:rPr>
              <a:t> greeting = “hello”;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ar</a:t>
            </a:r>
            <a:r>
              <a:rPr lang="en-US" sz="1800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obj</a:t>
            </a:r>
            <a:r>
              <a:rPr lang="en-US" sz="1800" dirty="0" smtClean="0">
                <a:solidFill>
                  <a:srgbClr val="7F7F7F"/>
                </a:solidFill>
                <a:latin typeface="Courier New"/>
                <a:cs typeface="Courier New"/>
              </a:rPr>
              <a:t> = {prop: </a:t>
            </a:r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val</a:t>
            </a:r>
            <a:r>
              <a:rPr lang="en-US" sz="1800" dirty="0" smtClean="0">
                <a:solidFill>
                  <a:srgbClr val="7F7F7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sz="1800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func</a:t>
            </a:r>
            <a:r>
              <a:rPr lang="en-US" sz="1800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function(){}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12667" y="758445"/>
            <a:ext cx="3608147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Properties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68693" y="2054340"/>
            <a:ext cx="3742087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obj.num</a:t>
            </a:r>
            <a:r>
              <a:rPr lang="en-US" sz="1800" dirty="0" smtClean="0">
                <a:latin typeface="Courier New"/>
                <a:cs typeface="Courier New"/>
              </a:rPr>
              <a:t> = 1;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bj</a:t>
            </a:r>
            <a:r>
              <a:rPr lang="en-US" sz="1800" dirty="0" smtClean="0">
                <a:latin typeface="Courier New"/>
                <a:cs typeface="Courier New"/>
              </a:rPr>
              <a:t>[“greeting”] = “hi”;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 New"/>
                <a:cs typeface="Courier New"/>
              </a:rPr>
              <a:t>obj.prop1.prop2 =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Courier New"/>
                <a:cs typeface="Courier New"/>
              </a:rPr>
              <a:t>t</a:t>
            </a:r>
            <a:r>
              <a:rPr lang="en-US" sz="1800" dirty="0" err="1" smtClean="0">
                <a:latin typeface="Courier New"/>
                <a:cs typeface="Courier New"/>
              </a:rPr>
              <a:t>his.func</a:t>
            </a:r>
            <a:r>
              <a:rPr lang="en-US" sz="1800" dirty="0" smtClean="0">
                <a:latin typeface="Courier New"/>
                <a:cs typeface="Courier New"/>
              </a:rPr>
              <a:t> = function(){}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717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has a </a:t>
            </a:r>
            <a:r>
              <a:rPr lang="en-US" dirty="0" smtClean="0">
                <a:latin typeface="Courier New"/>
                <a:cs typeface="Courier New"/>
              </a:rPr>
              <a:t>__proto__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Value: another object</a:t>
            </a:r>
          </a:p>
          <a:p>
            <a:pPr lvl="1"/>
            <a:r>
              <a:rPr lang="en-US" dirty="0" smtClean="0"/>
              <a:t>Good practice: assume this variable is hidden</a:t>
            </a:r>
          </a:p>
          <a:p>
            <a:r>
              <a:rPr lang="en-US" dirty="0" smtClean="0"/>
              <a:t>Name resolution:</a:t>
            </a:r>
          </a:p>
          <a:p>
            <a:pPr lvl="1"/>
            <a:r>
              <a:rPr lang="en-US" dirty="0" smtClean="0"/>
              <a:t>first look at object’s properties</a:t>
            </a:r>
          </a:p>
          <a:p>
            <a:pPr lvl="1"/>
            <a:r>
              <a:rPr lang="en-US" dirty="0" smtClean="0"/>
              <a:t>If property not found, look repeat for __proto__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3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to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2326457"/>
            <a:ext cx="2133600" cy="234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7361" y="6393892"/>
            <a:ext cx="46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javascript.info</a:t>
            </a:r>
            <a:r>
              <a:rPr lang="en-US" dirty="0"/>
              <a:t>/tutorial/inheritance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291" y="1799109"/>
            <a:ext cx="5433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animal = {</a:t>
            </a:r>
          </a:p>
          <a:p>
            <a:r>
              <a:rPr lang="en-US" dirty="0">
                <a:latin typeface="Courier New"/>
                <a:cs typeface="Courier New"/>
              </a:rPr>
              <a:t>  eat: function() { </a:t>
            </a:r>
          </a:p>
          <a:p>
            <a:r>
              <a:rPr lang="en-US" dirty="0">
                <a:latin typeface="Courier New"/>
                <a:cs typeface="Courier New"/>
              </a:rPr>
              <a:t>    alert( "I'm full" )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this.full</a:t>
            </a:r>
            <a:r>
              <a:rPr lang="en-US" dirty="0">
                <a:latin typeface="Courier New"/>
                <a:cs typeface="Courier New"/>
              </a:rPr>
              <a:t> = true</a:t>
            </a:r>
          </a:p>
          <a:p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rabbit = { </a:t>
            </a:r>
          </a:p>
          <a:p>
            <a:r>
              <a:rPr lang="en-US" dirty="0">
                <a:latin typeface="Courier New"/>
                <a:cs typeface="Courier New"/>
              </a:rPr>
              <a:t>  jump: function() { /* something */ }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rabbit.__proto</a:t>
            </a:r>
            <a:r>
              <a:rPr lang="en-US" dirty="0">
                <a:latin typeface="Courier New"/>
                <a:cs typeface="Courier New"/>
              </a:rPr>
              <a:t>__ = animal 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rabbit.eat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/>
          </a:bodyPr>
          <a:lstStyle/>
          <a:p>
            <a:r>
              <a:rPr lang="en-US" dirty="0" smtClean="0"/>
              <a:t>Prototype Example</a:t>
            </a:r>
            <a:br>
              <a:rPr lang="en-US" dirty="0" smtClean="0"/>
            </a:br>
            <a:r>
              <a:rPr lang="en-US" sz="3100" dirty="0" smtClean="0"/>
              <a:t>(do not do in practice)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9239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" y="121023"/>
            <a:ext cx="9001296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“Preferred” way of setting __proto__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“prototype” field of the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9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Behavior to Existing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add a function to an existing Object, for example a Number?</a:t>
            </a:r>
          </a:p>
          <a:p>
            <a:r>
              <a:rPr lang="en-US" dirty="0" smtClean="0"/>
              <a:t>Let’s write a function for number </a:t>
            </a:r>
            <a:r>
              <a:rPr lang="en-US" dirty="0" err="1" smtClean="0"/>
              <a:t>isEven</a:t>
            </a:r>
            <a:r>
              <a:rPr lang="en-US" dirty="0" smtClean="0"/>
              <a:t> that returns whether the number is even or not.</a:t>
            </a:r>
          </a:p>
          <a:p>
            <a:r>
              <a:rPr lang="en-US" dirty="0" smtClean="0"/>
              <a:t>I recommend writing your object functions using prototype so that you don’t create redundant copies.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Variables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create static variables in JavaScript?</a:t>
            </a:r>
          </a:p>
          <a:p>
            <a:r>
              <a:rPr lang="en-US" dirty="0" smtClean="0"/>
              <a:t>For example, count how many times </a:t>
            </a:r>
            <a:r>
              <a:rPr lang="en-US" dirty="0" err="1" smtClean="0"/>
              <a:t>Number.isEven</a:t>
            </a:r>
            <a:r>
              <a:rPr lang="en-US" dirty="0" smtClean="0"/>
              <a:t> has been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5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Clone another object and modify it</a:t>
            </a:r>
            <a:r>
              <a:rPr lang="en-US" dirty="0" smtClean="0"/>
              <a:t>. (code in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; </a:t>
            </a:r>
            <a:r>
              <a:rPr lang="en-US" dirty="0"/>
              <a:t>other hacks: http://</a:t>
            </a:r>
            <a:r>
              <a:rPr lang="en-US" dirty="0" err="1"/>
              <a:t>stackoverflow.com</a:t>
            </a:r>
            <a:r>
              <a:rPr lang="en-US" dirty="0"/>
              <a:t>/questions/122102/what-is-the-most-efficient-way-to-clone-an-object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2004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ways to mimic classical inheritance, slightly more complicated</a:t>
            </a:r>
            <a:r>
              <a:rPr lang="en-US" dirty="0"/>
              <a:t>. </a:t>
            </a:r>
            <a:r>
              <a:rPr lang="en-US" dirty="0" smtClean="0"/>
              <a:t>See: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	http</a:t>
            </a:r>
            <a:r>
              <a:rPr lang="en-US" sz="2000" dirty="0">
                <a:solidFill>
                  <a:schemeClr val="accent4"/>
                </a:solidFill>
              </a:rPr>
              <a:t>://</a:t>
            </a:r>
            <a:r>
              <a:rPr lang="en-US" sz="2000" dirty="0" err="1">
                <a:solidFill>
                  <a:schemeClr val="accent4"/>
                </a:solidFill>
              </a:rPr>
              <a:t>www.crockford.com</a:t>
            </a:r>
            <a:r>
              <a:rPr lang="en-US" sz="2000" dirty="0">
                <a:solidFill>
                  <a:schemeClr val="accent4"/>
                </a:solidFill>
              </a:rPr>
              <a:t>/</a:t>
            </a:r>
            <a:r>
              <a:rPr lang="en-US" sz="2000" dirty="0" err="1">
                <a:solidFill>
                  <a:schemeClr val="accent4"/>
                </a:solidFill>
              </a:rPr>
              <a:t>javascript</a:t>
            </a:r>
            <a:r>
              <a:rPr lang="en-US" sz="2000" dirty="0">
                <a:solidFill>
                  <a:schemeClr val="accent4"/>
                </a:solidFill>
              </a:rPr>
              <a:t>/</a:t>
            </a:r>
            <a:r>
              <a:rPr lang="en-US" sz="2000" dirty="0" err="1">
                <a:solidFill>
                  <a:schemeClr val="accent4"/>
                </a:solidFill>
              </a:rPr>
              <a:t>inheritance.html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6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&amp; drawing</a:t>
            </a:r>
          </a:p>
          <a:p>
            <a:r>
              <a:rPr lang="en-US" dirty="0" smtClean="0"/>
              <a:t>Drawing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0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object,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1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Okay, we got Users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User = function() {}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= new User();</a:t>
            </a:r>
          </a:p>
          <a:p>
            <a:r>
              <a:rPr lang="en-US" dirty="0" err="1" smtClean="0"/>
              <a:t>User.prototype.favIceCream</a:t>
            </a:r>
            <a:r>
              <a:rPr lang="en-US" dirty="0" smtClean="0"/>
              <a:t> = "chocolate"</a:t>
            </a:r>
          </a:p>
          <a:p>
            <a:r>
              <a:rPr lang="en-US" dirty="0" err="1" smtClean="0"/>
              <a:t>dan.favIceCream</a:t>
            </a:r>
            <a:r>
              <a:rPr lang="en-US" dirty="0" smtClean="0"/>
              <a:t> = "coffee, tiramisu, </a:t>
            </a:r>
            <a:r>
              <a:rPr lang="en-US" dirty="0" err="1" smtClean="0"/>
              <a:t>Humphry</a:t>
            </a:r>
            <a:r>
              <a:rPr lang="en-US" dirty="0" smtClean="0"/>
              <a:t> </a:t>
            </a:r>
            <a:r>
              <a:rPr lang="en-US" dirty="0" err="1" smtClean="0"/>
              <a:t>Slocombe's</a:t>
            </a:r>
            <a:r>
              <a:rPr lang="en-US" dirty="0" smtClean="0"/>
              <a:t> Secret Breakfast, …"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rando</a:t>
            </a:r>
            <a:r>
              <a:rPr lang="en-US" dirty="0" smtClean="0"/>
              <a:t> = new User()</a:t>
            </a:r>
          </a:p>
          <a:p>
            <a:r>
              <a:rPr lang="en-US" dirty="0" err="1" smtClean="0"/>
              <a:t>rando.favIceCream</a:t>
            </a:r>
            <a:r>
              <a:rPr lang="en-US" dirty="0" smtClean="0"/>
              <a:t> // good a guess as any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6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this is stupid,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Nobody ever sets </a:t>
            </a:r>
            <a:r>
              <a:rPr lang="en-US" dirty="0" err="1" smtClean="0"/>
              <a:t>User.prototype.favIceCream</a:t>
            </a:r>
            <a:endParaRPr lang="en-US" dirty="0" smtClean="0"/>
          </a:p>
          <a:p>
            <a:r>
              <a:rPr lang="en-US" dirty="0" smtClean="0"/>
              <a:t>Nobody stores </a:t>
            </a:r>
            <a:r>
              <a:rPr lang="en-US" dirty="0" err="1" smtClean="0"/>
              <a:t>favIceCream</a:t>
            </a:r>
            <a:r>
              <a:rPr lang="en-US" dirty="0"/>
              <a:t>,</a:t>
            </a:r>
            <a:r>
              <a:rPr lang="en-US" dirty="0" smtClean="0"/>
              <a:t> most User settings don't have meaningful defaults, …</a:t>
            </a:r>
            <a:endParaRPr lang="en-US" dirty="0" smtClean="0"/>
          </a:p>
          <a:p>
            <a:r>
              <a:rPr lang="en-US" dirty="0" smtClean="0"/>
              <a:t>This is a Class Lecture Example</a:t>
            </a:r>
          </a:p>
          <a:p>
            <a:r>
              <a:rPr lang="en-US" dirty="0" smtClean="0"/>
              <a:t>with your neighbor, come up with an actual example where you'd want to use prototypes.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9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7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to share behavior across different objects.</a:t>
            </a:r>
          </a:p>
          <a:p>
            <a:r>
              <a:rPr lang="en-US" dirty="0" smtClean="0"/>
              <a:t>An object can ‘inherit’ all of the methods/fields from a ‘parent’ object so that you don’t need to rewrite code.</a:t>
            </a:r>
          </a:p>
          <a:p>
            <a:pPr lvl="1"/>
            <a:r>
              <a:rPr lang="en-US" dirty="0" smtClean="0"/>
              <a:t>E.g. Shape: all shapes have a fill and a border color, as well as width.</a:t>
            </a:r>
          </a:p>
          <a:p>
            <a:pPr lvl="1"/>
            <a:r>
              <a:rPr lang="en-US" dirty="0" smtClean="0"/>
              <a:t>A triangle is a ‘special case’ of a shape, so we can say that the Triangle inherits from Shape. Triangles will now also have a fill and a border color, as well as width.</a:t>
            </a:r>
          </a:p>
          <a:p>
            <a:r>
              <a:rPr lang="en-US" dirty="0" smtClean="0"/>
              <a:t>It’s a way to reuse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2493"/>
            <a:ext cx="8229600" cy="1143000"/>
          </a:xfrm>
        </p:spPr>
        <p:txBody>
          <a:bodyPr/>
          <a:lstStyle/>
          <a:p>
            <a:r>
              <a:rPr lang="en-US" dirty="0" smtClean="0"/>
              <a:t>Why is Inheritance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Clone another object and modify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7018" y="2364510"/>
            <a:ext cx="6202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Shape(fill, </a:t>
            </a:r>
            <a:r>
              <a:rPr lang="en-US" dirty="0" err="1">
                <a:latin typeface="Courier New"/>
                <a:cs typeface="Courier New"/>
              </a:rPr>
              <a:t>borderColor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borderWidth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this.fill</a:t>
            </a:r>
            <a:r>
              <a:rPr lang="en-US" dirty="0">
                <a:latin typeface="Courier New"/>
                <a:cs typeface="Courier New"/>
              </a:rPr>
              <a:t> = fill;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this.borderColor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borderColor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this.borderWidth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borderWidth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// We are trying to make a Square,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// which extends the Shape object.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shape = new Shape(“none”, “black”, 1);</a:t>
            </a:r>
          </a:p>
          <a:p>
            <a:r>
              <a:rPr lang="en-US" b="1" dirty="0" err="1">
                <a:latin typeface="Courier New"/>
                <a:cs typeface="Courier New"/>
              </a:rPr>
              <a:t>v</a:t>
            </a:r>
            <a:r>
              <a:rPr lang="en-US" b="1" dirty="0" err="1" smtClean="0">
                <a:latin typeface="Courier New"/>
                <a:cs typeface="Courier New"/>
              </a:rPr>
              <a:t>ar</a:t>
            </a:r>
            <a:r>
              <a:rPr lang="en-US" b="1" dirty="0" smtClean="0">
                <a:latin typeface="Courier New"/>
                <a:cs typeface="Courier New"/>
              </a:rPr>
              <a:t> square = Object(shape);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76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constructor, create a ‘host’ class (your parent), and modify the host.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2780144"/>
            <a:ext cx="8575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// We are trying to make a Square,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// which extends the Shape object on </a:t>
            </a:r>
            <a:r>
              <a:rPr lang="en-US" b="1" dirty="0" err="1" smtClean="0">
                <a:latin typeface="Courier New"/>
                <a:cs typeface="Courier New"/>
              </a:rPr>
              <a:t>prev</a:t>
            </a:r>
            <a:r>
              <a:rPr lang="en-US" b="1" dirty="0" smtClean="0">
                <a:latin typeface="Courier New"/>
                <a:cs typeface="Courier New"/>
              </a:rPr>
              <a:t> slide.</a:t>
            </a:r>
          </a:p>
          <a:p>
            <a:r>
              <a:rPr lang="en-US" b="1" dirty="0">
                <a:latin typeface="Courier New"/>
                <a:cs typeface="Courier New"/>
              </a:rPr>
              <a:t>function Square(fill, </a:t>
            </a:r>
            <a:r>
              <a:rPr lang="en-US" b="1" dirty="0" err="1">
                <a:latin typeface="Courier New"/>
                <a:cs typeface="Courier New"/>
              </a:rPr>
              <a:t>borderColor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borderWidth</a:t>
            </a:r>
            <a:r>
              <a:rPr lang="en-US" b="1" dirty="0">
                <a:latin typeface="Courier New"/>
                <a:cs typeface="Courier New"/>
              </a:rPr>
              <a:t>, left, top</a:t>
            </a:r>
            <a:r>
              <a:rPr lang="en-US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var</a:t>
            </a:r>
            <a:r>
              <a:rPr lang="en-US" b="1" dirty="0">
                <a:latin typeface="Courier New"/>
                <a:cs typeface="Courier New"/>
              </a:rPr>
              <a:t> host = new Shape(fill, </a:t>
            </a:r>
            <a:r>
              <a:rPr lang="en-US" b="1" dirty="0" err="1">
                <a:latin typeface="Courier New"/>
                <a:cs typeface="Courier New"/>
              </a:rPr>
              <a:t>borderColor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borderWidth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host.left</a:t>
            </a:r>
            <a:r>
              <a:rPr lang="en-US" b="1" dirty="0">
                <a:latin typeface="Courier New"/>
                <a:cs typeface="Courier New"/>
              </a:rPr>
              <a:t> = left;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host.top</a:t>
            </a:r>
            <a:r>
              <a:rPr lang="en-US" b="1" dirty="0">
                <a:latin typeface="Courier New"/>
                <a:cs typeface="Courier New"/>
              </a:rPr>
              <a:t> = top;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host.width</a:t>
            </a:r>
            <a:r>
              <a:rPr lang="en-US" b="1" dirty="0">
                <a:latin typeface="Courier New"/>
                <a:cs typeface="Courier New"/>
              </a:rPr>
              <a:t> = width;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host.draw</a:t>
            </a:r>
            <a:r>
              <a:rPr lang="en-US" b="1" dirty="0">
                <a:latin typeface="Courier New"/>
                <a:cs typeface="Courier New"/>
              </a:rPr>
              <a:t> = function() {</a:t>
            </a:r>
          </a:p>
          <a:p>
            <a:r>
              <a:rPr lang="en-US" b="1" dirty="0">
                <a:latin typeface="Courier New"/>
                <a:cs typeface="Courier New"/>
              </a:rPr>
              <a:t>		// draw the square here.</a:t>
            </a:r>
          </a:p>
          <a:p>
            <a:r>
              <a:rPr lang="en-US" b="1" dirty="0">
                <a:latin typeface="Courier New"/>
                <a:cs typeface="Courier New"/>
              </a:rPr>
              <a:t>	}</a:t>
            </a:r>
          </a:p>
          <a:p>
            <a:r>
              <a:rPr lang="en-US" b="1" dirty="0">
                <a:latin typeface="Courier New"/>
                <a:cs typeface="Courier New"/>
              </a:rPr>
              <a:t>	return host;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4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constructor, create a ‘host’ class (your parent), and modify the host.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2780144"/>
            <a:ext cx="8575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// We are trying to make a Square,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// which extends the Shape object on </a:t>
            </a:r>
            <a:r>
              <a:rPr lang="en-US" b="1" dirty="0" err="1" smtClean="0">
                <a:latin typeface="Courier New"/>
                <a:cs typeface="Courier New"/>
              </a:rPr>
              <a:t>prev</a:t>
            </a:r>
            <a:r>
              <a:rPr lang="en-US" b="1" dirty="0" smtClean="0">
                <a:latin typeface="Courier New"/>
                <a:cs typeface="Courier New"/>
              </a:rPr>
              <a:t> slide.</a:t>
            </a:r>
          </a:p>
          <a:p>
            <a:r>
              <a:rPr lang="en-US" b="1" dirty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unction Square(fill, </a:t>
            </a:r>
            <a:r>
              <a:rPr lang="en-US" b="1" dirty="0" err="1" smtClean="0">
                <a:latin typeface="Courier New"/>
                <a:cs typeface="Courier New"/>
              </a:rPr>
              <a:t>borderColor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borderWidth</a:t>
            </a:r>
            <a:r>
              <a:rPr lang="en-US" b="1" dirty="0" smtClean="0">
                <a:latin typeface="Courier New"/>
                <a:cs typeface="Courier New"/>
              </a:rPr>
              <a:t>, left, top){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var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host = new Shape(fill, </a:t>
            </a:r>
            <a:r>
              <a:rPr lang="en-US" b="1" dirty="0" err="1">
                <a:latin typeface="Courier New"/>
                <a:cs typeface="Courier New"/>
              </a:rPr>
              <a:t>borderColor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borderWidth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host.left</a:t>
            </a:r>
            <a:r>
              <a:rPr lang="en-US" b="1" dirty="0">
                <a:latin typeface="Courier New"/>
                <a:cs typeface="Courier New"/>
              </a:rPr>
              <a:t> = left;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host.top</a:t>
            </a:r>
            <a:r>
              <a:rPr lang="en-US" b="1" dirty="0">
                <a:latin typeface="Courier New"/>
                <a:cs typeface="Courier New"/>
              </a:rPr>
              <a:t> = top;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host.width</a:t>
            </a:r>
            <a:r>
              <a:rPr lang="en-US" b="1" dirty="0">
                <a:latin typeface="Courier New"/>
                <a:cs typeface="Courier New"/>
              </a:rPr>
              <a:t> = width;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host.draw</a:t>
            </a:r>
            <a:r>
              <a:rPr lang="en-US" b="1" dirty="0">
                <a:latin typeface="Courier New"/>
                <a:cs typeface="Courier New"/>
              </a:rPr>
              <a:t> = function() {</a:t>
            </a:r>
          </a:p>
          <a:p>
            <a:r>
              <a:rPr lang="en-US" b="1" dirty="0">
                <a:latin typeface="Courier New"/>
                <a:cs typeface="Courier New"/>
              </a:rPr>
              <a:t>		// draw the square here.</a:t>
            </a:r>
          </a:p>
          <a:p>
            <a:r>
              <a:rPr lang="en-US" b="1" dirty="0">
                <a:latin typeface="Courier New"/>
                <a:cs typeface="Courier New"/>
              </a:rPr>
              <a:t>	}</a:t>
            </a:r>
          </a:p>
          <a:p>
            <a:r>
              <a:rPr lang="en-US" b="1" dirty="0">
                <a:latin typeface="Courier New"/>
                <a:cs typeface="Courier New"/>
              </a:rPr>
              <a:t>	return host;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2710" y="5620438"/>
            <a:ext cx="2382982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</a:t>
            </a:r>
            <a:r>
              <a:rPr lang="en-US" dirty="0" smtClean="0"/>
              <a:t>rawbacks?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resolution (for variables &amp; properties) 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smtClean="0"/>
              <a:t>Inheritance</a:t>
            </a:r>
            <a:endParaRPr lang="en-US" dirty="0" smtClean="0"/>
          </a:p>
          <a:p>
            <a:r>
              <a:rPr lang="en-US" dirty="0" smtClean="0"/>
              <a:t>Hierarchical 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constructor, create a ‘host’ class (your parent), and modify the host.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6745" y="3217954"/>
            <a:ext cx="6742546" cy="273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Drawbacks:</a:t>
            </a:r>
          </a:p>
          <a:p>
            <a:r>
              <a:rPr lang="en-US" dirty="0" smtClean="0"/>
              <a:t>Every time you create a new Square, you create a NEW draw function.</a:t>
            </a:r>
          </a:p>
          <a:p>
            <a:r>
              <a:rPr lang="en-US" dirty="0" smtClean="0"/>
              <a:t>No way to share behavior like static variables.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2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Mimic classical inheritance.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2419927"/>
            <a:ext cx="8575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// We are trying to make a Triangle, </a:t>
            </a:r>
          </a:p>
          <a:p>
            <a:r>
              <a:rPr lang="en-US" dirty="0" smtClean="0">
                <a:latin typeface="Courier New"/>
                <a:cs typeface="Courier New"/>
              </a:rPr>
              <a:t>// which extends the Shape object on </a:t>
            </a:r>
            <a:r>
              <a:rPr lang="en-US" dirty="0" err="1" smtClean="0">
                <a:latin typeface="Courier New"/>
                <a:cs typeface="Courier New"/>
              </a:rPr>
              <a:t>prev</a:t>
            </a:r>
            <a:r>
              <a:rPr lang="en-US" dirty="0" smtClean="0">
                <a:latin typeface="Courier New"/>
                <a:cs typeface="Courier New"/>
              </a:rPr>
              <a:t> slide.</a:t>
            </a:r>
          </a:p>
          <a:p>
            <a:r>
              <a:rPr lang="en-US" dirty="0" smtClean="0">
                <a:latin typeface="Courier New"/>
                <a:cs typeface="Courier New"/>
              </a:rPr>
              <a:t>function Triangle(left, top, width, height, fill, </a:t>
            </a:r>
            <a:r>
              <a:rPr lang="en-US" dirty="0" err="1" smtClean="0">
                <a:latin typeface="Courier New"/>
                <a:cs typeface="Courier New"/>
              </a:rPr>
              <a:t>borderColor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borderWidth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r>
              <a:rPr lang="en-US" dirty="0" smtClean="0">
                <a:latin typeface="Courier New"/>
                <a:cs typeface="Courier New"/>
              </a:rPr>
              <a:t>	…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>
                <a:latin typeface="Courier New"/>
                <a:cs typeface="Courier New"/>
              </a:rPr>
              <a:t>// The code below assigns a Shape object to be the prototype of all Square objects. This make Square inherit properties of Square.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Triangle.prototype</a:t>
            </a:r>
            <a:r>
              <a:rPr lang="en-US" b="1" dirty="0" smtClean="0">
                <a:latin typeface="Courier New"/>
                <a:cs typeface="Courier New"/>
              </a:rPr>
              <a:t> = new Shape();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Triangle.prototype.constructor</a:t>
            </a:r>
            <a:r>
              <a:rPr lang="en-US" b="1" dirty="0" smtClean="0">
                <a:latin typeface="Courier New"/>
                <a:cs typeface="Courier New"/>
              </a:rPr>
              <a:t> = Triangle;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Triangle.prototype.parent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Shape.prototype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t = new Triangle(…);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299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4772" y="1674383"/>
            <a:ext cx="6553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Triangle.prototype</a:t>
            </a:r>
            <a:r>
              <a:rPr lang="en-US" b="1" dirty="0">
                <a:latin typeface="Courier New"/>
                <a:cs typeface="Courier New"/>
              </a:rPr>
              <a:t> = new Shape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Triangle.prototype.constructor</a:t>
            </a:r>
            <a:r>
              <a:rPr lang="en-US" b="1" dirty="0">
                <a:latin typeface="Courier New"/>
                <a:cs typeface="Courier New"/>
              </a:rPr>
              <a:t> = this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Triangle.prototype.parent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Shape.prototype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472" y="1616363"/>
            <a:ext cx="196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Sets the parent of all triangles to be a Shape object.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56267"/>
            <a:ext cx="2369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Prev. line of code would make </a:t>
            </a:r>
            <a:r>
              <a:rPr lang="en-US" dirty="0" err="1" smtClean="0"/>
              <a:t>Triangle.prototype.constructor</a:t>
            </a:r>
            <a:r>
              <a:rPr lang="en-US" dirty="0" smtClean="0"/>
              <a:t> = Shape. Set </a:t>
            </a:r>
            <a:r>
              <a:rPr lang="en-US" dirty="0" err="1" smtClean="0"/>
              <a:t>Triangle.prototype.constructor</a:t>
            </a:r>
            <a:r>
              <a:rPr lang="en-US" dirty="0" smtClean="0"/>
              <a:t> = Triangle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472" y="4883649"/>
            <a:ext cx="236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have a way to call methods from the parent in case of overwriting. Parent allows us to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4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super()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do we call the super constructor so we don’t need to re-initialize variables?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21645"/>
            <a:ext cx="8575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function Triangle(left, top, width, height, fill, </a:t>
            </a:r>
            <a:r>
              <a:rPr lang="en-US" dirty="0" err="1" smtClean="0">
                <a:latin typeface="Courier New"/>
                <a:cs typeface="Courier New"/>
              </a:rPr>
              <a:t>borderColor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borderWidth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We don’t want to do this: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this.fill</a:t>
            </a:r>
            <a:r>
              <a:rPr lang="en-US" dirty="0" smtClean="0">
                <a:latin typeface="Courier New"/>
                <a:cs typeface="Courier New"/>
              </a:rPr>
              <a:t> = fill;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this.borderColor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borderColor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this.borderWidth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borderWidth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Instead, want to call </a:t>
            </a:r>
          </a:p>
          <a:p>
            <a:r>
              <a:rPr lang="en-US" dirty="0" smtClean="0">
                <a:latin typeface="Courier New"/>
                <a:cs typeface="Courier New"/>
              </a:rPr>
              <a:t>	// super(fill, </a:t>
            </a:r>
            <a:r>
              <a:rPr lang="en-US" dirty="0" err="1" smtClean="0">
                <a:latin typeface="Courier New"/>
                <a:cs typeface="Courier New"/>
              </a:rPr>
              <a:t>borderColor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borderWidth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i.e. we want to do this = Shape(fill, </a:t>
            </a:r>
            <a:r>
              <a:rPr lang="en-US" dirty="0" err="1" smtClean="0">
                <a:latin typeface="Courier New"/>
                <a:cs typeface="Courier New"/>
              </a:rPr>
              <a:t>borderColor</a:t>
            </a:r>
            <a:r>
              <a:rPr lang="en-US" dirty="0" smtClean="0">
                <a:latin typeface="Courier New"/>
                <a:cs typeface="Courier New"/>
              </a:rPr>
              <a:t>, …)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63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super()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80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Solution: use </a:t>
            </a:r>
            <a:r>
              <a:rPr lang="en-US" dirty="0" err="1" smtClean="0"/>
              <a:t>function.call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Calls function, passing in </a:t>
            </a:r>
            <a:r>
              <a:rPr lang="en-US" dirty="0" err="1" smtClean="0"/>
              <a:t>obj</a:t>
            </a:r>
            <a:r>
              <a:rPr lang="en-US" dirty="0" smtClean="0"/>
              <a:t> as the ‘this’ object to the function, and </a:t>
            </a:r>
            <a:r>
              <a:rPr lang="en-US" dirty="0" err="1" smtClean="0"/>
              <a:t>params</a:t>
            </a:r>
            <a:r>
              <a:rPr lang="en-US" dirty="0" smtClean="0"/>
              <a:t> as the </a:t>
            </a:r>
            <a:r>
              <a:rPr lang="en-US" dirty="0" err="1" smtClean="0"/>
              <a:t>params</a:t>
            </a:r>
            <a:r>
              <a:rPr lang="en-US" dirty="0" smtClean="0"/>
              <a:t> to the object (</a:t>
            </a:r>
            <a:r>
              <a:rPr lang="en-US" dirty="0" err="1" smtClean="0"/>
              <a:t>params</a:t>
            </a:r>
            <a:r>
              <a:rPr lang="en-US" dirty="0" smtClean="0"/>
              <a:t> can be comma </a:t>
            </a:r>
            <a:r>
              <a:rPr lang="en-US" dirty="0" err="1" smtClean="0"/>
              <a:t>seperated</a:t>
            </a:r>
            <a:r>
              <a:rPr lang="en-US" dirty="0" smtClean="0"/>
              <a:t> list).</a:t>
            </a:r>
          </a:p>
          <a:p>
            <a:r>
              <a:rPr lang="en-US" dirty="0" smtClean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developer.mozilla.org/en/JavaScript/Reference/Global_Objects/Function/call</a:t>
            </a:r>
            <a:r>
              <a:rPr lang="en-US" dirty="0" smtClean="0"/>
              <a:t> for more.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387027"/>
            <a:ext cx="8575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function Triangle(left, top, width, height, fill, </a:t>
            </a:r>
            <a:r>
              <a:rPr lang="en-US" dirty="0" err="1" smtClean="0">
                <a:latin typeface="Courier New"/>
                <a:cs typeface="Courier New"/>
              </a:rPr>
              <a:t>borderColor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borderWidth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Shape.call</a:t>
            </a:r>
            <a:r>
              <a:rPr lang="en-US" b="1" dirty="0" smtClean="0">
                <a:latin typeface="Courier New"/>
                <a:cs typeface="Courier New"/>
              </a:rPr>
              <a:t>(this, fill, </a:t>
            </a:r>
            <a:r>
              <a:rPr lang="en-US" b="1" dirty="0" err="1" smtClean="0">
                <a:latin typeface="Courier New"/>
                <a:cs typeface="Courier New"/>
              </a:rPr>
              <a:t>borderColor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borderWidth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Instead, want to call </a:t>
            </a:r>
          </a:p>
          <a:p>
            <a:r>
              <a:rPr lang="en-US" dirty="0" smtClean="0">
                <a:latin typeface="Courier New"/>
                <a:cs typeface="Courier New"/>
              </a:rPr>
              <a:t>	// super(fill, </a:t>
            </a:r>
            <a:r>
              <a:rPr lang="en-US" dirty="0" err="1" smtClean="0">
                <a:latin typeface="Courier New"/>
                <a:cs typeface="Courier New"/>
              </a:rPr>
              <a:t>borderColor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borderWidth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i.e. we want to do this = Shape(fill, </a:t>
            </a:r>
            <a:r>
              <a:rPr lang="en-US" dirty="0" err="1" smtClean="0">
                <a:latin typeface="Courier New"/>
                <a:cs typeface="Courier New"/>
              </a:rPr>
              <a:t>borderColor</a:t>
            </a:r>
            <a:r>
              <a:rPr lang="en-US" dirty="0" smtClean="0">
                <a:latin typeface="Courier New"/>
                <a:cs typeface="Courier New"/>
              </a:rPr>
              <a:t>, …)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7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Resources on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phrogz.net/js/classes/OOPinJS2.html</a:t>
            </a:r>
            <a:r>
              <a:rPr lang="en-US" dirty="0" smtClean="0"/>
              <a:t> Code from here is used in the next project, somewhat decent explanation (they miss a few things).</a:t>
            </a:r>
          </a:p>
          <a:p>
            <a:r>
              <a:rPr lang="en-US" dirty="0">
                <a:hlinkClick r:id="rId3"/>
              </a:rPr>
              <a:t>http://www.crockford.com/javascript/inheritance.html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Make a drawing library to make using canvas easier.</a:t>
            </a:r>
          </a:p>
          <a:p>
            <a:r>
              <a:rPr lang="en-US" dirty="0" smtClean="0"/>
              <a:t>Drawing library is similar to drawing systems for user interfaces.</a:t>
            </a:r>
          </a:p>
          <a:p>
            <a:pPr lvl="1"/>
            <a:r>
              <a:rPr lang="en-US" dirty="0" smtClean="0"/>
              <a:t>‘</a:t>
            </a:r>
            <a:r>
              <a:rPr lang="en-US" dirty="0" smtClean="0"/>
              <a:t>hierarchical </a:t>
            </a:r>
            <a:r>
              <a:rPr lang="en-US" dirty="0" smtClean="0"/>
              <a:t>drawing’</a:t>
            </a:r>
          </a:p>
          <a:p>
            <a:pPr lvl="1"/>
            <a:r>
              <a:rPr lang="en-US" dirty="0" smtClean="0"/>
              <a:t>You draw things in containers or ‘windows’. Containers have other containers as children, kind of like DOM.</a:t>
            </a:r>
          </a:p>
          <a:p>
            <a:pPr lvl="1"/>
            <a:r>
              <a:rPr lang="en-US" dirty="0" smtClean="0"/>
              <a:t>Containers have translations, rotations.</a:t>
            </a:r>
          </a:p>
          <a:p>
            <a:pPr lvl="1"/>
            <a:r>
              <a:rPr lang="en-US" dirty="0" smtClean="0"/>
              <a:t>Containers clip contents to their bounds.</a:t>
            </a:r>
          </a:p>
          <a:p>
            <a:pPr lvl="1"/>
            <a:r>
              <a:rPr lang="en-US" dirty="0" smtClean="0"/>
              <a:t>Everything is drawn relative to immediate parent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Make a sweet doodle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9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74981"/>
            <a:ext cx="3385127" cy="4331855"/>
          </a:xfrm>
        </p:spPr>
        <p:txBody>
          <a:bodyPr>
            <a:normAutofit/>
          </a:bodyPr>
          <a:lstStyle/>
          <a:p>
            <a:r>
              <a:rPr lang="en-US" dirty="0" smtClean="0"/>
              <a:t>Child2 is positioned relative to child1</a:t>
            </a:r>
          </a:p>
          <a:p>
            <a:r>
              <a:rPr lang="en-US" dirty="0" smtClean="0"/>
              <a:t>Child2 has the same rotation as child1</a:t>
            </a:r>
          </a:p>
          <a:p>
            <a:r>
              <a:rPr lang="en-US" dirty="0" smtClean="0"/>
              <a:t>Moving child1 will move child2.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4243" y="1874982"/>
            <a:ext cx="4272107" cy="45442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Root at (400,100)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 rot="1240897">
            <a:off x="4578984" y="2757891"/>
            <a:ext cx="3241213" cy="3100529"/>
          </a:xfrm>
          <a:custGeom>
            <a:avLst/>
            <a:gdLst>
              <a:gd name="connsiteX0" fmla="*/ 0 w 3625274"/>
              <a:gd name="connsiteY0" fmla="*/ 0 h 3459017"/>
              <a:gd name="connsiteX1" fmla="*/ 3625274 w 3625274"/>
              <a:gd name="connsiteY1" fmla="*/ 0 h 3459017"/>
              <a:gd name="connsiteX2" fmla="*/ 3625274 w 3625274"/>
              <a:gd name="connsiteY2" fmla="*/ 3459017 h 3459017"/>
              <a:gd name="connsiteX3" fmla="*/ 0 w 3625274"/>
              <a:gd name="connsiteY3" fmla="*/ 3459017 h 3459017"/>
              <a:gd name="connsiteX4" fmla="*/ 0 w 3625274"/>
              <a:gd name="connsiteY4" fmla="*/ 0 h 3459017"/>
              <a:gd name="connsiteX0" fmla="*/ 0 w 3625274"/>
              <a:gd name="connsiteY0" fmla="*/ 0 h 3459017"/>
              <a:gd name="connsiteX1" fmla="*/ 3625274 w 3625274"/>
              <a:gd name="connsiteY1" fmla="*/ 0 h 3459017"/>
              <a:gd name="connsiteX2" fmla="*/ 3625274 w 3625274"/>
              <a:gd name="connsiteY2" fmla="*/ 3459017 h 3459017"/>
              <a:gd name="connsiteX3" fmla="*/ 202741 w 3625274"/>
              <a:gd name="connsiteY3" fmla="*/ 2740764 h 3459017"/>
              <a:gd name="connsiteX4" fmla="*/ 0 w 3625274"/>
              <a:gd name="connsiteY4" fmla="*/ 0 h 3459017"/>
              <a:gd name="connsiteX0" fmla="*/ 0 w 3625274"/>
              <a:gd name="connsiteY0" fmla="*/ 0 h 3459017"/>
              <a:gd name="connsiteX1" fmla="*/ 3625274 w 3625274"/>
              <a:gd name="connsiteY1" fmla="*/ 0 h 3459017"/>
              <a:gd name="connsiteX2" fmla="*/ 3625274 w 3625274"/>
              <a:gd name="connsiteY2" fmla="*/ 3459017 h 3459017"/>
              <a:gd name="connsiteX3" fmla="*/ 202741 w 3625274"/>
              <a:gd name="connsiteY3" fmla="*/ 2740764 h 3459017"/>
              <a:gd name="connsiteX4" fmla="*/ 115350 w 3625274"/>
              <a:gd name="connsiteY4" fmla="*/ 1542010 h 3459017"/>
              <a:gd name="connsiteX5" fmla="*/ 0 w 3625274"/>
              <a:gd name="connsiteY5" fmla="*/ 0 h 3459017"/>
              <a:gd name="connsiteX0" fmla="*/ 0 w 3625274"/>
              <a:gd name="connsiteY0" fmla="*/ 0 h 3459017"/>
              <a:gd name="connsiteX1" fmla="*/ 3625274 w 3625274"/>
              <a:gd name="connsiteY1" fmla="*/ 0 h 3459017"/>
              <a:gd name="connsiteX2" fmla="*/ 3625274 w 3625274"/>
              <a:gd name="connsiteY2" fmla="*/ 3459017 h 3459017"/>
              <a:gd name="connsiteX3" fmla="*/ 1136693 w 3625274"/>
              <a:gd name="connsiteY3" fmla="*/ 2913770 h 3459017"/>
              <a:gd name="connsiteX4" fmla="*/ 202741 w 3625274"/>
              <a:gd name="connsiteY4" fmla="*/ 2740764 h 3459017"/>
              <a:gd name="connsiteX5" fmla="*/ 115350 w 3625274"/>
              <a:gd name="connsiteY5" fmla="*/ 1542010 h 3459017"/>
              <a:gd name="connsiteX6" fmla="*/ 0 w 3625274"/>
              <a:gd name="connsiteY6" fmla="*/ 0 h 3459017"/>
              <a:gd name="connsiteX0" fmla="*/ 51230 w 3676504"/>
              <a:gd name="connsiteY0" fmla="*/ 0 h 3459017"/>
              <a:gd name="connsiteX1" fmla="*/ 3676504 w 3676504"/>
              <a:gd name="connsiteY1" fmla="*/ 0 h 3459017"/>
              <a:gd name="connsiteX2" fmla="*/ 3676504 w 3676504"/>
              <a:gd name="connsiteY2" fmla="*/ 3459017 h 3459017"/>
              <a:gd name="connsiteX3" fmla="*/ 1187923 w 3676504"/>
              <a:gd name="connsiteY3" fmla="*/ 2913770 h 3459017"/>
              <a:gd name="connsiteX4" fmla="*/ 253971 w 3676504"/>
              <a:gd name="connsiteY4" fmla="*/ 2740764 h 3459017"/>
              <a:gd name="connsiteX5" fmla="*/ 0 w 3676504"/>
              <a:gd name="connsiteY5" fmla="*/ 1989924 h 3459017"/>
              <a:gd name="connsiteX6" fmla="*/ 51230 w 3676504"/>
              <a:gd name="connsiteY6" fmla="*/ 0 h 3459017"/>
              <a:gd name="connsiteX0" fmla="*/ 51230 w 3676504"/>
              <a:gd name="connsiteY0" fmla="*/ 0 h 3692232"/>
              <a:gd name="connsiteX1" fmla="*/ 3676504 w 3676504"/>
              <a:gd name="connsiteY1" fmla="*/ 0 h 3692232"/>
              <a:gd name="connsiteX2" fmla="*/ 3676504 w 3676504"/>
              <a:gd name="connsiteY2" fmla="*/ 3459017 h 3692232"/>
              <a:gd name="connsiteX3" fmla="*/ 642624 w 3676504"/>
              <a:gd name="connsiteY3" fmla="*/ 3692232 h 3692232"/>
              <a:gd name="connsiteX4" fmla="*/ 253971 w 3676504"/>
              <a:gd name="connsiteY4" fmla="*/ 2740764 h 3692232"/>
              <a:gd name="connsiteX5" fmla="*/ 0 w 3676504"/>
              <a:gd name="connsiteY5" fmla="*/ 1989924 h 3692232"/>
              <a:gd name="connsiteX6" fmla="*/ 51230 w 3676504"/>
              <a:gd name="connsiteY6" fmla="*/ 0 h 3692232"/>
              <a:gd name="connsiteX0" fmla="*/ 51230 w 3676504"/>
              <a:gd name="connsiteY0" fmla="*/ 0 h 3519503"/>
              <a:gd name="connsiteX1" fmla="*/ 3676504 w 3676504"/>
              <a:gd name="connsiteY1" fmla="*/ 0 h 3519503"/>
              <a:gd name="connsiteX2" fmla="*/ 3676504 w 3676504"/>
              <a:gd name="connsiteY2" fmla="*/ 3459017 h 3519503"/>
              <a:gd name="connsiteX3" fmla="*/ 566221 w 3676504"/>
              <a:gd name="connsiteY3" fmla="*/ 3519503 h 3519503"/>
              <a:gd name="connsiteX4" fmla="*/ 253971 w 3676504"/>
              <a:gd name="connsiteY4" fmla="*/ 2740764 h 3519503"/>
              <a:gd name="connsiteX5" fmla="*/ 0 w 3676504"/>
              <a:gd name="connsiteY5" fmla="*/ 1989924 h 3519503"/>
              <a:gd name="connsiteX6" fmla="*/ 51230 w 3676504"/>
              <a:gd name="connsiteY6" fmla="*/ 0 h 3519503"/>
              <a:gd name="connsiteX0" fmla="*/ 51230 w 3676504"/>
              <a:gd name="connsiteY0" fmla="*/ 0 h 3519503"/>
              <a:gd name="connsiteX1" fmla="*/ 3676504 w 3676504"/>
              <a:gd name="connsiteY1" fmla="*/ 0 h 3519503"/>
              <a:gd name="connsiteX2" fmla="*/ 3676504 w 3676504"/>
              <a:gd name="connsiteY2" fmla="*/ 3459017 h 3519503"/>
              <a:gd name="connsiteX3" fmla="*/ 566221 w 3676504"/>
              <a:gd name="connsiteY3" fmla="*/ 3519503 h 3519503"/>
              <a:gd name="connsiteX4" fmla="*/ 284295 w 3676504"/>
              <a:gd name="connsiteY4" fmla="*/ 2729317 h 3519503"/>
              <a:gd name="connsiteX5" fmla="*/ 0 w 3676504"/>
              <a:gd name="connsiteY5" fmla="*/ 1989924 h 3519503"/>
              <a:gd name="connsiteX6" fmla="*/ 51230 w 3676504"/>
              <a:gd name="connsiteY6" fmla="*/ 0 h 3519503"/>
              <a:gd name="connsiteX0" fmla="*/ 51230 w 3676504"/>
              <a:gd name="connsiteY0" fmla="*/ 0 h 3516926"/>
              <a:gd name="connsiteX1" fmla="*/ 3676504 w 3676504"/>
              <a:gd name="connsiteY1" fmla="*/ 0 h 3516926"/>
              <a:gd name="connsiteX2" fmla="*/ 3676504 w 3676504"/>
              <a:gd name="connsiteY2" fmla="*/ 3459017 h 3516926"/>
              <a:gd name="connsiteX3" fmla="*/ 588345 w 3676504"/>
              <a:gd name="connsiteY3" fmla="*/ 3516926 h 3516926"/>
              <a:gd name="connsiteX4" fmla="*/ 284295 w 3676504"/>
              <a:gd name="connsiteY4" fmla="*/ 2729317 h 3516926"/>
              <a:gd name="connsiteX5" fmla="*/ 0 w 3676504"/>
              <a:gd name="connsiteY5" fmla="*/ 1989924 h 3516926"/>
              <a:gd name="connsiteX6" fmla="*/ 51230 w 3676504"/>
              <a:gd name="connsiteY6" fmla="*/ 0 h 351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6504" h="3516926">
                <a:moveTo>
                  <a:pt x="51230" y="0"/>
                </a:moveTo>
                <a:lnTo>
                  <a:pt x="3676504" y="0"/>
                </a:lnTo>
                <a:lnTo>
                  <a:pt x="3676504" y="3459017"/>
                </a:lnTo>
                <a:lnTo>
                  <a:pt x="588345" y="3516926"/>
                </a:lnTo>
                <a:lnTo>
                  <a:pt x="284295" y="2729317"/>
                </a:lnTo>
                <a:lnTo>
                  <a:pt x="0" y="1989924"/>
                </a:lnTo>
                <a:lnTo>
                  <a:pt x="51230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Child1 at (10,10), theta pi / 6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 rot="1240897">
            <a:off x="4988240" y="3258471"/>
            <a:ext cx="2292418" cy="2243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Child2 at (10,10)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60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drawing hierarchically, you generally want the coordinate system and clipping to be set up for an object before it’s “draw” method is called</a:t>
            </a:r>
          </a:p>
          <a:p>
            <a:pPr lvl="1"/>
            <a:r>
              <a:rPr lang="en-US" dirty="0" smtClean="0"/>
              <a:t>Transformation set up so 0,0 is top-left of object</a:t>
            </a:r>
          </a:p>
          <a:p>
            <a:pPr lvl="1"/>
            <a:r>
              <a:rPr lang="en-US" dirty="0" smtClean="0"/>
              <a:t>Clipping reduced to include only object’s bounds</a:t>
            </a:r>
          </a:p>
          <a:p>
            <a:pPr lvl="2"/>
            <a:r>
              <a:rPr lang="en-US" dirty="0" smtClean="0"/>
              <a:t>Interaction of object’s clip bounds, parent’s bounds, </a:t>
            </a:r>
            <a:br>
              <a:rPr lang="en-US" dirty="0" smtClean="0"/>
            </a:br>
            <a:r>
              <a:rPr lang="en-US" dirty="0" smtClean="0"/>
              <a:t>parent’s parent’s, … damage region established at top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0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recap quiz for </a:t>
            </a:r>
            <a:r>
              <a:rPr lang="en-US" dirty="0" err="1" smtClean="0"/>
              <a:t>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name resolution work for a variable? (where does the JS interpreter look when you say "foo"?)</a:t>
            </a:r>
          </a:p>
          <a:p>
            <a:r>
              <a:rPr lang="en-US" dirty="0" smtClean="0"/>
              <a:t> How does name resolution work for an object property? (where does the JS interpreter look when you say "</a:t>
            </a:r>
            <a:r>
              <a:rPr lang="en-US" dirty="0" err="1" smtClean="0"/>
              <a:t>foo.bar</a:t>
            </a:r>
            <a:r>
              <a:rPr lang="en-US" dirty="0" smtClean="0"/>
              <a:t>")?</a:t>
            </a:r>
          </a:p>
          <a:p>
            <a:r>
              <a:rPr lang="en-US" dirty="0" smtClean="0"/>
              <a:t>If y'all get it right we can skip over a bunch 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7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Bottom line is that drawing code “just draws” and doesn’t worry about:</a:t>
            </a:r>
          </a:p>
          <a:p>
            <a:pPr lvl="1"/>
            <a:r>
              <a:rPr lang="en-US" dirty="0"/>
              <a:t>Where they are in parent or on screen </a:t>
            </a:r>
          </a:p>
          <a:p>
            <a:pPr lvl="2">
              <a:buNone/>
            </a:pPr>
            <a:r>
              <a:rPr lang="en-US" dirty="0"/>
              <a:t>Just its own local geometry</a:t>
            </a:r>
          </a:p>
          <a:p>
            <a:pPr lvl="1"/>
            <a:r>
              <a:rPr lang="en-US" dirty="0"/>
              <a:t>What clipping is imposed</a:t>
            </a:r>
          </a:p>
          <a:p>
            <a:pPr lvl="2">
              <a:buNone/>
            </a:pPr>
            <a:r>
              <a:rPr lang="en-US" dirty="0"/>
              <a:t>Unless it has special/extra clipping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74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means parent sets up </a:t>
            </a:r>
            <a:br>
              <a:rPr lang="en-US" dirty="0" smtClean="0"/>
            </a:br>
            <a:r>
              <a:rPr lang="en-US" dirty="0" smtClean="0"/>
              <a:t>coordinates and clip for each child </a:t>
            </a:r>
          </a:p>
          <a:p>
            <a:pPr lvl="1"/>
            <a:r>
              <a:rPr lang="en-US" dirty="0" smtClean="0"/>
              <a:t>Typically right before calling it’s drawing method</a:t>
            </a:r>
            <a:endParaRPr lang="en-US" sz="2000" dirty="0" smtClean="0"/>
          </a:p>
          <a:p>
            <a:r>
              <a:rPr lang="en-US" dirty="0" smtClean="0"/>
              <a:t>Need to reset that and do it again for the next child</a:t>
            </a:r>
          </a:p>
          <a:p>
            <a:r>
              <a:rPr lang="en-US" dirty="0" smtClean="0"/>
              <a:t>Canvas provides a save &amp; restore mechanism to help with this:</a:t>
            </a:r>
          </a:p>
          <a:p>
            <a:pPr lvl="1">
              <a:buNone/>
            </a:pPr>
            <a:r>
              <a:rPr lang="en-US" b="1" dirty="0" smtClean="0"/>
              <a:t>	myCanvas.save();    myCanvas.restore();</a:t>
            </a:r>
          </a:p>
          <a:p>
            <a:r>
              <a:rPr lang="en-US" dirty="0" smtClean="0"/>
              <a:t>Pushes all internal settings of the Canvas on a private stack and later pops them back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9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567" y="2103971"/>
            <a:ext cx="927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void draw(Canvas </a:t>
            </a:r>
            <a:r>
              <a:rPr lang="en-US" dirty="0" err="1">
                <a:latin typeface="Courier New"/>
                <a:cs typeface="Courier New"/>
              </a:rPr>
              <a:t>canv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&lt;do own drawing (behind children)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&lt;set up clipping area for children&gt;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for each child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 do {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canv.save</a:t>
            </a:r>
            <a:r>
              <a:rPr lang="en-US" dirty="0">
                <a:latin typeface="Courier New"/>
                <a:cs typeface="Courier New"/>
              </a:rPr>
              <a:t>();  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canv.translate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ch.x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ch.y</a:t>
            </a:r>
            <a:r>
              <a:rPr lang="en-US" dirty="0">
                <a:latin typeface="Courier New"/>
                <a:cs typeface="Courier New"/>
              </a:rPr>
              <a:t>);   // now in child’s </a:t>
            </a:r>
            <a:r>
              <a:rPr lang="en-US" dirty="0" err="1">
                <a:latin typeface="Courier New"/>
                <a:cs typeface="Courier New"/>
              </a:rPr>
              <a:t>coords</a:t>
            </a:r>
            <a:r>
              <a:rPr lang="en-US" dirty="0">
                <a:latin typeface="Courier New"/>
                <a:cs typeface="Courier New"/>
              </a:rPr>
              <a:t>!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canv.clipRect</a:t>
            </a:r>
            <a:r>
              <a:rPr lang="en-US" dirty="0">
                <a:latin typeface="Courier New"/>
                <a:cs typeface="Courier New"/>
              </a:rPr>
              <a:t>(0,0, </a:t>
            </a:r>
            <a:r>
              <a:rPr lang="en-US" dirty="0" err="1">
                <a:latin typeface="Courier New"/>
                <a:cs typeface="Courier New"/>
              </a:rPr>
              <a:t>ch.w,ch.h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ch.draw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canv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canv.restore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r>
              <a:rPr lang="en-US" dirty="0">
                <a:latin typeface="Courier New"/>
                <a:cs typeface="Courier New"/>
              </a:rPr>
              <a:t>	&lt;do any drawing on top of children&gt;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3518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general parts:</a:t>
            </a:r>
          </a:p>
          <a:p>
            <a:pPr lvl="1"/>
            <a:r>
              <a:rPr lang="en-US" dirty="0" smtClean="0"/>
              <a:t>Drawing primitives (text, images, lines)</a:t>
            </a:r>
          </a:p>
          <a:p>
            <a:pPr lvl="1"/>
            <a:r>
              <a:rPr lang="en-US" dirty="0" smtClean="0"/>
              <a:t>Drawing containers</a:t>
            </a:r>
          </a:p>
          <a:p>
            <a:r>
              <a:rPr lang="en-US" dirty="0" smtClean="0"/>
              <a:t>Do primitives first, then containers.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for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test files provided:</a:t>
            </a:r>
          </a:p>
          <a:p>
            <a:pPr lvl="1"/>
            <a:r>
              <a:rPr lang="en-US" dirty="0" smtClean="0"/>
              <a:t>Test-primitives.html</a:t>
            </a:r>
          </a:p>
          <a:p>
            <a:pPr lvl="1"/>
            <a:r>
              <a:rPr lang="en-US" dirty="0" smtClean="0"/>
              <a:t>Test-containers.html</a:t>
            </a:r>
          </a:p>
          <a:p>
            <a:r>
              <a:rPr lang="en-US" dirty="0" smtClean="0"/>
              <a:t>Test primitives first.</a:t>
            </a:r>
          </a:p>
          <a:p>
            <a:r>
              <a:rPr lang="en-US" dirty="0" smtClean="0"/>
              <a:t>Your library should show the same results as the screenshots provided when running test-primitives and test-containers.</a:t>
            </a:r>
          </a:p>
          <a:p>
            <a:r>
              <a:rPr lang="en-US" dirty="0" smtClean="0"/>
              <a:t>I will be using these files to test your code (in addition to looking at your code for style).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8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JavaScript evaluator looks up &amp; finds  identifiers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i.e.: What does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evaluate to in:  </a:t>
            </a:r>
            <a:r>
              <a:rPr lang="en-US" dirty="0" smtClean="0">
                <a:latin typeface="Courier New"/>
                <a:cs typeface="Courier New"/>
              </a:rPr>
              <a:t>x + 1</a:t>
            </a:r>
          </a:p>
        </p:txBody>
      </p:sp>
    </p:spTree>
    <p:extLst>
      <p:ext uri="{BB962C8B-B14F-4D97-AF65-F5344CB8AC3E}">
        <p14:creationId xmlns:p14="http://schemas.microsoft.com/office/powerpoint/2010/main" val="35559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25665"/>
            <a:ext cx="7770813" cy="1429871"/>
          </a:xfrm>
        </p:spPr>
        <p:txBody>
          <a:bodyPr/>
          <a:lstStyle/>
          <a:p>
            <a:r>
              <a:rPr lang="en-US" dirty="0" smtClean="0"/>
              <a:t>Variables vs.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1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445"/>
            <a:ext cx="3194943" cy="14298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340"/>
            <a:ext cx="3882893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num</a:t>
            </a:r>
            <a:r>
              <a:rPr lang="en-US" sz="1800" dirty="0" smtClean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ar</a:t>
            </a:r>
            <a:r>
              <a:rPr lang="en-US" sz="1800" dirty="0" smtClean="0">
                <a:latin typeface="Courier New"/>
                <a:cs typeface="Courier New"/>
              </a:rPr>
              <a:t> greeting = “hello”;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obj</a:t>
            </a:r>
            <a:r>
              <a:rPr lang="en-US" sz="1800" dirty="0" smtClean="0">
                <a:latin typeface="Courier New"/>
                <a:cs typeface="Courier New"/>
              </a:rPr>
              <a:t> = {prop: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func</a:t>
            </a:r>
            <a:r>
              <a:rPr lang="en-US" sz="1800" dirty="0" smtClean="0">
                <a:latin typeface="Courier New"/>
                <a:cs typeface="Courier New"/>
              </a:rPr>
              <a:t> = function(){}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12667" y="758445"/>
            <a:ext cx="3608147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Properties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68693" y="2054340"/>
            <a:ext cx="3742087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obj.num</a:t>
            </a:r>
            <a:r>
              <a:rPr lang="en-US" sz="1800" dirty="0" smtClean="0">
                <a:latin typeface="Courier New"/>
                <a:cs typeface="Courier New"/>
              </a:rPr>
              <a:t> = 1;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bj</a:t>
            </a:r>
            <a:r>
              <a:rPr lang="en-US" sz="1800" dirty="0" smtClean="0">
                <a:latin typeface="Courier New"/>
                <a:cs typeface="Courier New"/>
              </a:rPr>
              <a:t>[“greeting”] = “hi”;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 New"/>
                <a:cs typeface="Courier New"/>
              </a:rPr>
              <a:t>obj.prop1.prop2 =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Courier New"/>
                <a:cs typeface="Courier New"/>
              </a:rPr>
              <a:t>t</a:t>
            </a:r>
            <a:r>
              <a:rPr lang="en-US" sz="1800" dirty="0" err="1" smtClean="0">
                <a:latin typeface="Courier New"/>
                <a:cs typeface="Courier New"/>
              </a:rPr>
              <a:t>his.func</a:t>
            </a:r>
            <a:r>
              <a:rPr lang="en-US" sz="1800" dirty="0" smtClean="0">
                <a:latin typeface="Courier New"/>
                <a:cs typeface="Courier New"/>
              </a:rPr>
              <a:t> = function(){}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42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445"/>
            <a:ext cx="3194943" cy="14298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340"/>
            <a:ext cx="3882893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num</a:t>
            </a:r>
            <a:r>
              <a:rPr lang="en-US" sz="1800" dirty="0" smtClean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greeting = “hello”;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obj</a:t>
            </a:r>
            <a:r>
              <a:rPr lang="en-US" sz="1800" dirty="0" smtClean="0">
                <a:latin typeface="Courier New"/>
                <a:cs typeface="Courier New"/>
              </a:rPr>
              <a:t> = {prop: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func</a:t>
            </a:r>
            <a:r>
              <a:rPr lang="en-US" sz="1800" dirty="0" smtClean="0">
                <a:latin typeface="Courier New"/>
                <a:cs typeface="Courier New"/>
              </a:rPr>
              <a:t> = function(){}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12667" y="758445"/>
            <a:ext cx="3608147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Properties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68693" y="2054340"/>
            <a:ext cx="3742087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obj.num</a:t>
            </a:r>
            <a:r>
              <a:rPr lang="en-US" sz="1800" dirty="0" smtClean="0">
                <a:latin typeface="Courier New"/>
                <a:cs typeface="Courier New"/>
              </a:rPr>
              <a:t> = 1;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bj</a:t>
            </a:r>
            <a:r>
              <a:rPr lang="en-US" sz="1800" dirty="0" smtClean="0">
                <a:latin typeface="Courier New"/>
                <a:cs typeface="Courier New"/>
              </a:rPr>
              <a:t>[“greeting”] = “hi”;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latin typeface="Courier New"/>
                <a:cs typeface="Courier New"/>
              </a:rPr>
              <a:t>obj.prop1.prop2 =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Courier New"/>
                <a:cs typeface="Courier New"/>
              </a:rPr>
              <a:t>t</a:t>
            </a:r>
            <a:r>
              <a:rPr lang="en-US" sz="1800" dirty="0" err="1" smtClean="0">
                <a:latin typeface="Courier New"/>
                <a:cs typeface="Courier New"/>
              </a:rPr>
              <a:t>his.func</a:t>
            </a:r>
            <a:r>
              <a:rPr lang="en-US" sz="1800" dirty="0" smtClean="0">
                <a:latin typeface="Courier New"/>
                <a:cs typeface="Courier New"/>
              </a:rPr>
              <a:t> = function(){}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168028"/>
            <a:ext cx="7037944" cy="129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cs typeface="Courier New"/>
              </a:rPr>
              <a:t>Only</a:t>
            </a:r>
            <a:r>
              <a:rPr lang="en-US" sz="3200" dirty="0" smtClean="0">
                <a:cs typeface="Courier New"/>
              </a:rPr>
              <a:t> interactions: through </a:t>
            </a:r>
            <a:r>
              <a:rPr lang="en-US" sz="3200" dirty="0" smtClean="0">
                <a:latin typeface="Courier New"/>
                <a:cs typeface="Courier New"/>
              </a:rPr>
              <a:t>window</a:t>
            </a:r>
            <a:endParaRPr lang="en-US" sz="1800" b="1" dirty="0" smtClean="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en-US" sz="1800" dirty="0" smtClean="0">
                <a:cs typeface="Courier New"/>
              </a:rPr>
              <a:t>(and the with statement but we’ll skip this)</a:t>
            </a:r>
            <a:endParaRPr lang="en-US" sz="3200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820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445"/>
            <a:ext cx="3194943" cy="14298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340"/>
            <a:ext cx="3882893" cy="425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num</a:t>
            </a:r>
            <a:r>
              <a:rPr lang="en-US" sz="1800" dirty="0" smtClean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ar</a:t>
            </a:r>
            <a:r>
              <a:rPr lang="en-US" sz="1800" dirty="0" smtClean="0">
                <a:latin typeface="Courier New"/>
                <a:cs typeface="Courier New"/>
              </a:rPr>
              <a:t> greeting = “hello”;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obj</a:t>
            </a:r>
            <a:r>
              <a:rPr lang="en-US" sz="1800" dirty="0" smtClean="0">
                <a:latin typeface="Courier New"/>
                <a:cs typeface="Courier New"/>
              </a:rPr>
              <a:t> = {prop: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func</a:t>
            </a:r>
            <a:r>
              <a:rPr lang="en-US" sz="1800" dirty="0" smtClean="0">
                <a:latin typeface="Courier New"/>
                <a:cs typeface="Courier New"/>
              </a:rPr>
              <a:t> = function(){}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12667" y="758445"/>
            <a:ext cx="3608147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Properties</a:t>
            </a:r>
            <a:endParaRPr lang="en-US" sz="3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68693" y="2054340"/>
            <a:ext cx="3742087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obj.num</a:t>
            </a: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= 1;</a:t>
            </a:r>
          </a:p>
          <a:p>
            <a:pPr marL="0" indent="0">
              <a:buFontTx/>
              <a:buNone/>
            </a:pP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bj</a:t>
            </a: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[“greeting”] = “hi”;</a:t>
            </a:r>
          </a:p>
          <a:p>
            <a:pPr marL="0" indent="0">
              <a:buFontTx/>
              <a:buNone/>
            </a:pP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obj.prop1.prop2 = </a:t>
            </a:r>
            <a:r>
              <a:rPr lang="en-US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val</a:t>
            </a: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FontTx/>
              <a:buNone/>
            </a:pP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his.func</a:t>
            </a: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= function(){}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043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839</TotalTime>
  <Words>1847</Words>
  <Application>Microsoft Macintosh PowerPoint</Application>
  <PresentationFormat>On-screen Show (4:3)</PresentationFormat>
  <Paragraphs>323</Paragraphs>
  <Slides>44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Story</vt:lpstr>
      <vt:lpstr>Prototype, Inheritance, Project 2</vt:lpstr>
      <vt:lpstr>Last time…</vt:lpstr>
      <vt:lpstr>Today</vt:lpstr>
      <vt:lpstr>A recap quiz for ya</vt:lpstr>
      <vt:lpstr>Name Resolution</vt:lpstr>
      <vt:lpstr>Variables vs. Properties</vt:lpstr>
      <vt:lpstr>Variables</vt:lpstr>
      <vt:lpstr>Variables</vt:lpstr>
      <vt:lpstr>Variables</vt:lpstr>
      <vt:lpstr>Variable Name Resolution</vt:lpstr>
      <vt:lpstr>Variables</vt:lpstr>
      <vt:lpstr>Variables</vt:lpstr>
      <vt:lpstr>Property Name Resolution</vt:lpstr>
      <vt:lpstr>Prototype Example (do not do in practice)</vt:lpstr>
      <vt:lpstr>“Preferred” way of setting __proto__</vt:lpstr>
      <vt:lpstr>The prototype object</vt:lpstr>
      <vt:lpstr>Adding Behavior to Existing Objects</vt:lpstr>
      <vt:lpstr>Static Variables in JavaScript</vt:lpstr>
      <vt:lpstr>Inheriting Behavior from Other Objects</vt:lpstr>
      <vt:lpstr>The prototype object, continued</vt:lpstr>
      <vt:lpstr>An example</vt:lpstr>
      <vt:lpstr>But this is stupid, right?</vt:lpstr>
      <vt:lpstr>Inheritance in javascript </vt:lpstr>
      <vt:lpstr>What is Inheritance?</vt:lpstr>
      <vt:lpstr>Inheritance</vt:lpstr>
      <vt:lpstr>Why is Inheritance good?</vt:lpstr>
      <vt:lpstr>Inheriting Behavior from Other Objects</vt:lpstr>
      <vt:lpstr>Inheriting Behavior from Other Objects</vt:lpstr>
      <vt:lpstr>Inheriting Behavior from Other Objects</vt:lpstr>
      <vt:lpstr>Inheriting Behavior from Other Objects</vt:lpstr>
      <vt:lpstr>Inheriting Behavior from Other Objects</vt:lpstr>
      <vt:lpstr>Explaining the Code</vt:lpstr>
      <vt:lpstr>super()</vt:lpstr>
      <vt:lpstr>super()</vt:lpstr>
      <vt:lpstr>More Resources on Inheritance</vt:lpstr>
      <vt:lpstr>Project 2 Recap</vt:lpstr>
      <vt:lpstr>Your Task</vt:lpstr>
      <vt:lpstr>Hierarchical Drawing Example</vt:lpstr>
      <vt:lpstr>Hierarchical Drawing Strategy</vt:lpstr>
      <vt:lpstr>Hierarchical Drawing Strategy</vt:lpstr>
      <vt:lpstr>Hierarchical Drawing Strategy</vt:lpstr>
      <vt:lpstr>Hierarchical Drawing Strategy</vt:lpstr>
      <vt:lpstr>Approaching Project</vt:lpstr>
      <vt:lpstr>Test code for your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107</cp:revision>
  <dcterms:created xsi:type="dcterms:W3CDTF">2011-09-15T03:16:43Z</dcterms:created>
  <dcterms:modified xsi:type="dcterms:W3CDTF">2014-09-25T04:42:21Z</dcterms:modified>
</cp:coreProperties>
</file>