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58" r:id="rId4"/>
    <p:sldId id="372" r:id="rId5"/>
    <p:sldId id="291" r:id="rId6"/>
    <p:sldId id="29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69" r:id="rId17"/>
    <p:sldId id="306" r:id="rId18"/>
    <p:sldId id="307" r:id="rId19"/>
    <p:sldId id="305" r:id="rId20"/>
    <p:sldId id="283" r:id="rId21"/>
    <p:sldId id="284" r:id="rId22"/>
    <p:sldId id="285" r:id="rId23"/>
    <p:sldId id="286" r:id="rId24"/>
    <p:sldId id="290" r:id="rId25"/>
    <p:sldId id="308" r:id="rId26"/>
    <p:sldId id="313" r:id="rId27"/>
    <p:sldId id="314" r:id="rId28"/>
    <p:sldId id="315" r:id="rId29"/>
    <p:sldId id="316" r:id="rId30"/>
    <p:sldId id="317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70" r:id="rId44"/>
    <p:sldId id="331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71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368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37" autoAdjust="0"/>
  </p:normalViewPr>
  <p:slideViewPr>
    <p:cSldViewPr snapToGrid="0" snapToObjects="1">
      <p:cViewPr varScale="1">
        <p:scale>
          <a:sx n="105" d="100"/>
          <a:sy n="105" d="100"/>
        </p:scale>
        <p:origin x="-120" y="-704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christok</a:t>
            </a:r>
            <a:r>
              <a:rPr lang="en-US" dirty="0" smtClean="0"/>
              <a:t>/</a:t>
            </a:r>
            <a:r>
              <a:rPr lang="en-US" dirty="0" err="1" smtClean="0"/>
              <a:t>doodle.html</a:t>
            </a:r>
            <a:r>
              <a:rPr lang="en-US" dirty="0" smtClean="0"/>
              <a:t> – cannon</a:t>
            </a:r>
          </a:p>
          <a:p>
            <a:r>
              <a:rPr lang="en-US" dirty="0" err="1" smtClean="0"/>
              <a:t>itingl</a:t>
            </a:r>
            <a:r>
              <a:rPr lang="en-US" dirty="0" smtClean="0"/>
              <a:t>/</a:t>
            </a:r>
            <a:r>
              <a:rPr lang="en-US" dirty="0" err="1" smtClean="0"/>
              <a:t>doodle.html</a:t>
            </a:r>
            <a:r>
              <a:rPr lang="en-US" baseline="0" dirty="0" smtClean="0"/>
              <a:t> – drawing app</a:t>
            </a:r>
          </a:p>
          <a:p>
            <a:r>
              <a:rPr lang="en-US" baseline="0" dirty="0" err="1" smtClean="0"/>
              <a:t>jamesmar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doodle.html</a:t>
            </a:r>
            <a:r>
              <a:rPr lang="en-US" baseline="0" dirty="0" smtClean="0"/>
              <a:t> – towers</a:t>
            </a:r>
          </a:p>
          <a:p>
            <a:r>
              <a:rPr lang="en-US" baseline="0" dirty="0" err="1" smtClean="0"/>
              <a:t>mzhang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doodle.html</a:t>
            </a:r>
            <a:r>
              <a:rPr lang="en-US" baseline="0" dirty="0" smtClean="0"/>
              <a:t> – </a:t>
            </a:r>
            <a:r>
              <a:rPr lang="en-US" baseline="0" smtClean="0"/>
              <a:t>neat clock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3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your code as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4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  <a:p>
            <a:r>
              <a:rPr lang="en-US" dirty="0" smtClean="0"/>
              <a:t>Can’t access large amounts of information this way.</a:t>
            </a:r>
          </a:p>
          <a:p>
            <a:r>
              <a:rPr lang="en-US" dirty="0" smtClean="0"/>
              <a:t>You couldn’t build Gmail using what we’ve learned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  <a:p>
            <a:r>
              <a:rPr lang="en-US" dirty="0" smtClean="0"/>
              <a:t>Can’t access large amounts of information this way.</a:t>
            </a:r>
          </a:p>
          <a:p>
            <a:r>
              <a:rPr lang="en-US" dirty="0" smtClean="0"/>
              <a:t>You couldn’t build Gmail using what we’ve learned so far.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0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39200-8A1D-4797-900B-F1788EF55640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2684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store your</a:t>
            </a:r>
            <a:r>
              <a:rPr lang="en-US" baseline="0" dirty="0" smtClean="0"/>
              <a:t> data when your computer closes, or be able to access your same email across computers, you need to store it somewhere else, like in this giant behemoth.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you get webpages, you are usually not loading them from your computer as we are in class. You’re loading them from a web server, a computer that’s sitting somewhere else (could be in your room or somewhere in Kentucky. Probably not in your room). Usually you load pages from computers that are called servers.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servers can do more than just give you a simple HTML page.  You can also run programs on servers, and more importantly, store huge amounts of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Servers can query that data and give it to you wherever you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30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Ask students: why would you want server-side js?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 dirty="0">
                <a:latin typeface="Lucida Grande" charset="0"/>
                <a:cs typeface="Lucida Grande" charset="0"/>
                <a:sym typeface="Lucida Grande" charset="0"/>
              </a:rPr>
              <a:t>Ask students: why would you want server-side </a:t>
            </a:r>
            <a:r>
              <a:rPr lang="en-US" sz="2200" dirty="0" err="1">
                <a:latin typeface="Lucida Grande" charset="0"/>
                <a:cs typeface="Lucida Grande" charset="0"/>
                <a:sym typeface="Lucida Grande" charset="0"/>
              </a:rPr>
              <a:t>js</a:t>
            </a:r>
            <a:r>
              <a:rPr lang="en-US" sz="2200" dirty="0">
                <a:latin typeface="Lucida Grande" charset="0"/>
                <a:cs typeface="Lucida Grande" charset="0"/>
                <a:sym typeface="Lucida Grande" charset="0"/>
              </a:rPr>
              <a:t>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ED336-0651-4CCD-9313-C7F3352B3E8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39200-8A1D-4797-900B-F1788EF55640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2684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pick an example of some interaction</a:t>
            </a:r>
            <a:r>
              <a:rPr lang="en-US" baseline="0" dirty="0" smtClean="0"/>
              <a:t> on a website, say. go through what it does. (optional, if they want)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my project 3 solution</a:t>
            </a:r>
            <a:endParaRPr lang="en-US" baseline="0" dirty="0" smtClean="0"/>
          </a:p>
          <a:p>
            <a:r>
              <a:rPr lang="en-US" baseline="0" dirty="0" smtClean="0"/>
              <a:t>keyboard events are focus based</a:t>
            </a:r>
          </a:p>
          <a:p>
            <a:r>
              <a:rPr lang="en-US" baseline="0" dirty="0" smtClean="0"/>
              <a:t>mouse events are mostly location based</a:t>
            </a:r>
          </a:p>
          <a:p>
            <a:r>
              <a:rPr lang="en-US" baseline="0" dirty="0" smtClean="0"/>
              <a:t>(don't want to go into too much detail b/c that's the project)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examples of </a:t>
            </a:r>
            <a:r>
              <a:rPr lang="en-US" dirty="0" err="1" smtClean="0"/>
              <a:t>ajax</a:t>
            </a:r>
            <a:r>
              <a:rPr lang="en-US" smtClean="0"/>
              <a:t>?</a:t>
            </a:r>
            <a:endParaRPr lang="en-US" dirty="0" smtClean="0"/>
          </a:p>
          <a:p>
            <a:r>
              <a:rPr lang="en-US" dirty="0" smtClean="0"/>
              <a:t>what are some</a:t>
            </a:r>
            <a:r>
              <a:rPr lang="en-US" baseline="0" dirty="0" smtClean="0"/>
              <a:t> of the difficulties in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6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more customizable but you don’t usually need more properties than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5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avascript.crockford.com/popular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1337/'" TargetMode="External"/><Relationship Id="rId3" Type="http://schemas.openxmlformats.org/officeDocument/2006/relationships/hyperlink" Target="http://nodejs.org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1337/'" TargetMode="External"/><Relationship Id="rId3" Type="http://schemas.openxmlformats.org/officeDocument/2006/relationships/hyperlink" Target="http://nodejs.org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1337/'" TargetMode="External"/><Relationship Id="rId3" Type="http://schemas.openxmlformats.org/officeDocument/2006/relationships/hyperlink" Target="http://nodejs.org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" TargetMode="External"/><Relationship Id="rId3" Type="http://schemas.openxmlformats.org/officeDocument/2006/relationships/hyperlink" Target="http://socket.io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" TargetMode="External"/><Relationship Id="rId3" Type="http://schemas.openxmlformats.org/officeDocument/2006/relationships/hyperlink" Target="http://socket.io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ket.io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machines and AJAX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7</a:t>
            </a:r>
          </a:p>
          <a:p>
            <a:r>
              <a:rPr lang="en-US" dirty="0" smtClean="0"/>
              <a:t>10/</a:t>
            </a:r>
            <a:r>
              <a:rPr lang="en-US" dirty="0"/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92" y="4438916"/>
            <a:ext cx="2402546" cy="24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Notation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Means: when you are in state A and you see a mouse down, go to state B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981200" y="1824039"/>
            <a:ext cx="5791200" cy="2062163"/>
            <a:chOff x="1824" y="2877"/>
            <a:chExt cx="3648" cy="1299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824" y="3168"/>
              <a:ext cx="3648" cy="1008"/>
              <a:chOff x="528" y="2496"/>
              <a:chExt cx="3648" cy="1008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2" name="Arc 8"/>
              <p:cNvSpPr>
                <a:spLocks/>
              </p:cNvSpPr>
              <p:nvPr/>
            </p:nvSpPr>
            <p:spPr bwMode="auto">
              <a:xfrm flipH="1">
                <a:off x="816" y="2496"/>
                <a:ext cx="3093" cy="449"/>
              </a:xfrm>
              <a:custGeom>
                <a:avLst/>
                <a:gdLst>
                  <a:gd name="T0" fmla="*/ 0 w 43200"/>
                  <a:gd name="T1" fmla="*/ 9 h 22427"/>
                  <a:gd name="T2" fmla="*/ 221 w 43200"/>
                  <a:gd name="T3" fmla="*/ 9 h 22427"/>
                  <a:gd name="T4" fmla="*/ 111 w 43200"/>
                  <a:gd name="T5" fmla="*/ 9 h 2242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27"/>
                  <a:gd name="T11" fmla="*/ 43200 w 43200"/>
                  <a:gd name="T12" fmla="*/ 22427 h 224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27" fill="none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27" stroke="0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264" y="2877"/>
              <a:ext cx="9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latin typeface="Times New Roman" pitchFamily="18" charset="0"/>
                </a:rPr>
                <a:t>Mouse_Dn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23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Binary # with Odd or Even Number of Zeros: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05000" y="34290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3437965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odd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945652" y="3607548"/>
            <a:ext cx="3252696" cy="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4" idx="5"/>
          </p:cNvCxnSpPr>
          <p:nvPr/>
        </p:nvCxnSpPr>
        <p:spPr>
          <a:xfrm flipH="1" flipV="1">
            <a:off x="2945652" y="4469652"/>
            <a:ext cx="3252696" cy="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7"/>
            <a:endCxn id="5" idx="1"/>
          </p:cNvCxnSpPr>
          <p:nvPr/>
        </p:nvCxnSpPr>
        <p:spPr>
          <a:xfrm rot="16200000" flipV="1">
            <a:off x="6629400" y="3185461"/>
            <a:ext cx="12700" cy="862104"/>
          </a:xfrm>
          <a:prstGeom prst="curvedConnector3">
            <a:avLst>
              <a:gd name="adj1" fmla="val 77588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5"/>
            <a:endCxn id="4" idx="3"/>
          </p:cNvCxnSpPr>
          <p:nvPr/>
        </p:nvCxnSpPr>
        <p:spPr>
          <a:xfrm rot="5400000">
            <a:off x="2514600" y="4038600"/>
            <a:ext cx="12700" cy="862104"/>
          </a:xfrm>
          <a:prstGeom prst="curvedConnector3">
            <a:avLst>
              <a:gd name="adj1" fmla="val 71235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3124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27712" y="451447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15100" y="2209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06650" y="5486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4038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8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dirty="0" smtClean="0"/>
              <a:t>For interactions like a </a:t>
            </a:r>
            <a:r>
              <a:rPr lang="en-US" dirty="0" err="1" smtClean="0"/>
              <a:t>draggable</a:t>
            </a:r>
            <a:r>
              <a:rPr lang="en-US" dirty="0" smtClean="0"/>
              <a:t> icon (or something more complex), it is good to think of the icon as a state machine.</a:t>
            </a:r>
          </a:p>
          <a:p>
            <a:pPr lvl="1"/>
            <a:r>
              <a:rPr lang="en-US" dirty="0" smtClean="0"/>
              <a:t>Often people implicitly use state into their code without knowing it.</a:t>
            </a:r>
          </a:p>
          <a:p>
            <a:pPr lvl="1"/>
            <a:r>
              <a:rPr lang="en-US" dirty="0" smtClean="0"/>
              <a:t>Then, when their code gets more complex they often wish they’d used a state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1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 for HCI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one extra thing: the action to execute when a transition is taken.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1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Notation for HCI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Means: when you are in state A and you see a mouse down, do the action (call draw_line), </a:t>
            </a:r>
          </a:p>
          <a:p>
            <a:r>
              <a:rPr lang="en-US" dirty="0" smtClean="0"/>
              <a:t>and go to state B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981200" y="1846264"/>
            <a:ext cx="5791200" cy="2039938"/>
            <a:chOff x="1824" y="2891"/>
            <a:chExt cx="3648" cy="1285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824" y="3168"/>
              <a:ext cx="3648" cy="1008"/>
              <a:chOff x="528" y="2496"/>
              <a:chExt cx="3648" cy="1008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2" name="Arc 8"/>
              <p:cNvSpPr>
                <a:spLocks/>
              </p:cNvSpPr>
              <p:nvPr/>
            </p:nvSpPr>
            <p:spPr bwMode="auto">
              <a:xfrm flipH="1">
                <a:off x="816" y="2496"/>
                <a:ext cx="3093" cy="449"/>
              </a:xfrm>
              <a:custGeom>
                <a:avLst/>
                <a:gdLst>
                  <a:gd name="T0" fmla="*/ 0 w 43200"/>
                  <a:gd name="T1" fmla="*/ 9 h 22427"/>
                  <a:gd name="T2" fmla="*/ 221 w 43200"/>
                  <a:gd name="T3" fmla="*/ 9 h 22427"/>
                  <a:gd name="T4" fmla="*/ 111 w 43200"/>
                  <a:gd name="T5" fmla="*/ 9 h 2242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27"/>
                  <a:gd name="T11" fmla="*/ 43200 w 43200"/>
                  <a:gd name="T12" fmla="*/ 22427 h 224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27" fill="none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427" stroke="0" extrusionOk="0">
                    <a:moveTo>
                      <a:pt x="15" y="22427"/>
                    </a:moveTo>
                    <a:cubicBezTo>
                      <a:pt x="5" y="22151"/>
                      <a:pt x="0" y="2187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640" y="2891"/>
              <a:ext cx="19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latin typeface="Times New Roman" pitchFamily="18" charset="0"/>
                </a:rPr>
                <a:t>Mouse_Dn</a:t>
              </a:r>
              <a:r>
                <a:rPr lang="en-US" sz="2400" dirty="0" smtClean="0">
                  <a:latin typeface="Times New Roman" pitchFamily="18" charset="0"/>
                </a:rPr>
                <a:t>/ Draw Line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06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for a button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962400"/>
            <a:ext cx="8686800" cy="2667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A: highlight button</a:t>
            </a:r>
          </a:p>
          <a:p>
            <a:r>
              <a:rPr lang="en-US" dirty="0" smtClean="0"/>
              <a:t>B: unhighlight button</a:t>
            </a:r>
          </a:p>
          <a:p>
            <a:r>
              <a:rPr lang="en-US" dirty="0" smtClean="0"/>
              <a:t>C: highlight button</a:t>
            </a:r>
          </a:p>
          <a:p>
            <a:r>
              <a:rPr lang="en-US" dirty="0" smtClean="0"/>
              <a:t>D: &lt;do nothing&gt;</a:t>
            </a:r>
          </a:p>
          <a:p>
            <a:r>
              <a:rPr lang="en-US" dirty="0" smtClean="0"/>
              <a:t>E: unhighlight; do button action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990600"/>
            <a:ext cx="8382000" cy="2892425"/>
            <a:chOff x="288" y="1850"/>
            <a:chExt cx="5280" cy="182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1872"/>
              <a:ext cx="5280" cy="1800"/>
              <a:chOff x="288" y="1872"/>
              <a:chExt cx="5280" cy="180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88" y="3192"/>
                <a:ext cx="5280" cy="480"/>
                <a:chOff x="288" y="3192"/>
                <a:chExt cx="5280" cy="480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88" y="3192"/>
                  <a:ext cx="576" cy="480"/>
                  <a:chOff x="3600" y="1440"/>
                  <a:chExt cx="576" cy="480"/>
                </a:xfrm>
              </p:grpSpPr>
              <p:sp>
                <p:nvSpPr>
                  <p:cNvPr id="3381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440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819" name="Freeform 9"/>
                  <p:cNvSpPr>
                    <a:spLocks/>
                  </p:cNvSpPr>
                  <p:nvPr/>
                </p:nvSpPr>
                <p:spPr bwMode="auto">
                  <a:xfrm>
                    <a:off x="3600" y="1584"/>
                    <a:ext cx="96" cy="192"/>
                  </a:xfrm>
                  <a:custGeom>
                    <a:avLst/>
                    <a:gdLst>
                      <a:gd name="T0" fmla="*/ 0 w 144"/>
                      <a:gd name="T1" fmla="*/ 0 h 288"/>
                      <a:gd name="T2" fmla="*/ 96 w 144"/>
                      <a:gd name="T3" fmla="*/ 96 h 288"/>
                      <a:gd name="T4" fmla="*/ 0 w 144"/>
                      <a:gd name="T5" fmla="*/ 192 h 288"/>
                      <a:gd name="T6" fmla="*/ 0 60000 65536"/>
                      <a:gd name="T7" fmla="*/ 0 60000 65536"/>
                      <a:gd name="T8" fmla="*/ 0 60000 65536"/>
                      <a:gd name="T9" fmla="*/ 0 w 144"/>
                      <a:gd name="T10" fmla="*/ 0 h 288"/>
                      <a:gd name="T11" fmla="*/ 144 w 144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44" h="288">
                        <a:moveTo>
                          <a:pt x="0" y="0"/>
                        </a:moveTo>
                        <a:lnTo>
                          <a:pt x="144" y="144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5088" y="3192"/>
                  <a:ext cx="480" cy="480"/>
                  <a:chOff x="3024" y="1968"/>
                  <a:chExt cx="480" cy="480"/>
                </a:xfrm>
              </p:grpSpPr>
              <p:sp>
                <p:nvSpPr>
                  <p:cNvPr id="3381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968"/>
                    <a:ext cx="480" cy="48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81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2016"/>
                    <a:ext cx="384" cy="38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3813" name="Line 13"/>
                <p:cNvSpPr>
                  <a:spLocks noChangeShapeType="1"/>
                </p:cNvSpPr>
                <p:nvPr/>
              </p:nvSpPr>
              <p:spPr bwMode="auto">
                <a:xfrm>
                  <a:off x="864" y="3432"/>
                  <a:ext cx="18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4" name="Line 14"/>
                <p:cNvSpPr>
                  <a:spLocks noChangeShapeType="1"/>
                </p:cNvSpPr>
                <p:nvPr/>
              </p:nvSpPr>
              <p:spPr bwMode="auto">
                <a:xfrm>
                  <a:off x="3168" y="3432"/>
                  <a:ext cx="19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5" name="Oval 15"/>
                <p:cNvSpPr>
                  <a:spLocks noChangeArrowheads="1"/>
                </p:cNvSpPr>
                <p:nvPr/>
              </p:nvSpPr>
              <p:spPr bwMode="auto">
                <a:xfrm>
                  <a:off x="2688" y="3192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804" name="Oval 16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480" cy="4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4992" y="1872"/>
                <a:ext cx="480" cy="480"/>
                <a:chOff x="3024" y="1968"/>
                <a:chExt cx="480" cy="480"/>
              </a:xfrm>
            </p:grpSpPr>
            <p:sp>
              <p:nvSpPr>
                <p:cNvPr id="33809" name="Oval 18"/>
                <p:cNvSpPr>
                  <a:spLocks noChangeArrowheads="1"/>
                </p:cNvSpPr>
                <p:nvPr/>
              </p:nvSpPr>
              <p:spPr bwMode="auto">
                <a:xfrm>
                  <a:off x="3024" y="1968"/>
                  <a:ext cx="480" cy="480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33810" name="Oval 19"/>
                <p:cNvSpPr>
                  <a:spLocks noChangeArrowheads="1"/>
                </p:cNvSpPr>
                <p:nvPr/>
              </p:nvSpPr>
              <p:spPr bwMode="auto">
                <a:xfrm>
                  <a:off x="3072" y="2016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3806" name="Line 20"/>
              <p:cNvSpPr>
                <a:spLocks noChangeShapeType="1"/>
              </p:cNvSpPr>
              <p:nvPr/>
            </p:nvSpPr>
            <p:spPr bwMode="auto">
              <a:xfrm flipV="1">
                <a:off x="2736" y="225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807" name="Line 21"/>
              <p:cNvSpPr>
                <a:spLocks noChangeShapeType="1"/>
              </p:cNvSpPr>
              <p:nvPr/>
            </p:nvSpPr>
            <p:spPr bwMode="auto">
              <a:xfrm>
                <a:off x="3120" y="225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3808" name="Line 22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33798" name="Text Box 23"/>
            <p:cNvSpPr txBox="1">
              <a:spLocks noChangeArrowheads="1"/>
            </p:cNvSpPr>
            <p:nvPr/>
          </p:nvSpPr>
          <p:spPr bwMode="auto">
            <a:xfrm>
              <a:off x="1046" y="3098"/>
              <a:ext cx="13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Press-inside / A</a:t>
              </a:r>
            </a:p>
          </p:txBody>
        </p:sp>
        <p:sp>
          <p:nvSpPr>
            <p:cNvPr id="33799" name="Text Box 24"/>
            <p:cNvSpPr txBox="1">
              <a:spLocks noChangeArrowheads="1"/>
            </p:cNvSpPr>
            <p:nvPr/>
          </p:nvSpPr>
          <p:spPr bwMode="auto">
            <a:xfrm>
              <a:off x="3168" y="2448"/>
              <a:ext cx="8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Leave / B</a:t>
              </a:r>
            </a:p>
          </p:txBody>
        </p:sp>
        <p:sp>
          <p:nvSpPr>
            <p:cNvPr id="33800" name="Text Box 25"/>
            <p:cNvSpPr txBox="1">
              <a:spLocks noChangeArrowheads="1"/>
            </p:cNvSpPr>
            <p:nvPr/>
          </p:nvSpPr>
          <p:spPr bwMode="auto">
            <a:xfrm>
              <a:off x="1731" y="2448"/>
              <a:ext cx="8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Enter / C</a:t>
              </a:r>
            </a:p>
          </p:txBody>
        </p:sp>
        <p:sp>
          <p:nvSpPr>
            <p:cNvPr id="33801" name="Text Box 26"/>
            <p:cNvSpPr txBox="1">
              <a:spLocks noChangeArrowheads="1"/>
            </p:cNvSpPr>
            <p:nvPr/>
          </p:nvSpPr>
          <p:spPr bwMode="auto">
            <a:xfrm>
              <a:off x="3494" y="1850"/>
              <a:ext cx="10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Release / D</a:t>
              </a:r>
            </a:p>
          </p:txBody>
        </p:sp>
        <p:sp>
          <p:nvSpPr>
            <p:cNvPr id="33802" name="Text Box 27"/>
            <p:cNvSpPr txBox="1">
              <a:spLocks noChangeArrowheads="1"/>
            </p:cNvSpPr>
            <p:nvPr/>
          </p:nvSpPr>
          <p:spPr bwMode="auto">
            <a:xfrm>
              <a:off x="3446" y="3168"/>
              <a:ext cx="9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 pitchFamily="18" charset="0"/>
                </a:rPr>
                <a:t>Release /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44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0-07 at 1.4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7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9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for…?</a:t>
            </a:r>
          </a:p>
        </p:txBody>
      </p:sp>
    </p:spTree>
    <p:extLst>
      <p:ext uri="{BB962C8B-B14F-4D97-AF65-F5344CB8AC3E}">
        <p14:creationId xmlns:p14="http://schemas.microsoft.com/office/powerpoint/2010/main" val="321003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browsers dispatch events?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vs. positional – some events use focus and some use position. (which?)</a:t>
            </a:r>
          </a:p>
          <a:p>
            <a:r>
              <a:rPr lang="en-US" dirty="0" smtClean="0"/>
              <a:t>dragging needs focus-based dispatch. but mouse events are positional. how would you add focus-based dispatch?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9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StateMachine</a:t>
            </a:r>
            <a:r>
              <a:rPr lang="en-US" dirty="0" smtClean="0"/>
              <a:t> object that takes in a description of a state machine and acts according to the description.</a:t>
            </a:r>
          </a:p>
          <a:p>
            <a:r>
              <a:rPr lang="en-US" dirty="0" smtClean="0"/>
              <a:t>Then write some tests.</a:t>
            </a:r>
          </a:p>
          <a:p>
            <a:r>
              <a:rPr lang="en-US" dirty="0" smtClean="0"/>
              <a:t>How's it going?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3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Events &amp; callbacks</a:t>
            </a:r>
          </a:p>
          <a:p>
            <a:pPr lvl="1"/>
            <a:r>
              <a:rPr lang="en-US" sz="1800" dirty="0" err="1">
                <a:latin typeface="Courier New"/>
                <a:cs typeface="Courier New"/>
              </a:rPr>
              <a:t>t</a:t>
            </a:r>
            <a:r>
              <a:rPr lang="en-US" sz="1800" dirty="0" err="1" smtClean="0">
                <a:latin typeface="Courier New"/>
                <a:cs typeface="Courier New"/>
              </a:rPr>
              <a:t>arget.addEventListener</a:t>
            </a:r>
            <a:r>
              <a:rPr lang="en-US" sz="1800" dirty="0" smtClean="0">
                <a:latin typeface="Courier New"/>
                <a:cs typeface="Courier New"/>
              </a:rPr>
              <a:t>(&lt;event&gt;, &lt;callback&gt;);</a:t>
            </a:r>
          </a:p>
          <a:p>
            <a:pPr lvl="1"/>
            <a:r>
              <a:rPr lang="en-US" sz="1800" dirty="0" err="1">
                <a:latin typeface="Courier New"/>
                <a:cs typeface="Courier New"/>
              </a:rPr>
              <a:t>t</a:t>
            </a:r>
            <a:r>
              <a:rPr lang="en-US" sz="1800" dirty="0" err="1" smtClean="0">
                <a:latin typeface="Courier New"/>
                <a:cs typeface="Courier New"/>
              </a:rPr>
              <a:t>arget.removeEventListener</a:t>
            </a:r>
            <a:r>
              <a:rPr lang="en-US" sz="1800" dirty="0" smtClean="0">
                <a:latin typeface="Courier New"/>
                <a:cs typeface="Courier New"/>
              </a:rPr>
              <a:t>(&lt;event&gt;, &lt;callback&gt;);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setTimeout</a:t>
            </a:r>
            <a:r>
              <a:rPr lang="en-US" sz="1800" dirty="0" smtClean="0">
                <a:latin typeface="Courier New"/>
                <a:cs typeface="Courier New"/>
              </a:rPr>
              <a:t>(&lt;callback&gt;, &lt;delay&gt;);</a:t>
            </a:r>
          </a:p>
          <a:p>
            <a:r>
              <a:rPr lang="en-US" sz="2600" dirty="0" smtClean="0"/>
              <a:t>Event bubbling</a:t>
            </a:r>
          </a:p>
          <a:p>
            <a:pPr lvl="1"/>
            <a:r>
              <a:rPr lang="en-US" sz="2400" dirty="0" smtClean="0"/>
              <a:t>Capture versus bubbling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1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3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t’s the difference between…</a:t>
            </a:r>
            <a:endParaRPr lang="en-US" dirty="0"/>
          </a:p>
        </p:txBody>
      </p:sp>
      <p:pic>
        <p:nvPicPr>
          <p:cNvPr id="4" name="Content Placeholder 3" descr="terraserv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2" r="-7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06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ogle_ear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8" y="0"/>
            <a:ext cx="7874837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54348" y="0"/>
            <a:ext cx="7874837" cy="6858000"/>
            <a:chOff x="454348" y="0"/>
            <a:chExt cx="7874837" cy="6858000"/>
          </a:xfrm>
        </p:grpSpPr>
        <p:sp>
          <p:nvSpPr>
            <p:cNvPr id="2" name="Rectangle 1"/>
            <p:cNvSpPr/>
            <p:nvPr/>
          </p:nvSpPr>
          <p:spPr>
            <a:xfrm>
              <a:off x="2195883" y="0"/>
              <a:ext cx="6133302" cy="6858000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4348" y="350847"/>
              <a:ext cx="1741535" cy="6507153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4349" y="0"/>
              <a:ext cx="815560" cy="350847"/>
            </a:xfrm>
            <a:prstGeom prst="rect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54348" y="1891862"/>
            <a:ext cx="2059012" cy="2870868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“Should I wear a jacket today?”</a:t>
            </a:r>
          </a:p>
          <a:p>
            <a:r>
              <a:rPr lang="en-US" dirty="0" smtClean="0"/>
              <a:t>Going to use Yahoo! Weather API</a:t>
            </a:r>
          </a:p>
          <a:p>
            <a:pPr lvl="1"/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pPr lvl="1"/>
            <a:r>
              <a:rPr lang="en-US" dirty="0" smtClean="0"/>
              <a:t>One of many available weather APIs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</a:t>
            </a:r>
            <a:r>
              <a:rPr lang="en-US" dirty="0" err="1">
                <a:solidFill>
                  <a:srgbClr val="F6C16A"/>
                </a:solidFill>
              </a:rPr>
              <a:t>weather.yahooapis.com</a:t>
            </a:r>
            <a:r>
              <a:rPr lang="en-US" dirty="0">
                <a:solidFill>
                  <a:srgbClr val="F6C16A"/>
                </a:solidFill>
              </a:rPr>
              <a:t>/</a:t>
            </a:r>
            <a:r>
              <a:rPr lang="en-US" dirty="0" err="1">
                <a:solidFill>
                  <a:srgbClr val="F6C16A"/>
                </a:solidFill>
              </a:rPr>
              <a:t>forecastrss?w</a:t>
            </a:r>
            <a:r>
              <a:rPr lang="en-US" dirty="0">
                <a:solidFill>
                  <a:srgbClr val="F6C16A"/>
                </a:solidFill>
              </a:rPr>
              <a:t>=</a:t>
            </a:r>
            <a:r>
              <a:rPr lang="en-US" dirty="0" smtClean="0">
                <a:solidFill>
                  <a:srgbClr val="F6C16A"/>
                </a:solidFill>
              </a:rPr>
              <a:t>2473224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For next class: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Install </a:t>
            </a:r>
            <a:r>
              <a:rPr lang="en-US" dirty="0" err="1" smtClean="0">
                <a:solidFill>
                  <a:srgbClr val="FFFFFF"/>
                </a:solidFill>
              </a:rPr>
              <a:t>Node.js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nodejs.org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</a:t>
            </a: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8 – or maybe earlier if we get to it in lab 7</a:t>
            </a:r>
          </a:p>
          <a:p>
            <a:r>
              <a:rPr lang="en-US" dirty="0" smtClean="0"/>
              <a:t>10/16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5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Asynchronous</a:t>
            </a:r>
            <a:r>
              <a:rPr lang="en-US" dirty="0" smtClean="0"/>
              <a:t> JavaScript &amp; XML</a:t>
            </a:r>
          </a:p>
          <a:p>
            <a:r>
              <a:rPr lang="en-US" dirty="0" smtClean="0"/>
              <a:t>Loads data from external services without refreshing page</a:t>
            </a:r>
          </a:p>
          <a:p>
            <a:r>
              <a:rPr lang="en-US" dirty="0" smtClean="0"/>
              <a:t>Defined “Web 2.0”</a:t>
            </a:r>
          </a:p>
          <a:p>
            <a:r>
              <a:rPr lang="en-US" dirty="0" smtClean="0"/>
              <a:t>Procedurally:</a:t>
            </a:r>
          </a:p>
          <a:p>
            <a:pPr lvl="1"/>
            <a:r>
              <a:rPr lang="en-US" dirty="0"/>
              <a:t>Make an </a:t>
            </a:r>
            <a:r>
              <a:rPr lang="en-US" b="1" dirty="0"/>
              <a:t>asynchronous </a:t>
            </a:r>
            <a:r>
              <a:rPr lang="en-US" dirty="0"/>
              <a:t>call to an external API</a:t>
            </a:r>
          </a:p>
          <a:p>
            <a:pPr lvl="2"/>
            <a:r>
              <a:rPr lang="en-US" dirty="0"/>
              <a:t>This call will return a value after some delay</a:t>
            </a:r>
          </a:p>
          <a:p>
            <a:pPr lvl="1"/>
            <a:r>
              <a:rPr lang="en-US" dirty="0"/>
              <a:t>Show a loading message (good UI practice)</a:t>
            </a:r>
          </a:p>
          <a:p>
            <a:pPr lvl="1"/>
            <a:r>
              <a:rPr lang="en-US" dirty="0"/>
              <a:t>Update the web page in response to the return value of the asynchronous </a:t>
            </a:r>
            <a:r>
              <a:rPr lang="en-US" dirty="0" smtClean="0"/>
              <a:t>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with </a:t>
            </a:r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/>
          </a:p>
          <a:p>
            <a:pPr lvl="1"/>
            <a:r>
              <a:rPr lang="en-US" dirty="0" smtClean="0"/>
              <a:t>API for sending requests to a web server within JavaScript</a:t>
            </a:r>
          </a:p>
          <a:p>
            <a:r>
              <a:rPr lang="en-US" dirty="0" smtClean="0"/>
              <a:t>Many libraries simplify the development of AJAX</a:t>
            </a:r>
          </a:p>
          <a:p>
            <a:pPr lvl="1"/>
            <a:r>
              <a:rPr lang="en-US" dirty="0" smtClean="0"/>
              <a:t>…we won’t use any of them in this lecture</a:t>
            </a:r>
          </a:p>
          <a:p>
            <a:pPr lvl="1"/>
            <a:r>
              <a:rPr lang="en-US" dirty="0" smtClean="0"/>
              <a:t>…but you may for your final projects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733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readyState</a:t>
            </a:r>
            <a:endParaRPr lang="en-US" sz="2400" dirty="0" smtClean="0">
              <a:latin typeface="Courier New"/>
              <a:cs typeface="Courier New"/>
            </a:endParaRPr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1</a:t>
            </a:r>
            <a:r>
              <a:rPr lang="en-US" sz="2400" dirty="0">
                <a:latin typeface="Courier New"/>
                <a:cs typeface="Courier New"/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/>
                <a:cs typeface="Courier New"/>
              </a:rPr>
              <a:t>open</a:t>
            </a:r>
            <a:r>
              <a:rPr lang="en-US" sz="2400" dirty="0" smtClean="0"/>
              <a:t> method has been successfully called</a:t>
            </a:r>
          </a:p>
          <a:p>
            <a:pPr lvl="1"/>
            <a:r>
              <a:rPr lang="en-US" sz="2400" dirty="0">
                <a:latin typeface="Courier New"/>
                <a:cs typeface="Courier New"/>
              </a:rPr>
              <a:t>2: send</a:t>
            </a:r>
            <a:r>
              <a:rPr lang="en-US" sz="2400" dirty="0"/>
              <a:t> method has been successfully </a:t>
            </a:r>
            <a:r>
              <a:rPr lang="en-US" sz="2400" dirty="0" smtClean="0"/>
              <a:t>called, response headers have been </a:t>
            </a:r>
            <a:r>
              <a:rPr lang="en-US" sz="2400" dirty="0" err="1" smtClean="0"/>
              <a:t>recieved</a:t>
            </a:r>
            <a:endParaRPr lang="en-US" sz="2400" dirty="0" smtClean="0"/>
          </a:p>
          <a:p>
            <a:pPr lvl="1"/>
            <a:r>
              <a:rPr lang="en-US" sz="2400" dirty="0" smtClean="0">
                <a:latin typeface="Courier New"/>
                <a:cs typeface="Courier New"/>
              </a:rPr>
              <a:t>3: </a:t>
            </a:r>
            <a:r>
              <a:rPr lang="en-US" sz="2400" dirty="0" smtClean="0"/>
              <a:t>response has begun to load</a:t>
            </a:r>
            <a:endParaRPr lang="en-US" sz="2400" dirty="0">
              <a:latin typeface="Courier New"/>
              <a:cs typeface="Courier New"/>
            </a:endParaRPr>
          </a:p>
          <a:p>
            <a:pPr lvl="1"/>
            <a:r>
              <a:rPr lang="en-US" sz="2400" b="1" dirty="0" smtClean="0">
                <a:latin typeface="Courier New"/>
                <a:cs typeface="Courier New"/>
              </a:rPr>
              <a:t>4: </a:t>
            </a:r>
            <a:r>
              <a:rPr lang="en-US" sz="2400" b="1" dirty="0" smtClean="0"/>
              <a:t>response has finished loading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1892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2400" dirty="0" smtClean="0"/>
              <a:t>Status code in the response from the server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2400" dirty="0" smtClean="0">
                <a:latin typeface="Courier New"/>
                <a:cs typeface="Courier New"/>
              </a:rPr>
              <a:t>404: Not found</a:t>
            </a:r>
          </a:p>
        </p:txBody>
      </p:sp>
    </p:spTree>
    <p:extLst>
      <p:ext uri="{BB962C8B-B14F-4D97-AF65-F5344CB8AC3E}">
        <p14:creationId xmlns:p14="http://schemas.microsoft.com/office/powerpoint/2010/main" val="388103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 doodles</a:t>
            </a:r>
          </a:p>
          <a:p>
            <a:r>
              <a:rPr lang="en-US" dirty="0" smtClean="0"/>
              <a:t>FSMs &amp; P3 (optional)</a:t>
            </a:r>
          </a:p>
          <a:p>
            <a:r>
              <a:rPr lang="en-US" dirty="0" smtClean="0"/>
              <a:t>Positional and focus based dispatch</a:t>
            </a:r>
          </a:p>
          <a:p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Accessing data from remote servers</a:t>
            </a:r>
          </a:p>
          <a:p>
            <a:r>
              <a:rPr lang="en-US" dirty="0" smtClean="0"/>
              <a:t>Making your own servers (if there's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onreadystatechange</a:t>
            </a:r>
            <a:r>
              <a:rPr lang="en-US" sz="240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2400" dirty="0" smtClean="0"/>
              <a:t>Called when </a:t>
            </a:r>
            <a:r>
              <a:rPr lang="en-US" sz="2400" dirty="0" smtClean="0">
                <a:latin typeface="Courier New"/>
                <a:cs typeface="Courier New"/>
              </a:rPr>
              <a:t>.</a:t>
            </a:r>
            <a:r>
              <a:rPr lang="en-US" sz="2400" dirty="0" err="1" smtClean="0">
                <a:latin typeface="Courier New"/>
                <a:cs typeface="Courier New"/>
              </a:rPr>
              <a:t>readyState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smtClean="0"/>
              <a:t>changes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Courier New"/>
                <a:cs typeface="Courier New"/>
              </a:rPr>
              <a:t>.open</a:t>
            </a:r>
            <a:r>
              <a:rPr lang="en-US" sz="2400" dirty="0">
                <a:latin typeface="Courier New"/>
                <a:cs typeface="Courier New"/>
              </a:rPr>
              <a:t>(method, </a:t>
            </a:r>
            <a:r>
              <a:rPr lang="en-US" sz="2400" dirty="0" err="1">
                <a:latin typeface="Courier New"/>
                <a:cs typeface="Courier New"/>
              </a:rPr>
              <a:t>url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2400" dirty="0"/>
              <a:t>Specify a method (</a:t>
            </a:r>
            <a:r>
              <a:rPr lang="en-US" sz="2400" dirty="0">
                <a:latin typeface="Courier New"/>
                <a:cs typeface="Courier New"/>
              </a:rPr>
              <a:t>GET</a:t>
            </a:r>
            <a:r>
              <a:rPr lang="en-US" sz="2400" dirty="0"/>
              <a:t>, </a:t>
            </a:r>
            <a:r>
              <a:rPr lang="en-US" sz="2400" dirty="0">
                <a:latin typeface="Courier New"/>
                <a:cs typeface="Courier New"/>
              </a:rPr>
              <a:t>POST</a:t>
            </a:r>
            <a:r>
              <a:rPr lang="en-US" sz="2400" dirty="0"/>
              <a:t>, etc.) and a URL to fetch</a:t>
            </a:r>
            <a:endParaRPr lang="en-US" sz="2400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Courier New"/>
                <a:cs typeface="Courier New"/>
              </a:rPr>
              <a:t>.send()</a:t>
            </a:r>
          </a:p>
          <a:p>
            <a:pPr lvl="2"/>
            <a:r>
              <a:rPr lang="en-US" sz="2400" dirty="0"/>
              <a:t>Sends the request (optional </a:t>
            </a:r>
            <a:r>
              <a:rPr lang="en-US" sz="2400" dirty="0">
                <a:latin typeface="Courier New"/>
                <a:cs typeface="Courier New"/>
              </a:rPr>
              <a:t>data</a:t>
            </a:r>
            <a:r>
              <a:rPr lang="en-US" sz="2400" dirty="0"/>
              <a:t> argument</a:t>
            </a:r>
            <a:r>
              <a:rPr lang="en-US" sz="2400" dirty="0" smtClean="0"/>
              <a:t>)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583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15257"/>
            <a:ext cx="7770813" cy="1429871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XMLHttpRequest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8441"/>
            <a:ext cx="7770813" cy="4257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endParaRPr lang="en-US" sz="1550" dirty="0" smtClean="0">
              <a:latin typeface="Courier New"/>
              <a:cs typeface="Courier New"/>
            </a:endParaRPr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1</a:t>
            </a:r>
            <a:r>
              <a:rPr lang="en-US" sz="1550" dirty="0">
                <a:latin typeface="Courier New"/>
                <a:cs typeface="Courier New"/>
              </a:rPr>
              <a:t>:</a:t>
            </a:r>
            <a:r>
              <a:rPr lang="en-US" sz="1550" dirty="0" smtClean="0"/>
              <a:t> </a:t>
            </a:r>
            <a:r>
              <a:rPr lang="en-US" sz="1550" dirty="0" smtClean="0">
                <a:latin typeface="Courier New"/>
                <a:cs typeface="Courier New"/>
              </a:rPr>
              <a:t>open</a:t>
            </a:r>
            <a:r>
              <a:rPr lang="en-US" sz="1550" dirty="0" smtClean="0"/>
              <a:t> method has been successfully called</a:t>
            </a:r>
          </a:p>
          <a:p>
            <a:pPr lvl="1"/>
            <a:r>
              <a:rPr lang="en-US" sz="1550" dirty="0">
                <a:latin typeface="Courier New"/>
                <a:cs typeface="Courier New"/>
              </a:rPr>
              <a:t>2: send</a:t>
            </a:r>
            <a:r>
              <a:rPr lang="en-US" sz="1550" dirty="0"/>
              <a:t> method has been successfully </a:t>
            </a:r>
            <a:r>
              <a:rPr lang="en-US" sz="1550" dirty="0" smtClean="0"/>
              <a:t>called, response headers have been </a:t>
            </a:r>
            <a:r>
              <a:rPr lang="en-US" sz="1550" dirty="0" err="1" smtClean="0"/>
              <a:t>recieved</a:t>
            </a:r>
            <a:endParaRPr lang="en-US" sz="1550" dirty="0" smtClean="0"/>
          </a:p>
          <a:p>
            <a:pPr lvl="1"/>
            <a:r>
              <a:rPr lang="en-US" sz="1550" dirty="0" smtClean="0">
                <a:latin typeface="Courier New"/>
                <a:cs typeface="Courier New"/>
              </a:rPr>
              <a:t>3: </a:t>
            </a:r>
            <a:r>
              <a:rPr lang="en-US" sz="1550" dirty="0" smtClean="0"/>
              <a:t>response has begun to load</a:t>
            </a:r>
            <a:endParaRPr lang="en-US" sz="1550" dirty="0">
              <a:latin typeface="Courier New"/>
              <a:cs typeface="Courier New"/>
            </a:endParaRPr>
          </a:p>
          <a:p>
            <a:pPr lvl="1"/>
            <a:r>
              <a:rPr lang="en-US" sz="1550" b="1" dirty="0" smtClean="0">
                <a:latin typeface="Courier New"/>
                <a:cs typeface="Courier New"/>
              </a:rPr>
              <a:t>4: </a:t>
            </a:r>
            <a:r>
              <a:rPr lang="en-US" sz="1550" b="1" dirty="0" smtClean="0"/>
              <a:t>response has finished loading</a:t>
            </a:r>
            <a:endParaRPr lang="en-US" sz="1550" b="1" dirty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.status</a:t>
            </a:r>
          </a:p>
          <a:p>
            <a:pPr lvl="1"/>
            <a:r>
              <a:rPr lang="en-US" sz="1550" dirty="0" smtClean="0"/>
              <a:t>Status code in the response from the server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200: OK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403: Forbidden</a:t>
            </a:r>
          </a:p>
          <a:p>
            <a:pPr lvl="2"/>
            <a:r>
              <a:rPr lang="en-US" sz="1550" dirty="0" smtClean="0">
                <a:latin typeface="Courier New"/>
                <a:cs typeface="Courier New"/>
              </a:rPr>
              <a:t>404: Not found</a:t>
            </a: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onreadystatechange</a:t>
            </a:r>
            <a:r>
              <a:rPr lang="en-US" sz="1550" dirty="0" smtClean="0">
                <a:latin typeface="Courier New"/>
                <a:cs typeface="Courier New"/>
              </a:rPr>
              <a:t> = function()…</a:t>
            </a:r>
          </a:p>
          <a:p>
            <a:pPr lvl="1"/>
            <a:r>
              <a:rPr lang="en-US" sz="1550" dirty="0" smtClean="0"/>
              <a:t>Called when </a:t>
            </a:r>
            <a:r>
              <a:rPr lang="en-US" sz="1550" dirty="0" smtClean="0">
                <a:latin typeface="Courier New"/>
                <a:cs typeface="Courier New"/>
              </a:rPr>
              <a:t>.</a:t>
            </a:r>
            <a:r>
              <a:rPr lang="en-US" sz="1550" dirty="0" err="1" smtClean="0">
                <a:latin typeface="Courier New"/>
                <a:cs typeface="Courier New"/>
              </a:rPr>
              <a:t>readyState</a:t>
            </a:r>
            <a:r>
              <a:rPr lang="en-US" sz="1550" dirty="0" smtClean="0">
                <a:latin typeface="Courier New"/>
                <a:cs typeface="Courier New"/>
              </a:rPr>
              <a:t> </a:t>
            </a:r>
            <a:r>
              <a:rPr lang="en-US" sz="1550" dirty="0" smtClean="0"/>
              <a:t>changes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.open(method, </a:t>
            </a:r>
            <a:r>
              <a:rPr lang="en-US" sz="1550" dirty="0" err="1" smtClean="0">
                <a:latin typeface="Courier New"/>
                <a:cs typeface="Courier New"/>
              </a:rPr>
              <a:t>url</a:t>
            </a:r>
            <a:r>
              <a:rPr lang="en-US" sz="155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550" dirty="0" smtClean="0"/>
              <a:t>Specify a method (</a:t>
            </a:r>
            <a:r>
              <a:rPr lang="en-US" sz="1550" dirty="0" smtClean="0">
                <a:latin typeface="Courier New"/>
                <a:cs typeface="Courier New"/>
              </a:rPr>
              <a:t>GET</a:t>
            </a:r>
            <a:r>
              <a:rPr lang="en-US" sz="1550" dirty="0" smtClean="0"/>
              <a:t>, </a:t>
            </a:r>
            <a:r>
              <a:rPr lang="en-US" sz="1550" dirty="0" smtClean="0">
                <a:latin typeface="Courier New"/>
                <a:cs typeface="Courier New"/>
              </a:rPr>
              <a:t>POST</a:t>
            </a:r>
            <a:r>
              <a:rPr lang="en-US" sz="1550" dirty="0" smtClean="0"/>
              <a:t>, etc.) and a URL to fetch</a:t>
            </a:r>
            <a:endParaRPr lang="en-US" sz="1550" dirty="0" smtClean="0">
              <a:latin typeface="Courier New"/>
              <a:cs typeface="Courier New"/>
            </a:endParaRPr>
          </a:p>
          <a:p>
            <a:pPr>
              <a:spcBef>
                <a:spcPts val="600"/>
              </a:spcBef>
            </a:pPr>
            <a:r>
              <a:rPr lang="en-US" sz="1550" dirty="0" smtClean="0">
                <a:latin typeface="Courier New"/>
                <a:cs typeface="Courier New"/>
              </a:rPr>
              <a:t>.send()</a:t>
            </a:r>
          </a:p>
          <a:p>
            <a:pPr lvl="2"/>
            <a:r>
              <a:rPr lang="en-US" sz="1550" dirty="0" smtClean="0"/>
              <a:t>Sends the request (optional </a:t>
            </a:r>
            <a:r>
              <a:rPr lang="en-US" sz="1550" dirty="0" smtClean="0">
                <a:latin typeface="Courier New"/>
                <a:cs typeface="Courier New"/>
              </a:rPr>
              <a:t>data</a:t>
            </a:r>
            <a:r>
              <a:rPr lang="en-US" sz="1550" dirty="0" smtClean="0"/>
              <a:t> argument)</a:t>
            </a:r>
            <a:endParaRPr lang="en-US" sz="15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797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"http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2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”http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if 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4 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xmlhttp.status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=== 200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console.log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(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89755" y="2047854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var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 = new 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XMLHttpRequest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 smtClean="0">
                <a:solidFill>
                  <a:srgbClr val="7F7F7F"/>
                </a:solidFill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 = function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}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xmlhttp.open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("GET", 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”http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://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from.so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web_lab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/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pgh_weather.php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7F7F7F"/>
                </a:solidFill>
                <a:latin typeface="Courier New"/>
                <a:cs typeface="Courier New"/>
              </a:rPr>
              <a:t>);</a:t>
            </a:r>
          </a:p>
          <a:p>
            <a:endParaRPr lang="en-US" dirty="0">
              <a:solidFill>
                <a:srgbClr val="7F7F7F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				</a:t>
            </a:r>
            <a:r>
              <a:rPr lang="en-US" dirty="0" err="1">
                <a:solidFill>
                  <a:srgbClr val="7F7F7F"/>
                </a:solidFill>
                <a:latin typeface="Courier New"/>
                <a:cs typeface="Courier New"/>
              </a:rPr>
              <a:t>xmlhttp.send</a:t>
            </a:r>
            <a:r>
              <a:rPr lang="en-US" dirty="0">
                <a:solidFill>
                  <a:srgbClr val="7F7F7F"/>
                </a:solidFill>
                <a:latin typeface="Courier New"/>
                <a:cs typeface="Courier New"/>
              </a:rPr>
              <a:t>();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wear a jacket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Yahoo! Weather API</a:t>
            </a:r>
          </a:p>
          <a:p>
            <a:pPr lvl="1"/>
            <a:r>
              <a:rPr lang="en-US" dirty="0">
                <a:solidFill>
                  <a:srgbClr val="F6C16A"/>
                </a:solidFill>
              </a:rPr>
              <a:t>http://from.so/web_lab/</a:t>
            </a:r>
            <a:r>
              <a:rPr lang="en-US" dirty="0" smtClean="0">
                <a:solidFill>
                  <a:srgbClr val="F6C16A"/>
                </a:solidFill>
              </a:rPr>
              <a:t>pgh_weather.php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More information about the API:</a:t>
            </a:r>
            <a:endParaRPr lang="en-US" u="sng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://developer.yahoo.com/weather</a:t>
            </a:r>
            <a:r>
              <a:rPr lang="en-US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Step 1: Fetch weather information from Yahoo!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Starter code on next slide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Fetch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55570" y="2520395"/>
            <a:ext cx="11073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>
                <a:latin typeface="Courier New"/>
                <a:cs typeface="Courier New"/>
              </a:rPr>
              <a:t>					if 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				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	}</a:t>
            </a:r>
          </a:p>
          <a:p>
            <a:r>
              <a:rPr lang="en-US" dirty="0">
                <a:latin typeface="Courier New"/>
                <a:cs typeface="Courier New"/>
              </a:rPr>
              <a:t>				}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</a:t>
            </a:r>
            <a:r>
              <a:rPr lang="en-US" dirty="0" smtClean="0">
                <a:latin typeface="Courier New"/>
                <a:cs typeface="Courier New"/>
              </a:rPr>
              <a:t>”http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			</a:t>
            </a:r>
            <a:r>
              <a:rPr lang="en-US" dirty="0" err="1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676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 administrative stuff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 to cancel office hours tomorrow, I'm at a conference</a:t>
            </a:r>
          </a:p>
          <a:p>
            <a:r>
              <a:rPr lang="en-US" smtClean="0"/>
              <a:t>Monday 5</a:t>
            </a:r>
            <a:r>
              <a:rPr lang="en-US" dirty="0" smtClean="0"/>
              <a:t>:30-7</a:t>
            </a:r>
            <a:r>
              <a:rPr lang="en-US" smtClean="0"/>
              <a:t>:00pm good?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78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dirty="0" smtClean="0"/>
              <a:t>XML: Treated like HTML, root: </a:t>
            </a:r>
            <a:r>
              <a:rPr lang="en-US" dirty="0" err="1" smtClean="0">
                <a:latin typeface="Courier New"/>
                <a:cs typeface="Courier New"/>
              </a:rPr>
              <a:t>xmlhttp.responseXML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053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response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most common formats: XML &amp; JSON</a:t>
            </a:r>
          </a:p>
          <a:p>
            <a:pPr lvl="1"/>
            <a:r>
              <a:rPr lang="en-US" b="1" dirty="0" smtClean="0"/>
              <a:t>XML: Treated like HTML, root: </a:t>
            </a:r>
            <a:r>
              <a:rPr lang="en-US" b="1" dirty="0" err="1" smtClean="0">
                <a:latin typeface="Courier New"/>
                <a:cs typeface="Courier New"/>
              </a:rPr>
              <a:t>xmlhttp.responseXML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xmlhttp.responseXML.getElementById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JSON: JavaScript objects are directly given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JSON.parse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xmlhttp.responseText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6445" y="5604933"/>
            <a:ext cx="61129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Yahoo! Weather API uses XML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5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395"/>
            <a:ext cx="9518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condition= </a:t>
            </a:r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smtClean="0">
                <a:latin typeface="Courier New"/>
                <a:cs typeface="Courier New"/>
              </a:rPr>
              <a:t>condition");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your code here...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</a:t>
            </a:r>
            <a:r>
              <a:rPr lang="en-US" dirty="0" smtClean="0">
                <a:latin typeface="Courier New"/>
                <a:cs typeface="Courier New"/>
              </a:rPr>
              <a:t>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Update your UI with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3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395"/>
            <a:ext cx="9518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xmlhttp</a:t>
            </a:r>
            <a:r>
              <a:rPr lang="en-US" dirty="0">
                <a:latin typeface="Courier New"/>
                <a:cs typeface="Courier New"/>
              </a:rPr>
              <a:t> = new </a:t>
            </a:r>
            <a:r>
              <a:rPr lang="en-US" dirty="0" err="1">
                <a:latin typeface="Courier New"/>
                <a:cs typeface="Courier New"/>
              </a:rPr>
              <a:t>XMLHttpRequest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xmlhttp.onreadystatechange</a:t>
            </a:r>
            <a:r>
              <a:rPr lang="en-US" dirty="0" smtClean="0">
                <a:latin typeface="Courier New"/>
                <a:cs typeface="Courier New"/>
              </a:rPr>
              <a:t> = function</a:t>
            </a:r>
            <a:r>
              <a:rPr lang="en-US" dirty="0">
                <a:latin typeface="Courier New"/>
                <a:cs typeface="Courier New"/>
              </a:rPr>
              <a:t>() {</a:t>
            </a:r>
          </a:p>
          <a:p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xmlhttp.readyState</a:t>
            </a:r>
            <a:r>
              <a:rPr lang="en-US" dirty="0" smtClean="0">
                <a:latin typeface="Courier New"/>
                <a:cs typeface="Courier New"/>
              </a:rPr>
              <a:t> === 4 </a:t>
            </a:r>
            <a:r>
              <a:rPr lang="en-US" dirty="0">
                <a:latin typeface="Courier New"/>
                <a:cs typeface="Courier New"/>
              </a:rPr>
              <a:t>&amp;&amp; </a:t>
            </a:r>
            <a:r>
              <a:rPr lang="en-US" dirty="0" err="1" smtClean="0">
                <a:latin typeface="Courier New"/>
                <a:cs typeface="Courier New"/>
              </a:rPr>
              <a:t>xmlhttp.status</a:t>
            </a:r>
            <a:r>
              <a:rPr lang="en-US" dirty="0" smtClean="0">
                <a:latin typeface="Courier New"/>
                <a:cs typeface="Courier New"/>
              </a:rPr>
              <a:t> === 200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 condition= </a:t>
            </a:r>
            <a:r>
              <a:rPr lang="en-US" dirty="0" err="1" smtClean="0">
                <a:latin typeface="Courier New"/>
                <a:cs typeface="Courier New"/>
              </a:rPr>
              <a:t>xmlhttp.responseXML.getElementsByTagName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smtClean="0">
                <a:latin typeface="Courier New"/>
                <a:cs typeface="Courier New"/>
              </a:rPr>
              <a:t>condition");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console.log</a:t>
            </a:r>
            <a:r>
              <a:rPr lang="en-US" dirty="0">
                <a:latin typeface="Courier New"/>
                <a:cs typeface="Courier New"/>
              </a:rPr>
              <a:t>(condition[0].attributes['temp']);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xmlhttp.open</a:t>
            </a:r>
            <a:r>
              <a:rPr lang="en-US" dirty="0">
                <a:latin typeface="Courier New"/>
                <a:cs typeface="Courier New"/>
              </a:rPr>
              <a:t>("GET", "</a:t>
            </a:r>
            <a:r>
              <a:rPr lang="en-US" dirty="0" smtClean="0">
                <a:latin typeface="Courier New"/>
                <a:cs typeface="Courier New"/>
              </a:rPr>
              <a:t>http</a:t>
            </a:r>
            <a:r>
              <a:rPr lang="en-US" dirty="0">
                <a:latin typeface="Courier New"/>
                <a:cs typeface="Courier New"/>
              </a:rPr>
              <a:t>://</a:t>
            </a:r>
            <a:r>
              <a:rPr lang="en-US" dirty="0" err="1">
                <a:latin typeface="Courier New"/>
                <a:cs typeface="Courier New"/>
              </a:rPr>
              <a:t>from.so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web_lab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pgh_weather.php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xmlhttp.send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2: Update your UI with weather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4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524000"/>
            <a:ext cx="745336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03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We’ve learned about how to make cool interactive stuff happen on your web page.</a:t>
            </a:r>
          </a:p>
          <a:p>
            <a:r>
              <a:rPr lang="en-US" dirty="0" smtClean="0"/>
              <a:t>All of this logic runs on your computer. </a:t>
            </a:r>
          </a:p>
          <a:p>
            <a:r>
              <a:rPr lang="en-US" dirty="0" smtClean="0"/>
              <a:t>If you change computers, all of your information is lost.</a:t>
            </a:r>
          </a:p>
        </p:txBody>
      </p:sp>
    </p:spTree>
    <p:extLst>
      <p:ext uri="{BB962C8B-B14F-4D97-AF65-F5344CB8AC3E}">
        <p14:creationId xmlns:p14="http://schemas.microsoft.com/office/powerpoint/2010/main" val="124727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missing </a:t>
            </a:r>
            <a:r>
              <a:rPr lang="en-US" dirty="0" err="1" smtClean="0"/>
              <a:t>peice</a:t>
            </a:r>
            <a:endParaRPr lang="en-US" dirty="0"/>
          </a:p>
        </p:txBody>
      </p:sp>
      <p:pic>
        <p:nvPicPr>
          <p:cNvPr id="3074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18" y="2133600"/>
            <a:ext cx="42862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62484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http://1userverrack.net/wp-content/uploads/2011/05/web-server1.jpg</a:t>
            </a:r>
          </a:p>
        </p:txBody>
      </p:sp>
    </p:spTree>
    <p:extLst>
      <p:ext uri="{BB962C8B-B14F-4D97-AF65-F5344CB8AC3E}">
        <p14:creationId xmlns:p14="http://schemas.microsoft.com/office/powerpoint/2010/main" val="367210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Beauty of Servers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865954" cy="21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1828800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3286125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4828054"/>
            <a:ext cx="21295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218744" y="2514600"/>
            <a:ext cx="2343856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3218744" y="3971925"/>
            <a:ext cx="2343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52800" y="4657725"/>
            <a:ext cx="2209800" cy="856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8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Writing code that runs on the server.</a:t>
            </a:r>
          </a:p>
          <a:p>
            <a:pPr lvl="1"/>
            <a:r>
              <a:rPr lang="en-US" dirty="0" smtClean="0"/>
              <a:t>Logic that gets data for you</a:t>
            </a:r>
          </a:p>
          <a:p>
            <a:pPr lvl="1"/>
            <a:r>
              <a:rPr lang="en-US" dirty="0" smtClean="0"/>
              <a:t>Stores data</a:t>
            </a:r>
          </a:p>
          <a:p>
            <a:pPr lvl="1"/>
            <a:r>
              <a:rPr lang="en-US" dirty="0" smtClean="0"/>
              <a:t>Combines data intelligently and generates a page to present to you.</a:t>
            </a:r>
          </a:p>
          <a:p>
            <a:r>
              <a:rPr lang="en-US" dirty="0" smtClean="0"/>
              <a:t>You may hear people talk about "front end" and "back end". These terms are a little overloaded – some people mean "front end" is client and "back end" is server; some people talk about both "front end" and "back end" servers. The terms "Client" and "Server" are more clear.</a:t>
            </a:r>
          </a:p>
        </p:txBody>
      </p:sp>
    </p:spTree>
    <p:extLst>
      <p:ext uri="{BB962C8B-B14F-4D97-AF65-F5344CB8AC3E}">
        <p14:creationId xmlns:p14="http://schemas.microsoft.com/office/powerpoint/2010/main" val="2956682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 Doodles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6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Server-Side Code Executes (Simple Model)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http://mysite.com/blog/getPost?day=xyz</a:t>
            </a:r>
            <a:endParaRPr lang="en-US" dirty="0"/>
          </a:p>
        </p:txBody>
      </p:sp>
      <p:pic>
        <p:nvPicPr>
          <p:cNvPr id="5" name="Picture 2" descr="http://1userverrack.net/wp-content/uploads/2011/05/web-server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7" y="3352800"/>
            <a:ext cx="1210365" cy="9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 rot="5400000">
            <a:off x="2209800" y="28194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4024" y="469765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2171830" y="4261919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53189"/>
            <a:ext cx="3124200" cy="201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090147" y="50292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63420" y="2831068"/>
            <a:ext cx="460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browser makes request to 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18930" y="3996588"/>
            <a:ext cx="149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thinks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5633646"/>
            <a:ext cx="149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gives you 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8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solidFill>
                  <a:srgbClr val="00BAFB"/>
                </a:solidFill>
              </a:rPr>
              <a:t>server-side</a:t>
            </a:r>
            <a:r>
              <a:rPr lang="en-US"/>
              <a:t>?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most javascript is </a:t>
            </a:r>
            <a:r>
              <a:rPr lang="en-US">
                <a:solidFill>
                  <a:srgbClr val="FD9A00"/>
                </a:solidFill>
              </a:rPr>
              <a:t>client-side</a:t>
            </a:r>
            <a:endParaRPr lang="en-US"/>
          </a:p>
          <a:p>
            <a:pPr marL="937584" lvl="1"/>
            <a:r>
              <a:rPr lang="en-US"/>
              <a:t>executed in the </a:t>
            </a:r>
            <a:r>
              <a:rPr lang="en-US">
                <a:solidFill>
                  <a:srgbClr val="FD9A00"/>
                </a:solidFill>
              </a:rPr>
              <a:t>user</a:t>
            </a:r>
            <a:r>
              <a:rPr lang="ja-JP" altLang="en-US">
                <a:solidFill>
                  <a:srgbClr val="FD9A00"/>
                </a:solidFill>
                <a:latin typeface="Arial"/>
              </a:rPr>
              <a:t>’</a:t>
            </a:r>
            <a:r>
              <a:rPr lang="en-US">
                <a:solidFill>
                  <a:srgbClr val="FD9A00"/>
                </a:solidFill>
              </a:rPr>
              <a:t>s browser</a:t>
            </a:r>
            <a:endParaRPr lang="en-US"/>
          </a:p>
          <a:p>
            <a:pPr marL="625056"/>
            <a:r>
              <a:rPr lang="en-US"/>
              <a:t>javascript may now be </a:t>
            </a:r>
            <a:r>
              <a:rPr lang="en-US">
                <a:solidFill>
                  <a:srgbClr val="0091CE"/>
                </a:solidFill>
              </a:rPr>
              <a:t>server-side</a:t>
            </a:r>
            <a:endParaRPr lang="en-US"/>
          </a:p>
          <a:p>
            <a:pPr marL="937584" lvl="1"/>
            <a:r>
              <a:rPr lang="en-US"/>
              <a:t>executed in the web </a:t>
            </a:r>
            <a:r>
              <a:rPr lang="en-US">
                <a:solidFill>
                  <a:srgbClr val="0091CE"/>
                </a:solidFill>
              </a:rPr>
              <a:t>page server</a:t>
            </a:r>
          </a:p>
          <a:p>
            <a:pPr marL="937584" lvl="1"/>
            <a:r>
              <a:rPr lang="en-US"/>
              <a:t>executed anywhere!</a:t>
            </a:r>
          </a:p>
        </p:txBody>
      </p:sp>
    </p:spTree>
    <p:extLst>
      <p:ext uri="{BB962C8B-B14F-4D97-AF65-F5344CB8AC3E}">
        <p14:creationId xmlns:p14="http://schemas.microsoft.com/office/powerpoint/2010/main" val="14344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D9A00"/>
                </a:solidFill>
              </a:rPr>
              <a:t>node.js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buSzPct val="99000"/>
              <a:buFontTx/>
              <a:buAutoNum type="arabicPeriod"/>
            </a:pPr>
            <a:r>
              <a:rPr lang="en-US"/>
              <a:t>took Chrome javascript engine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made it an application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added libraries and utilities</a:t>
            </a:r>
          </a:p>
          <a:p>
            <a:pPr marL="625056">
              <a:buSzPct val="99000"/>
              <a:buFontTx/>
              <a:buAutoNum type="arabicPeriod"/>
            </a:pPr>
            <a:r>
              <a:rPr lang="en-US"/>
              <a:t>result: </a:t>
            </a:r>
            <a:r>
              <a:rPr lang="en-US">
                <a:solidFill>
                  <a:srgbClr val="FD9A00"/>
                </a:solidFill>
              </a:rPr>
              <a:t>javascript everywhere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http://node.js.org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server</a:t>
            </a:r>
            <a:r>
              <a:rPr lang="en-US" dirty="0"/>
              <a:t>-side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server</a:t>
            </a:r>
            <a:r>
              <a:rPr lang="en-US" dirty="0"/>
              <a:t>-side </a:t>
            </a:r>
            <a:r>
              <a:rPr lang="en-US" dirty="0" err="1"/>
              <a:t>js</a:t>
            </a:r>
            <a:r>
              <a:rPr lang="en-US" dirty="0"/>
              <a:t>?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re-use client-side code on the server</a:t>
            </a:r>
          </a:p>
          <a:p>
            <a:pPr marL="625056"/>
            <a:r>
              <a:rPr lang="en-US"/>
              <a:t>well known language</a:t>
            </a:r>
          </a:p>
          <a:p>
            <a:pPr marL="625056"/>
            <a:r>
              <a:rPr lang="en-US"/>
              <a:t>event-listener paradigm works well</a:t>
            </a:r>
          </a:p>
          <a:p>
            <a:pPr marL="625056"/>
            <a:r>
              <a:rPr lang="en-US"/>
              <a:t>node.js is actually faster sometimes</a:t>
            </a:r>
          </a:p>
          <a:p>
            <a:pPr marL="625056"/>
            <a:r>
              <a:rPr lang="en-US"/>
              <a:t>...or maybe you just like javascript</a:t>
            </a:r>
          </a:p>
        </p:txBody>
      </p:sp>
    </p:spTree>
    <p:extLst>
      <p:ext uri="{BB962C8B-B14F-4D97-AF65-F5344CB8AC3E}">
        <p14:creationId xmlns:p14="http://schemas.microsoft.com/office/powerpoint/2010/main" val="42666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http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http://127.0.0.1/'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5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res.end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('Hello World');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 dirty="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 dirty="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quick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http = require('http');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(function (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res) {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res.writeHead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res</a:t>
            </a:r>
            <a:r>
              <a:rPr lang="en-US" sz="1900" dirty="0" err="1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 dirty="0" err="1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 dirty="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 dirty="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 dirty="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</a:p>
          <a:p>
            <a:pPr>
              <a:lnSpc>
                <a:spcPts val="1969"/>
              </a:lnSpc>
            </a:pP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 dirty="0" err="1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900" dirty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('Server running </a:t>
            </a:r>
            <a:r>
              <a:rPr lang="en-US" sz="1900" dirty="0" smtClean="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at;</a:t>
            </a:r>
            <a:endParaRPr lang="en-US" sz="1900" dirty="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</p:txBody>
      </p:sp>
      <p:sp>
        <p:nvSpPr>
          <p:cNvPr id="36867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1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http = require('http');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http.createServer(function (req, res) {</a:t>
            </a: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res.writeHead(200, {'Content-Type': 'text/plain'});</a:t>
            </a: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res.end('Hello World');</a:t>
            </a: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}).listen(80);</a:t>
            </a:r>
            <a:endParaRPr lang="en-US" sz="19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http://127.0.0.1/'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  <p:sp>
        <p:nvSpPr>
          <p:cNvPr id="37891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 web server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526852" y="2210098"/>
            <a:ext cx="8251031" cy="26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http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require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http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createServer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function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req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writeHead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200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{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'Content-Type'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: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'text/plain'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 res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end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'Hello World'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listen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>
              <a:lnSpc>
                <a:spcPts val="1969"/>
              </a:lnSpc>
            </a:pPr>
            <a:endParaRPr lang="en-US" sz="1900">
              <a:solidFill>
                <a:srgbClr val="B6C375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>
              <a:lnSpc>
                <a:spcPts val="1969"/>
              </a:lnSpc>
            </a:pP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.</a:t>
            </a:r>
            <a:r>
              <a:rPr lang="en-US" sz="1900">
                <a:solidFill>
                  <a:srgbClr val="B6C375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log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'Server running at </a:t>
            </a:r>
            <a:r>
              <a:rPr lang="en-US" sz="1900">
                <a:solidFill>
                  <a:srgbClr val="ABC1B8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http://127.0.0.1/'</a:t>
            </a:r>
            <a:r>
              <a:rPr lang="en-US" sz="1900">
                <a:solidFill>
                  <a:srgbClr val="FFFEFE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http://nodejs.org/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2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node: </a:t>
            </a:r>
            <a:r>
              <a:rPr lang="en-US">
                <a:solidFill>
                  <a:srgbClr val="FD9A00"/>
                </a:solidFill>
                <a:latin typeface="Gill Sans Light" charset="0"/>
                <a:cs typeface="Gill Sans Light" charset="0"/>
                <a:sym typeface="Gill Sans Light" charset="0"/>
              </a:rPr>
              <a:t>socket.io</a:t>
            </a:r>
            <a:endParaRPr lang="en-US">
              <a:solidFill>
                <a:srgbClr val="FD9A00"/>
              </a:solidFill>
              <a:latin typeface="Gill Sans Light" charset="0"/>
              <a:sym typeface="Gill Sans Light" charset="0"/>
            </a:endParaRP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969" y="1580555"/>
            <a:ext cx="7358063" cy="1598414"/>
          </a:xfrm>
          <a:ln/>
        </p:spPr>
        <p:txBody>
          <a:bodyPr/>
          <a:lstStyle/>
          <a:p>
            <a:pPr marL="625056"/>
            <a:r>
              <a:rPr lang="en-US"/>
              <a:t>create </a:t>
            </a:r>
            <a:r>
              <a:rPr lang="en-US">
                <a:solidFill>
                  <a:srgbClr val="FD9A00"/>
                </a:solidFill>
              </a:rPr>
              <a:t>sockets </a:t>
            </a:r>
            <a:r>
              <a:rPr lang="en-US"/>
              <a:t>for quick client-server communication</a:t>
            </a:r>
          </a:p>
          <a:p>
            <a:pPr marL="937584" lvl="1"/>
            <a:r>
              <a:rPr lang="en-US"/>
              <a:t>allows for very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live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web pages</a:t>
            </a:r>
          </a:p>
        </p:txBody>
      </p:sp>
      <p:sp>
        <p:nvSpPr>
          <p:cNvPr id="39940" name="Rectangle 4"/>
          <p:cNvSpPr>
            <a:spLocks/>
          </p:cNvSpPr>
          <p:nvPr/>
        </p:nvSpPr>
        <p:spPr bwMode="auto">
          <a:xfrm>
            <a:off x="892969" y="3768328"/>
            <a:ext cx="7358063" cy="18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1687"/>
              </a:spcBef>
            </a:pP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emit</a:t>
            </a: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data);</a:t>
            </a:r>
          </a:p>
          <a:p>
            <a:pPr>
              <a:spcBef>
                <a:spcPts val="1687"/>
              </a:spcBef>
            </a:pP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socket.</a:t>
            </a:r>
            <a:r>
              <a:rPr lang="en-US">
                <a:solidFill>
                  <a:srgbClr val="FD9A00"/>
                </a:solidFill>
                <a:latin typeface="Courier New Bold" charset="0"/>
                <a:ea typeface="ＭＳ Ｐゴシック" charset="0"/>
                <a:cs typeface="Courier New Bold" charset="0"/>
                <a:sym typeface="Courier New Bold" charset="0"/>
              </a:rPr>
              <a:t>on</a:t>
            </a:r>
            <a:r>
              <a:rPr lang="en-US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(event, function);</a:t>
            </a:r>
          </a:p>
        </p:txBody>
      </p:sp>
    </p:spTree>
    <p:extLst>
      <p:ext uri="{BB962C8B-B14F-4D97-AF65-F5344CB8AC3E}">
        <p14:creationId xmlns:p14="http://schemas.microsoft.com/office/powerpoint/2010/main" val="16542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node: </a:t>
            </a:r>
            <a:r>
              <a:rPr lang="en-US">
                <a:solidFill>
                  <a:srgbClr val="FD9A00"/>
                </a:solidFill>
                <a:latin typeface="Gill Sans Light" charset="0"/>
                <a:cs typeface="Gill Sans Light" charset="0"/>
                <a:sym typeface="Gill Sans Light" charset="0"/>
              </a:rPr>
              <a:t>socket.io</a:t>
            </a:r>
            <a:endParaRPr lang="en-US">
              <a:solidFill>
                <a:srgbClr val="FD9A00"/>
              </a:solidFill>
              <a:latin typeface="Gill Sans Light" charset="0"/>
              <a:sym typeface="Gill Sans Light" charset="0"/>
            </a:endParaRP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969" y="1580555"/>
            <a:ext cx="7358063" cy="1598414"/>
          </a:xfrm>
          <a:ln/>
        </p:spPr>
        <p:txBody>
          <a:bodyPr/>
          <a:lstStyle/>
          <a:p>
            <a:pPr marL="625056"/>
            <a:r>
              <a:rPr lang="en-US" dirty="0"/>
              <a:t>create </a:t>
            </a:r>
            <a:r>
              <a:rPr lang="en-US" dirty="0">
                <a:solidFill>
                  <a:srgbClr val="FD9A00"/>
                </a:solidFill>
              </a:rPr>
              <a:t>sockets </a:t>
            </a:r>
            <a:r>
              <a:rPr lang="en-US" dirty="0"/>
              <a:t>for quick client-server communication</a:t>
            </a:r>
          </a:p>
          <a:p>
            <a:pPr marL="937584" lvl="1"/>
            <a:r>
              <a:rPr lang="en-US" dirty="0"/>
              <a:t>allows for very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web </a:t>
            </a:r>
            <a:r>
              <a:rPr lang="en-US" dirty="0" smtClean="0"/>
              <a:t>pages</a:t>
            </a:r>
          </a:p>
          <a:p>
            <a:pPr marL="937584" lvl="1"/>
            <a:r>
              <a:rPr lang="en-US" dirty="0" smtClean="0"/>
              <a:t>install via "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socket.io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'socket.io'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</a:t>
            </a:r>
            <a:r>
              <a:rPr lang="en-US" sz="1200" u="sng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http://localhost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0964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1987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</a:t>
            </a:r>
            <a:r>
              <a:rPr lang="en-US" sz="1200" u="sng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  <a:hlinkClick r:id="rId2"/>
              </a:rPr>
              <a:t>http://localhost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1988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3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1989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1990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9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3011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3014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9A9A9A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"/socket.io/socket.io.js"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var socket = io.connect('http://localhost');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4037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9A9A9A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'http://localhost'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socket.on('news',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  <a:endParaRPr lang="en-US" sz="120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5060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Finite State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simple component or ‘machine’ that responds to input of some kind.</a:t>
            </a:r>
          </a:p>
          <a:p>
            <a:r>
              <a:rPr lang="en-US" dirty="0" smtClean="0"/>
              <a:t>When discussed in CS theory, input is usually a character or number.</a:t>
            </a:r>
          </a:p>
          <a:p>
            <a:r>
              <a:rPr lang="en-US" dirty="0" smtClean="0"/>
              <a:t>In HCI, input is usually a mouse down event, a key press event, etc.</a:t>
            </a:r>
          </a:p>
          <a:p>
            <a:r>
              <a:rPr lang="en-US" dirty="0" smtClean="0"/>
              <a:t>Input can be anything that the machine takes in.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91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9A9A9A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rgbClr val="343434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socket.emit('response', { user: 'steve'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socket.on('response', function (data)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8131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'steve'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8132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8133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8134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343434"/>
                </a:solidFill>
              </a:rPr>
              <a:t>socket.io for node</a:t>
            </a:r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 io = require('socket.io').listen(80);</a:t>
            </a:r>
          </a:p>
          <a:p>
            <a:pPr algn="l"/>
            <a:endParaRPr lang="en-US" sz="1200">
              <a:solidFill>
                <a:srgbClr val="343434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io.sockets.on('connection', function (socket) {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socket.emit('news', 'Stocks are up!');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console.log(data);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</a:p>
          <a:p>
            <a:endParaRPr lang="en-US" sz="1200">
              <a:solidFill>
                <a:srgbClr val="343434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src="/socket.io/socket.io.js"&gt;&lt;/script&gt;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var socket = io.connect('http://localhost');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socket.on('news', function (data) {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socket.emit(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'steve'</a:t>
            </a:r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</a:t>
            </a:r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>
                <a:solidFill>
                  <a:srgbClr val="343434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>
              <a:ea typeface="ＭＳ Ｐゴシック" charset="0"/>
              <a:cs typeface="Gill Sans" charset="0"/>
            </a:endParaRP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socket.io for node</a:t>
            </a:r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368" y="2950726"/>
            <a:ext cx="4361036" cy="166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= require(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).listen(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80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endParaRPr lang="en-US" sz="1200" dirty="0">
              <a:solidFill>
                <a:srgbClr val="E9E9E9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pPr algn="l"/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io.sockets.on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'connection'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(socket)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'Stocks are up!'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console.log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(data);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});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4750594" y="2906613"/>
            <a:ext cx="4545211" cy="162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src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=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socket.io.js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"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&gt;&lt;/script&gt;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&lt;script&gt;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var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socket =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io.connect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'http://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localhost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socket.on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'news'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function (data) {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   </a:t>
            </a:r>
            <a:r>
              <a:rPr lang="en-US" sz="1200" dirty="0" err="1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socket.emit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(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'response'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, { user: 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 err="1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steve</a:t>
            </a:r>
            <a:r>
              <a:rPr lang="en-US" sz="1200" dirty="0">
                <a:solidFill>
                  <a:srgbClr val="9AB460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'</a:t>
            </a:r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  });</a:t>
            </a:r>
          </a:p>
          <a:p>
            <a:pPr algn="l"/>
            <a:r>
              <a:rPr lang="en-US" sz="1200" dirty="0">
                <a:solidFill>
                  <a:srgbClr val="E9E9E9"/>
                </a:solidFill>
                <a:latin typeface="Monaco" charset="0"/>
                <a:ea typeface="ＭＳ Ｐゴシック" charset="0"/>
                <a:cs typeface="Monaco" charset="0"/>
                <a:sym typeface="Monaco" charset="0"/>
              </a:rPr>
              <a:t>&lt;/script&gt;</a:t>
            </a:r>
            <a:endParaRPr lang="en-US" sz="1200" dirty="0">
              <a:solidFill>
                <a:srgbClr val="FFFEFE"/>
              </a:solidFill>
              <a:latin typeface="Monaco" charset="0"/>
              <a:ea typeface="ＭＳ Ｐゴシック" charset="0"/>
              <a:cs typeface="Monaco" charset="0"/>
              <a:sym typeface="Monaco" charset="0"/>
            </a:endParaRPr>
          </a:p>
          <a:p>
            <a:endParaRPr lang="en-US" sz="1200" dirty="0">
              <a:ea typeface="ＭＳ Ｐゴシック" charset="0"/>
              <a:cs typeface="Gill Sans" charset="0"/>
            </a:endParaRPr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5831086" y="6554391"/>
            <a:ext cx="3232547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300">
                <a:solidFill>
                  <a:srgbClr val="9A9A9A"/>
                </a:solidFill>
                <a:ea typeface="ＭＳ Ｐゴシック" charset="0"/>
                <a:cs typeface="Gill Sans" charset="0"/>
                <a:hlinkClick r:id="rId2"/>
              </a:rPr>
              <a:t>http://socket.io/</a:t>
            </a:r>
            <a:endParaRPr lang="en-US" sz="1300">
              <a:solidFill>
                <a:srgbClr val="9A9A9A"/>
              </a:solidFill>
              <a:ea typeface="ＭＳ Ｐゴシック" charset="0"/>
              <a:cs typeface="Gill Sans" charset="0"/>
            </a:endParaRP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064865" y="2143035"/>
            <a:ext cx="103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server-side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6103442" y="2143035"/>
            <a:ext cx="9854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Gill Sans" charset="0"/>
              </a:rPr>
              <a:t>client-side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4579814" y="2640955"/>
            <a:ext cx="0" cy="1954486"/>
          </a:xfrm>
          <a:prstGeom prst="line">
            <a:avLst/>
          </a:prstGeom>
          <a:noFill/>
          <a:ln w="25400" cap="flat">
            <a:solidFill>
              <a:srgbClr val="80808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2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Write a chat application using </a:t>
            </a:r>
            <a:r>
              <a:rPr lang="en-US" dirty="0" err="1" smtClean="0"/>
              <a:t>Socket.IO</a:t>
            </a:r>
            <a:endParaRPr lang="en-US" dirty="0" smtClean="0"/>
          </a:p>
          <a:p>
            <a:r>
              <a:rPr lang="en-US" dirty="0" smtClean="0"/>
              <a:t>Teams of 2 (randomly divided)</a:t>
            </a:r>
          </a:p>
        </p:txBody>
      </p:sp>
    </p:spTree>
    <p:extLst>
      <p:ext uri="{BB962C8B-B14F-4D97-AF65-F5344CB8AC3E}">
        <p14:creationId xmlns:p14="http://schemas.microsoft.com/office/powerpoint/2010/main" val="2292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Finite State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 state machine </a:t>
            </a:r>
            <a:r>
              <a:rPr lang="en-US" dirty="0"/>
              <a:t>has:</a:t>
            </a:r>
          </a:p>
          <a:p>
            <a:pPr lvl="1"/>
            <a:r>
              <a:rPr lang="en-US" dirty="0"/>
              <a:t>Its current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A start state</a:t>
            </a:r>
          </a:p>
          <a:p>
            <a:pPr lvl="1"/>
            <a:r>
              <a:rPr lang="en-US" dirty="0" smtClean="0"/>
              <a:t>Rules </a:t>
            </a:r>
            <a:r>
              <a:rPr lang="en-US" dirty="0"/>
              <a:t>that </a:t>
            </a:r>
            <a:r>
              <a:rPr lang="en-US" dirty="0" smtClean="0"/>
              <a:t>define what state it should go to given a state and input (called ‘transitions’)</a:t>
            </a:r>
          </a:p>
          <a:p>
            <a:r>
              <a:rPr lang="en-US" dirty="0" smtClean="0"/>
              <a:t>What the state machine does:</a:t>
            </a:r>
          </a:p>
          <a:p>
            <a:pPr lvl="1"/>
            <a:r>
              <a:rPr lang="en-US" dirty="0" smtClean="0"/>
              <a:t>When it gets input, it moves to another state.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6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some examples of</a:t>
            </a:r>
            <a:br>
              <a:rPr lang="en-US" dirty="0" smtClean="0"/>
            </a:br>
            <a:r>
              <a:rPr lang="en-US" dirty="0" smtClean="0"/>
              <a:t>Finite State Machines?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7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5239</TotalTime>
  <Words>3137</Words>
  <Application>Microsoft Macintosh PowerPoint</Application>
  <PresentationFormat>On-screen Show (4:3)</PresentationFormat>
  <Paragraphs>668</Paragraphs>
  <Slides>75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Story</vt:lpstr>
      <vt:lpstr>State machines and AJAX</vt:lpstr>
      <vt:lpstr>Last time…</vt:lpstr>
      <vt:lpstr>Today</vt:lpstr>
      <vt:lpstr>but first administrative stuff </vt:lpstr>
      <vt:lpstr>P2 Doodles</vt:lpstr>
      <vt:lpstr>Finite State Machines</vt:lpstr>
      <vt:lpstr>What is a Finite State Machine?</vt:lpstr>
      <vt:lpstr>What is a Finite State Machine?</vt:lpstr>
      <vt:lpstr>What are some examples of Finite State Machines?</vt:lpstr>
      <vt:lpstr>FSM Notation</vt:lpstr>
      <vt:lpstr>Example: Binary # with Odd or Even Number of Zeros:</vt:lpstr>
      <vt:lpstr>Why do we Care?</vt:lpstr>
      <vt:lpstr>State Machines for HCI</vt:lpstr>
      <vt:lpstr>FSM Notation for HCI</vt:lpstr>
      <vt:lpstr>FSM for a button</vt:lpstr>
      <vt:lpstr>PowerPoint Presentation</vt:lpstr>
      <vt:lpstr>FSM for…?</vt:lpstr>
      <vt:lpstr>How do browsers dispatch events?</vt:lpstr>
      <vt:lpstr>Project 3</vt:lpstr>
      <vt:lpstr>AJAX</vt:lpstr>
      <vt:lpstr>it’s the difference between…</vt:lpstr>
      <vt:lpstr>PowerPoint Presentation</vt:lpstr>
      <vt:lpstr>PowerPoint Presentation</vt:lpstr>
      <vt:lpstr>Next time…</vt:lpstr>
      <vt:lpstr>AJAX</vt:lpstr>
      <vt:lpstr>AJAX</vt:lpstr>
      <vt:lpstr>AJAX</vt:lpstr>
      <vt:lpstr>XMLHttpRequest</vt:lpstr>
      <vt:lpstr>XMLHttpRequest</vt:lpstr>
      <vt:lpstr>XMLHttpRequest</vt:lpstr>
      <vt:lpstr>XMLHttpRequest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Should I wear a jacket today?</vt:lpstr>
      <vt:lpstr>Step 1: Fetch weather data</vt:lpstr>
      <vt:lpstr>Dealing with response data</vt:lpstr>
      <vt:lpstr>Dealing with response data</vt:lpstr>
      <vt:lpstr>Step 2: Update your UI with weather data</vt:lpstr>
      <vt:lpstr>Step 2: Update your UI with weather data</vt:lpstr>
      <vt:lpstr>Web Servers</vt:lpstr>
      <vt:lpstr>So Far…</vt:lpstr>
      <vt:lpstr>So Far…</vt:lpstr>
      <vt:lpstr>The missing peice</vt:lpstr>
      <vt:lpstr>The Beauty of Servers</vt:lpstr>
      <vt:lpstr>Server-Side Programming</vt:lpstr>
      <vt:lpstr>How Server-Side Code Executes (Simple Model)</vt:lpstr>
      <vt:lpstr>what is “server-side?”</vt:lpstr>
      <vt:lpstr>node.js</vt:lpstr>
      <vt:lpstr>why server-side js?</vt:lpstr>
      <vt:lpstr>why server-side js?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 web server</vt:lpstr>
      <vt:lpstr>node: socket.io</vt:lpstr>
      <vt:lpstr>node: socket.io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socket.io for node</vt:lpstr>
      <vt:lpstr>In-class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297</cp:revision>
  <dcterms:created xsi:type="dcterms:W3CDTF">2011-09-15T03:16:43Z</dcterms:created>
  <dcterms:modified xsi:type="dcterms:W3CDTF">2014-10-08T03:40:25Z</dcterms:modified>
</cp:coreProperties>
</file>