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283" r:id="rId3"/>
    <p:sldId id="284" r:id="rId4"/>
    <p:sldId id="285" r:id="rId5"/>
    <p:sldId id="286" r:id="rId6"/>
    <p:sldId id="290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70" r:id="rId25"/>
    <p:sldId id="331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71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37" autoAdjust="0"/>
  </p:normalViewPr>
  <p:slideViewPr>
    <p:cSldViewPr snapToGrid="0" snapToObjects="1">
      <p:cViewPr varScale="1">
        <p:scale>
          <a:sx n="132" d="100"/>
          <a:sy n="132" d="100"/>
        </p:scale>
        <p:origin x="-2584" y="-120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using </a:t>
            </a:r>
            <a:r>
              <a:rPr lang="en-US" dirty="0" err="1" smtClean="0"/>
              <a:t>stephen's</a:t>
            </a:r>
            <a:r>
              <a:rPr lang="en-US" dirty="0" smtClean="0"/>
              <a:t> code b/c it takes care of some needs</a:t>
            </a:r>
            <a:r>
              <a:rPr lang="en-US" baseline="0" dirty="0" smtClean="0"/>
              <a:t> incl.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store your</a:t>
            </a:r>
            <a:r>
              <a:rPr lang="en-US" baseline="0" dirty="0" smtClean="0"/>
              <a:t> data when your computer closes, or be able to access your same email across computers, you need to store it somewhere else, like in this giant behemoth.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get webpages, you are usually not loading them from your computer as we are in class. You’re loading them from a web server, a computer that’s sitting somewhere else (could be in your room or somewhere in Kentucky. Probably not in your room). Usually you load pages from computers that are called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servers can do more than just give you a simple HTML page.  You can also run programs on servers, and more importantly, store huge amounts of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Servers can query that data and give it to you wherever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0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Ask students: why would you want server-side js?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Ask students: why would you want server-side </a:t>
            </a:r>
            <a:r>
              <a:rPr lang="en-US" sz="2200" dirty="0" err="1">
                <a:latin typeface="Lucida Grande" charset="0"/>
                <a:cs typeface="Lucida Grande" charset="0"/>
                <a:sym typeface="Lucida Grande" charset="0"/>
              </a:rPr>
              <a:t>js</a:t>
            </a:r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examples of </a:t>
            </a:r>
            <a:r>
              <a:rPr lang="en-US" dirty="0" err="1" smtClean="0"/>
              <a:t>ajax</a:t>
            </a:r>
            <a:r>
              <a:rPr lang="en-US" smtClean="0"/>
              <a:t>?</a:t>
            </a:r>
            <a:endParaRPr lang="en-US" dirty="0" smtClean="0"/>
          </a:p>
          <a:p>
            <a:r>
              <a:rPr lang="en-US" dirty="0" smtClean="0"/>
              <a:t>what are some</a:t>
            </a:r>
            <a:r>
              <a:rPr lang="en-US" baseline="0" dirty="0" smtClean="0"/>
              <a:t> of the difficulties in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6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customizable but you don’t usually need more properties than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this in an</a:t>
            </a:r>
            <a:r>
              <a:rPr lang="en-US" baseline="0" dirty="0" smtClean="0"/>
              <a:t> incognito window so my https extensions don't mess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" TargetMode="External"/><Relationship Id="rId3" Type="http://schemas.openxmlformats.org/officeDocument/2006/relationships/hyperlink" Target="http://socket.io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" TargetMode="External"/><Relationship Id="rId3" Type="http://schemas.openxmlformats.org/officeDocument/2006/relationships/hyperlink" Target="http://socket.io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JAX and servers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8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 smtClean="0"/>
              <a:t>/</a:t>
            </a: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92" y="4438916"/>
            <a:ext cx="2402546" cy="24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2400" dirty="0" smtClean="0"/>
              <a:t>Status code in the response from the server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404: Not found</a:t>
            </a:r>
          </a:p>
        </p:txBody>
      </p:sp>
    </p:spTree>
    <p:extLst>
      <p:ext uri="{BB962C8B-B14F-4D97-AF65-F5344CB8AC3E}">
        <p14:creationId xmlns:p14="http://schemas.microsoft.com/office/powerpoint/2010/main" val="388103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onreadystatechange</a:t>
            </a:r>
            <a:r>
              <a:rPr lang="en-US" sz="240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2400" dirty="0" smtClean="0"/>
              <a:t>Called when </a:t>
            </a: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changes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.open</a:t>
            </a:r>
            <a:r>
              <a:rPr lang="en-US" sz="2400" dirty="0">
                <a:latin typeface="Courier New"/>
                <a:cs typeface="Courier New"/>
              </a:rPr>
              <a:t>(method, </a:t>
            </a:r>
            <a:r>
              <a:rPr lang="en-US" sz="2400" dirty="0" err="1">
                <a:latin typeface="Courier New"/>
                <a:cs typeface="Courier New"/>
              </a:rPr>
              <a:t>url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2400" dirty="0"/>
              <a:t>Specify a method (</a:t>
            </a:r>
            <a:r>
              <a:rPr lang="en-US" sz="2400" dirty="0">
                <a:latin typeface="Courier New"/>
                <a:cs typeface="Courier New"/>
              </a:rPr>
              <a:t>GET</a:t>
            </a:r>
            <a:r>
              <a:rPr lang="en-US" sz="2400" dirty="0"/>
              <a:t>, </a:t>
            </a:r>
            <a:r>
              <a:rPr lang="en-US" sz="2400" dirty="0">
                <a:latin typeface="Courier New"/>
                <a:cs typeface="Courier New"/>
              </a:rPr>
              <a:t>POST</a:t>
            </a:r>
            <a:r>
              <a:rPr lang="en-US" sz="2400" dirty="0"/>
              <a:t>, etc.) and a URL to fetch</a:t>
            </a:r>
            <a:endParaRPr lang="en-US" sz="2400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2400" dirty="0"/>
              <a:t>Sends the request (optional </a:t>
            </a:r>
            <a:r>
              <a:rPr lang="en-US" sz="2400" dirty="0">
                <a:latin typeface="Courier New"/>
                <a:cs typeface="Courier New"/>
              </a:rPr>
              <a:t>data</a:t>
            </a:r>
            <a:r>
              <a:rPr lang="en-US" sz="2400" dirty="0"/>
              <a:t> argument</a:t>
            </a:r>
            <a:r>
              <a:rPr lang="en-US" sz="2400" dirty="0" smtClean="0"/>
              <a:t>)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58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</a:t>
            </a:r>
            <a:r>
              <a:rPr lang="en-US" sz="1550" dirty="0" err="1" smtClean="0"/>
              <a:t>recieved</a:t>
            </a:r>
            <a:endParaRPr lang="en-US" sz="1550" dirty="0" smtClean="0"/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onreadystatechange</a:t>
            </a:r>
            <a:r>
              <a:rPr lang="en-US" sz="155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1550" dirty="0" smtClean="0"/>
              <a:t>Called when </a:t>
            </a: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lang="en-US" sz="1550" dirty="0" smtClean="0"/>
              <a:t>changes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.open(method, </a:t>
            </a:r>
            <a:r>
              <a:rPr lang="en-US" sz="1550" dirty="0" err="1" smtClean="0">
                <a:latin typeface="Courier New"/>
                <a:cs typeface="Courier New"/>
              </a:rPr>
              <a:t>url</a:t>
            </a:r>
            <a:r>
              <a:rPr lang="en-US" sz="155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550" dirty="0" smtClean="0"/>
              <a:t>Specify a method (</a:t>
            </a:r>
            <a:r>
              <a:rPr lang="en-US" sz="1550" dirty="0" smtClean="0">
                <a:latin typeface="Courier New"/>
                <a:cs typeface="Courier New"/>
              </a:rPr>
              <a:t>GET</a:t>
            </a:r>
            <a:r>
              <a:rPr lang="en-US" sz="1550" dirty="0" smtClean="0"/>
              <a:t>, </a:t>
            </a:r>
            <a:r>
              <a:rPr lang="en-US" sz="1550" dirty="0" smtClean="0">
                <a:latin typeface="Courier New"/>
                <a:cs typeface="Courier New"/>
              </a:rPr>
              <a:t>POST</a:t>
            </a:r>
            <a:r>
              <a:rPr lang="en-US" sz="1550" dirty="0" smtClean="0"/>
              <a:t>, etc.) and a URL to fetch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1550" dirty="0" smtClean="0"/>
              <a:t>Sends the request (optional </a:t>
            </a:r>
            <a:r>
              <a:rPr lang="en-US" sz="1550" dirty="0" smtClean="0">
                <a:latin typeface="Courier New"/>
                <a:cs typeface="Courier New"/>
              </a:rPr>
              <a:t>data</a:t>
            </a:r>
            <a:r>
              <a:rPr lang="en-US" sz="1550" dirty="0" smtClean="0"/>
              <a:t> argument)</a:t>
            </a:r>
            <a:endParaRPr lang="en-US"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797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945" y="2046246"/>
            <a:ext cx="8852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2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wear a jacket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Yahoo! Weather API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http://from.so/web_lab/</a:t>
            </a:r>
            <a:r>
              <a:rPr lang="en-US" dirty="0" smtClean="0">
                <a:solidFill>
                  <a:srgbClr val="F6C16A"/>
                </a:solidFill>
              </a:rPr>
              <a:t>pgh_weather.php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More information about the API: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Step 1: Fetch weather information from Yahoo!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Starter code on next slide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Fetch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55570" y="2520395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676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dirty="0" smtClean="0"/>
              <a:t>XML: Treated like HTML, root: </a:t>
            </a:r>
            <a:r>
              <a:rPr lang="en-US" dirty="0" err="1" smtClean="0">
                <a:latin typeface="Courier New"/>
                <a:cs typeface="Courier New"/>
              </a:rPr>
              <a:t>xmlhttp.responseXML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053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b="1" dirty="0" smtClean="0"/>
              <a:t>XML: Treated like HTML, root: </a:t>
            </a:r>
            <a:r>
              <a:rPr lang="en-US" b="1" dirty="0" err="1" smtClean="0">
                <a:latin typeface="Courier New"/>
                <a:cs typeface="Courier New"/>
              </a:rPr>
              <a:t>xmlhttp.responseXML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6445" y="5604933"/>
            <a:ext cx="6112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Yahoo! Weather API uses XML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your code here...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(condition[0].attributes['temp']);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524000"/>
            <a:ext cx="745336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03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learned about how to make cool interactive stuff happen on your web page.</a:t>
            </a:r>
          </a:p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124727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</a:t>
            </a:r>
            <a:r>
              <a:rPr lang="en-US" dirty="0" smtClean="0"/>
              <a:t>piece</a:t>
            </a:r>
            <a:endParaRPr lang="en-US" dirty="0"/>
          </a:p>
        </p:txBody>
      </p:sp>
      <p:pic>
        <p:nvPicPr>
          <p:cNvPr id="3074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18" y="2133600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2484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http://1userverrack.net/wp-content/uploads/2011/05/web-server1.jpg</a:t>
            </a:r>
          </a:p>
        </p:txBody>
      </p:sp>
    </p:spTree>
    <p:extLst>
      <p:ext uri="{BB962C8B-B14F-4D97-AF65-F5344CB8AC3E}">
        <p14:creationId xmlns:p14="http://schemas.microsoft.com/office/powerpoint/2010/main" val="367210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Servers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65954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828800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3286125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828054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218744" y="2514600"/>
            <a:ext cx="234385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218744" y="3971925"/>
            <a:ext cx="2343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4657725"/>
            <a:ext cx="2209800" cy="856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the difference between…</a:t>
            </a:r>
            <a:endParaRPr lang="en-US" dirty="0"/>
          </a:p>
        </p:txBody>
      </p:sp>
      <p:pic>
        <p:nvPicPr>
          <p:cNvPr id="4" name="Content Placeholder 3" descr="terraserv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2" r="-7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6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Writing code that runs on the server.</a:t>
            </a:r>
          </a:p>
          <a:p>
            <a:pPr lvl="1"/>
            <a:r>
              <a:rPr lang="en-US" dirty="0" smtClean="0"/>
              <a:t>Logic that gets data for you</a:t>
            </a:r>
          </a:p>
          <a:p>
            <a:pPr lvl="1"/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Combines data intelligently and generates a page to present to you.</a:t>
            </a:r>
          </a:p>
          <a:p>
            <a:r>
              <a:rPr lang="en-US" dirty="0" smtClean="0"/>
              <a:t>You may hear people talk about "front end" and "back end". These terms are a little overloaded – some people mean "front end" is client and "back end" is server; some people talk about both "front end" and "back end" servers. The terms "Client</a:t>
            </a:r>
            <a:r>
              <a:rPr lang="en-US" dirty="0" smtClean="0"/>
              <a:t>" (your lapto</a:t>
            </a:r>
            <a:r>
              <a:rPr lang="en-US" dirty="0" smtClean="0"/>
              <a:t>p and a browser)</a:t>
            </a:r>
            <a:r>
              <a:rPr lang="en-US" dirty="0" smtClean="0"/>
              <a:t> </a:t>
            </a:r>
            <a:r>
              <a:rPr lang="en-US" dirty="0" smtClean="0"/>
              <a:t>and "Server</a:t>
            </a:r>
            <a:r>
              <a:rPr lang="en-US" dirty="0" smtClean="0"/>
              <a:t>" (usually a big data center somewhere) </a:t>
            </a:r>
            <a:r>
              <a:rPr lang="en-US" dirty="0" smtClean="0"/>
              <a:t>are more clear.</a:t>
            </a:r>
          </a:p>
        </p:txBody>
      </p:sp>
    </p:spTree>
    <p:extLst>
      <p:ext uri="{BB962C8B-B14F-4D97-AF65-F5344CB8AC3E}">
        <p14:creationId xmlns:p14="http://schemas.microsoft.com/office/powerpoint/2010/main" val="295668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Server-Side Code Executes (Simple 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http://mysite.com/blog/getPost?day=xyz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7" y="3352800"/>
            <a:ext cx="1210365" cy="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2209800" y="2819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4024" y="46976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2171830" y="4261919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53189"/>
            <a:ext cx="3124200" cy="20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090147" y="50292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3420" y="2831068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 makes request to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18930" y="3996588"/>
            <a:ext cx="14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thinks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5633646"/>
            <a:ext cx="149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gives you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solidFill>
                  <a:srgbClr val="00BAFB"/>
                </a:solidFill>
              </a:rPr>
              <a:t>server-side</a:t>
            </a:r>
            <a:r>
              <a:rPr lang="en-US"/>
              <a:t>?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most javascript is </a:t>
            </a:r>
            <a:r>
              <a:rPr lang="en-US">
                <a:solidFill>
                  <a:srgbClr val="FD9A00"/>
                </a:solidFill>
              </a:rPr>
              <a:t>client-side</a:t>
            </a:r>
            <a:endParaRPr lang="en-US"/>
          </a:p>
          <a:p>
            <a:pPr marL="937584" lvl="1"/>
            <a:r>
              <a:rPr lang="en-US"/>
              <a:t>executed in the </a:t>
            </a:r>
            <a:r>
              <a:rPr lang="en-US">
                <a:solidFill>
                  <a:srgbClr val="FD9A00"/>
                </a:solidFill>
              </a:rPr>
              <a:t>user</a:t>
            </a:r>
            <a:r>
              <a:rPr lang="ja-JP" altLang="en-US">
                <a:solidFill>
                  <a:srgbClr val="FD9A00"/>
                </a:solidFill>
                <a:latin typeface="Arial"/>
              </a:rPr>
              <a:t>’</a:t>
            </a:r>
            <a:r>
              <a:rPr lang="en-US">
                <a:solidFill>
                  <a:srgbClr val="FD9A00"/>
                </a:solidFill>
              </a:rPr>
              <a:t>s browser</a:t>
            </a:r>
            <a:endParaRPr lang="en-US"/>
          </a:p>
          <a:p>
            <a:pPr marL="625056"/>
            <a:r>
              <a:rPr lang="en-US"/>
              <a:t>javascript may now be </a:t>
            </a:r>
            <a:r>
              <a:rPr lang="en-US">
                <a:solidFill>
                  <a:srgbClr val="0091CE"/>
                </a:solidFill>
              </a:rPr>
              <a:t>server-side</a:t>
            </a:r>
            <a:endParaRPr lang="en-US"/>
          </a:p>
          <a:p>
            <a:pPr marL="937584" lvl="1"/>
            <a:r>
              <a:rPr lang="en-US"/>
              <a:t>executed in the web </a:t>
            </a:r>
            <a:r>
              <a:rPr lang="en-US">
                <a:solidFill>
                  <a:srgbClr val="0091CE"/>
                </a:solidFill>
              </a:rPr>
              <a:t>page server</a:t>
            </a:r>
          </a:p>
          <a:p>
            <a:pPr marL="937584" lvl="1"/>
            <a:r>
              <a:rPr lang="en-US"/>
              <a:t>executed anywhere!</a:t>
            </a:r>
          </a:p>
        </p:txBody>
      </p:sp>
    </p:spTree>
    <p:extLst>
      <p:ext uri="{BB962C8B-B14F-4D97-AF65-F5344CB8AC3E}">
        <p14:creationId xmlns:p14="http://schemas.microsoft.com/office/powerpoint/2010/main" val="14344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server</a:t>
            </a:r>
            <a:r>
              <a:rPr lang="en-US" dirty="0"/>
              <a:t>-side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server</a:t>
            </a:r>
            <a:r>
              <a:rPr lang="en-US" dirty="0"/>
              <a:t>-side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re-use client-side code on the server</a:t>
            </a:r>
          </a:p>
          <a:p>
            <a:pPr marL="625056"/>
            <a:r>
              <a:rPr lang="en-US"/>
              <a:t>well known language</a:t>
            </a:r>
          </a:p>
          <a:p>
            <a:pPr marL="625056"/>
            <a:r>
              <a:rPr lang="en-US"/>
              <a:t>event-listener paradigm works well</a:t>
            </a:r>
          </a:p>
          <a:p>
            <a:pPr marL="625056"/>
            <a:r>
              <a:rPr lang="en-US"/>
              <a:t>node.js is actually faster sometimes</a:t>
            </a:r>
          </a:p>
          <a:p>
            <a:pPr marL="625056"/>
            <a:r>
              <a:rPr lang="en-US"/>
              <a:t>...or maybe you just like javascript</a:t>
            </a:r>
          </a:p>
        </p:txBody>
      </p:sp>
    </p:spTree>
    <p:extLst>
      <p:ext uri="{BB962C8B-B14F-4D97-AF65-F5344CB8AC3E}">
        <p14:creationId xmlns:p14="http://schemas.microsoft.com/office/powerpoint/2010/main" val="42666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 dirty="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 dirty="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at;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= require('http');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http.createServer(function (req, res) {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res.writeHead(200,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res.end('Hello World');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  <a:endParaRPr lang="en-US" sz="19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/>
              <a:t>create </a:t>
            </a:r>
            <a:r>
              <a:rPr lang="en-US">
                <a:solidFill>
                  <a:srgbClr val="FD9A00"/>
                </a:solidFill>
              </a:rPr>
              <a:t>sockets </a:t>
            </a:r>
            <a:r>
              <a:rPr lang="en-US"/>
              <a:t>for quick client-server communication</a:t>
            </a:r>
          </a:p>
          <a:p>
            <a:pPr marL="937584" lvl="1"/>
            <a:r>
              <a:rPr lang="en-US"/>
              <a:t>allows for very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live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web pages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892969" y="3768328"/>
            <a:ext cx="7358063" cy="18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data);</a:t>
            </a:r>
          </a:p>
          <a:p>
            <a:pPr>
              <a:spcBef>
                <a:spcPts val="1687"/>
              </a:spcBef>
            </a:pP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function);</a:t>
            </a:r>
          </a:p>
        </p:txBody>
      </p:sp>
    </p:spTree>
    <p:extLst>
      <p:ext uri="{BB962C8B-B14F-4D97-AF65-F5344CB8AC3E}">
        <p14:creationId xmlns:p14="http://schemas.microsoft.com/office/powerpoint/2010/main" val="16542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 dirty="0"/>
              <a:t>create </a:t>
            </a:r>
            <a:r>
              <a:rPr lang="en-US" dirty="0">
                <a:solidFill>
                  <a:srgbClr val="FD9A00"/>
                </a:solidFill>
              </a:rPr>
              <a:t>sockets </a:t>
            </a:r>
            <a:r>
              <a:rPr lang="en-US" dirty="0"/>
              <a:t>for quick client-server communication</a:t>
            </a:r>
          </a:p>
          <a:p>
            <a:pPr marL="937584" lvl="1"/>
            <a:r>
              <a:rPr lang="en-US" dirty="0"/>
              <a:t>allows for very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web </a:t>
            </a:r>
            <a:r>
              <a:rPr lang="en-US" dirty="0" smtClean="0"/>
              <a:t>pages</a:t>
            </a:r>
          </a:p>
          <a:p>
            <a:pPr marL="937584" lvl="1"/>
            <a:r>
              <a:rPr lang="en-US" dirty="0" smtClean="0"/>
              <a:t>install via "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socket.io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'socket.io'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</a:t>
            </a:r>
            <a:r>
              <a:rPr lang="en-US" sz="1200" u="sng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http://localhost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</a:t>
            </a:r>
            <a:r>
              <a:rPr lang="en-US" sz="1200" u="sng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http://localhost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1988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1990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9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3014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"/socket.io/socket.io.js"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4037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4348" y="0"/>
            <a:ext cx="7874837" cy="6858000"/>
            <a:chOff x="454348" y="0"/>
            <a:chExt cx="7874837" cy="6858000"/>
          </a:xfrm>
        </p:grpSpPr>
        <p:sp>
          <p:nvSpPr>
            <p:cNvPr id="2" name="Rectangle 1"/>
            <p:cNvSpPr/>
            <p:nvPr/>
          </p:nvSpPr>
          <p:spPr>
            <a:xfrm>
              <a:off x="2195883" y="0"/>
              <a:ext cx="6133302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4348" y="350847"/>
              <a:ext cx="1741535" cy="650715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4349" y="0"/>
              <a:ext cx="815560" cy="35084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54348" y="1891862"/>
            <a:ext cx="2059012" cy="287086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'http://localhost'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8134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socket.io for node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2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Write a chat application using </a:t>
            </a:r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Teams of 2 (randomly divided)</a:t>
            </a:r>
          </a:p>
        </p:txBody>
      </p:sp>
    </p:spTree>
    <p:extLst>
      <p:ext uri="{BB962C8B-B14F-4D97-AF65-F5344CB8AC3E}">
        <p14:creationId xmlns:p14="http://schemas.microsoft.com/office/powerpoint/2010/main" val="2292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“Should I wear a jacket today?”</a:t>
            </a:r>
          </a:p>
          <a:p>
            <a:r>
              <a:rPr lang="en-US" dirty="0" smtClean="0"/>
              <a:t>Going to use Yahoo! Weather API</a:t>
            </a:r>
          </a:p>
          <a:p>
            <a:pPr lvl="1"/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/>
            <a:r>
              <a:rPr lang="en-US" dirty="0" smtClean="0"/>
              <a:t>One of many available weather APIs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</a:t>
            </a:r>
            <a:r>
              <a:rPr lang="en-US" dirty="0" err="1">
                <a:solidFill>
                  <a:srgbClr val="F6C16A"/>
                </a:solidFill>
              </a:rPr>
              <a:t>weather.yahooapis.com</a:t>
            </a:r>
            <a:r>
              <a:rPr lang="en-US" dirty="0">
                <a:solidFill>
                  <a:srgbClr val="F6C16A"/>
                </a:solidFill>
              </a:rPr>
              <a:t>/</a:t>
            </a:r>
            <a:r>
              <a:rPr lang="en-US" dirty="0" err="1">
                <a:solidFill>
                  <a:srgbClr val="F6C16A"/>
                </a:solidFill>
              </a:rPr>
              <a:t>forecastrss?w</a:t>
            </a:r>
            <a:r>
              <a:rPr lang="en-US" dirty="0">
                <a:solidFill>
                  <a:srgbClr val="F6C16A"/>
                </a:solidFill>
              </a:rPr>
              <a:t>=</a:t>
            </a:r>
            <a:r>
              <a:rPr lang="en-US" dirty="0" smtClean="0">
                <a:solidFill>
                  <a:srgbClr val="F6C16A"/>
                </a:solidFill>
              </a:rPr>
              <a:t>2473224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For next class: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Install </a:t>
            </a:r>
            <a:r>
              <a:rPr lang="en-US" dirty="0" err="1" smtClean="0">
                <a:solidFill>
                  <a:srgbClr val="FFFFFF"/>
                </a:solidFill>
              </a:rPr>
              <a:t>Node.js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nodejs.org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with </a:t>
            </a:r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/>
          </a:p>
          <a:p>
            <a:pPr lvl="1"/>
            <a:r>
              <a:rPr lang="en-US" dirty="0" smtClean="0"/>
              <a:t>API for sending requests to a web server within JavaScript</a:t>
            </a:r>
          </a:p>
          <a:p>
            <a:r>
              <a:rPr lang="en-US" dirty="0" smtClean="0"/>
              <a:t>Many libraries simplify the development of AJAX</a:t>
            </a:r>
          </a:p>
          <a:p>
            <a:pPr lvl="1"/>
            <a:r>
              <a:rPr lang="en-US" dirty="0" smtClean="0"/>
              <a:t>…we won’t use any of them in this lecture</a:t>
            </a:r>
          </a:p>
          <a:p>
            <a:pPr lvl="1"/>
            <a:r>
              <a:rPr lang="en-US" dirty="0" smtClean="0"/>
              <a:t>…but you may for your final projects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73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1</a:t>
            </a:r>
            <a:r>
              <a:rPr lang="en-US" sz="2400" dirty="0">
                <a:latin typeface="Courier New"/>
                <a:cs typeface="Courier New"/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/>
                <a:cs typeface="Courier New"/>
              </a:rPr>
              <a:t>open</a:t>
            </a:r>
            <a:r>
              <a:rPr lang="en-US" sz="2400" dirty="0" smtClean="0"/>
              <a:t> method has been successfully called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2: send</a:t>
            </a:r>
            <a:r>
              <a:rPr lang="en-US" sz="2400" dirty="0"/>
              <a:t> method has been successfully </a:t>
            </a:r>
            <a:r>
              <a:rPr lang="en-US" sz="2400" dirty="0" smtClean="0"/>
              <a:t>called, response headers have been </a:t>
            </a:r>
            <a:r>
              <a:rPr lang="en-US" sz="2400" dirty="0" err="1" smtClean="0"/>
              <a:t>recieved</a:t>
            </a:r>
            <a:endParaRPr lang="en-US" sz="2400" dirty="0" smtClean="0"/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3: </a:t>
            </a:r>
            <a:r>
              <a:rPr lang="en-US" sz="2400" dirty="0" smtClean="0"/>
              <a:t>response has begun to load</a:t>
            </a:r>
            <a:endParaRPr lang="en-US" sz="2400" dirty="0">
              <a:latin typeface="Courier New"/>
              <a:cs typeface="Courier New"/>
            </a:endParaRPr>
          </a:p>
          <a:p>
            <a:pPr lvl="1"/>
            <a:r>
              <a:rPr lang="en-US" sz="2400" b="1" dirty="0" smtClean="0">
                <a:latin typeface="Courier New"/>
                <a:cs typeface="Courier New"/>
              </a:rPr>
              <a:t>4: </a:t>
            </a:r>
            <a:r>
              <a:rPr lang="en-US" sz="2400" b="1" dirty="0" smtClean="0"/>
              <a:t>response has finished loading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18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5283</TotalTime>
  <Words>2568</Words>
  <Application>Microsoft Macintosh PowerPoint</Application>
  <PresentationFormat>On-screen Show (4:3)</PresentationFormat>
  <Paragraphs>564</Paragraphs>
  <Slides>56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Story</vt:lpstr>
      <vt:lpstr>AJAX and servers</vt:lpstr>
      <vt:lpstr>AJAX</vt:lpstr>
      <vt:lpstr>it’s the difference between…</vt:lpstr>
      <vt:lpstr>PowerPoint Presentation</vt:lpstr>
      <vt:lpstr>PowerPoint Presentation</vt:lpstr>
      <vt:lpstr>Next time…</vt:lpstr>
      <vt:lpstr>AJAX</vt:lpstr>
      <vt:lpstr>AJAX</vt:lpstr>
      <vt:lpstr>XMLHttpRequest</vt:lpstr>
      <vt:lpstr>XMLHttpRequest</vt:lpstr>
      <vt:lpstr>XMLHttpRequest</vt:lpstr>
      <vt:lpstr>XMLHttpRequest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Should I wear a jacket today?</vt:lpstr>
      <vt:lpstr>Step 1: Fetch weather data</vt:lpstr>
      <vt:lpstr>Dealing with response data</vt:lpstr>
      <vt:lpstr>Dealing with response data</vt:lpstr>
      <vt:lpstr>Step 2: Update your UI with weather data</vt:lpstr>
      <vt:lpstr>Step 2: Update your UI with weather data</vt:lpstr>
      <vt:lpstr>Web Servers</vt:lpstr>
      <vt:lpstr>So Far…</vt:lpstr>
      <vt:lpstr>So Far…</vt:lpstr>
      <vt:lpstr>The missing piece</vt:lpstr>
      <vt:lpstr>The Beauty of Servers</vt:lpstr>
      <vt:lpstr>Server-Side Programming</vt:lpstr>
      <vt:lpstr>How Server-Side Code Executes (Simple Model)</vt:lpstr>
      <vt:lpstr>what is “server-side?”</vt:lpstr>
      <vt:lpstr>node.js</vt:lpstr>
      <vt:lpstr>why server-side js?</vt:lpstr>
      <vt:lpstr>why server-side js?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node: socket.io</vt:lpstr>
      <vt:lpstr>node: socket.io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In-class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300</cp:revision>
  <dcterms:created xsi:type="dcterms:W3CDTF">2011-09-15T03:16:43Z</dcterms:created>
  <dcterms:modified xsi:type="dcterms:W3CDTF">2014-10-14T19:28:12Z</dcterms:modified>
</cp:coreProperties>
</file>