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0"/>
  </p:notesMasterIdLst>
  <p:sldIdLst>
    <p:sldId id="256" r:id="rId2"/>
    <p:sldId id="291" r:id="rId3"/>
    <p:sldId id="395" r:id="rId4"/>
    <p:sldId id="396" r:id="rId5"/>
    <p:sldId id="394" r:id="rId6"/>
    <p:sldId id="392" r:id="rId7"/>
    <p:sldId id="360" r:id="rId8"/>
    <p:sldId id="361" r:id="rId9"/>
    <p:sldId id="363" r:id="rId10"/>
    <p:sldId id="364" r:id="rId11"/>
    <p:sldId id="365" r:id="rId12"/>
    <p:sldId id="366" r:id="rId13"/>
    <p:sldId id="367" r:id="rId14"/>
    <p:sldId id="293" r:id="rId15"/>
    <p:sldId id="357" r:id="rId16"/>
    <p:sldId id="333" r:id="rId17"/>
    <p:sldId id="397" r:id="rId18"/>
    <p:sldId id="398" r:id="rId19"/>
    <p:sldId id="400" r:id="rId20"/>
    <p:sldId id="334" r:id="rId21"/>
    <p:sldId id="399" r:id="rId22"/>
    <p:sldId id="401" r:id="rId23"/>
    <p:sldId id="402" r:id="rId24"/>
    <p:sldId id="403" r:id="rId25"/>
    <p:sldId id="370" r:id="rId26"/>
    <p:sldId id="371" r:id="rId27"/>
    <p:sldId id="372" r:id="rId28"/>
    <p:sldId id="373" r:id="rId29"/>
    <p:sldId id="374" r:id="rId30"/>
    <p:sldId id="375" r:id="rId31"/>
    <p:sldId id="404" r:id="rId32"/>
    <p:sldId id="376" r:id="rId33"/>
    <p:sldId id="345" r:id="rId34"/>
    <p:sldId id="377" r:id="rId35"/>
    <p:sldId id="380" r:id="rId36"/>
    <p:sldId id="381" r:id="rId37"/>
    <p:sldId id="378" r:id="rId38"/>
    <p:sldId id="379" r:id="rId39"/>
    <p:sldId id="382" r:id="rId40"/>
    <p:sldId id="383" r:id="rId41"/>
    <p:sldId id="384" r:id="rId42"/>
    <p:sldId id="390" r:id="rId43"/>
    <p:sldId id="385" r:id="rId44"/>
    <p:sldId id="386" r:id="rId45"/>
    <p:sldId id="387" r:id="rId46"/>
    <p:sldId id="391" r:id="rId47"/>
    <p:sldId id="393" r:id="rId48"/>
    <p:sldId id="369"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9CF13D0-12CC-FD45-8B98-A820FA52359C}">
          <p14:sldIdLst>
            <p14:sldId id="256"/>
            <p14:sldId id="291"/>
            <p14:sldId id="395"/>
            <p14:sldId id="396"/>
            <p14:sldId id="394"/>
            <p14:sldId id="392"/>
            <p14:sldId id="360"/>
            <p14:sldId id="361"/>
            <p14:sldId id="363"/>
            <p14:sldId id="364"/>
            <p14:sldId id="365"/>
            <p14:sldId id="366"/>
            <p14:sldId id="367"/>
            <p14:sldId id="293"/>
            <p14:sldId id="357"/>
            <p14:sldId id="333"/>
            <p14:sldId id="397"/>
            <p14:sldId id="398"/>
            <p14:sldId id="400"/>
            <p14:sldId id="334"/>
            <p14:sldId id="399"/>
            <p14:sldId id="401"/>
            <p14:sldId id="402"/>
            <p14:sldId id="403"/>
            <p14:sldId id="370"/>
            <p14:sldId id="371"/>
            <p14:sldId id="372"/>
            <p14:sldId id="373"/>
            <p14:sldId id="374"/>
            <p14:sldId id="375"/>
            <p14:sldId id="404"/>
            <p14:sldId id="376"/>
            <p14:sldId id="345"/>
            <p14:sldId id="377"/>
            <p14:sldId id="380"/>
            <p14:sldId id="381"/>
            <p14:sldId id="378"/>
            <p14:sldId id="379"/>
            <p14:sldId id="382"/>
            <p14:sldId id="383"/>
            <p14:sldId id="384"/>
            <p14:sldId id="390"/>
            <p14:sldId id="385"/>
            <p14:sldId id="386"/>
            <p14:sldId id="387"/>
            <p14:sldId id="391"/>
            <p14:sldId id="393"/>
            <p14:sldId id="3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671" autoAdjust="0"/>
  </p:normalViewPr>
  <p:slideViewPr>
    <p:cSldViewPr snapToGrid="0" snapToObjects="1">
      <p:cViewPr>
        <p:scale>
          <a:sx n="103" d="100"/>
          <a:sy n="103" d="100"/>
        </p:scale>
        <p:origin x="-392" y="-80"/>
      </p:cViewPr>
      <p:guideLst>
        <p:guide orient="horz" pos="217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7C8422-C8B8-4BC4-B711-60DC022E0201}" type="datetimeFigureOut">
              <a:rPr lang="en-US" smtClean="0"/>
              <a:pPr/>
              <a:t>11/1/13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04B385-195D-42A6-AD53-ED33A3B9CE57}" type="slidenum">
              <a:rPr lang="en-US" smtClean="0"/>
              <a:pPr/>
              <a:t>‹#›</a:t>
            </a:fld>
            <a:endParaRPr lang="en-US"/>
          </a:p>
        </p:txBody>
      </p:sp>
    </p:spTree>
    <p:extLst>
      <p:ext uri="{BB962C8B-B14F-4D97-AF65-F5344CB8AC3E}">
        <p14:creationId xmlns:p14="http://schemas.microsoft.com/office/powerpoint/2010/main" val="3945064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a:t>
            </a:r>
            <a:r>
              <a:rPr lang="en-US" baseline="0" dirty="0" smtClean="0"/>
              <a:t> Scott about the requirement – first one why can it not overlap with other classes’ project</a:t>
            </a:r>
          </a:p>
          <a:p>
            <a:endParaRPr lang="en-US" dirty="0"/>
          </a:p>
        </p:txBody>
      </p:sp>
      <p:sp>
        <p:nvSpPr>
          <p:cNvPr id="4" name="Slide Number Placeholder 3"/>
          <p:cNvSpPr>
            <a:spLocks noGrp="1"/>
          </p:cNvSpPr>
          <p:nvPr>
            <p:ph type="sldNum" sz="quarter" idx="10"/>
          </p:nvPr>
        </p:nvSpPr>
        <p:spPr/>
        <p:txBody>
          <a:bodyPr/>
          <a:lstStyle/>
          <a:p>
            <a:fld id="{DE04B385-195D-42A6-AD53-ED33A3B9CE57}" type="slidenum">
              <a:rPr lang="en-US" smtClean="0"/>
              <a:pPr/>
              <a:t>5</a:t>
            </a:fld>
            <a:endParaRPr lang="en-US"/>
          </a:p>
        </p:txBody>
      </p:sp>
    </p:spTree>
    <p:extLst>
      <p:ext uri="{BB962C8B-B14F-4D97-AF65-F5344CB8AC3E}">
        <p14:creationId xmlns:p14="http://schemas.microsoft.com/office/powerpoint/2010/main" val="2680151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Executed</a:t>
            </a:r>
            <a:r>
              <a:rPr lang="en-US" baseline="0" dirty="0" smtClean="0"/>
              <a:t> anywhere??</a:t>
            </a:r>
          </a:p>
          <a:p>
            <a:endParaRPr lang="en-US" dirty="0" smtClean="0"/>
          </a:p>
          <a:p>
            <a:r>
              <a:rPr lang="en-US" dirty="0" smtClean="0"/>
              <a:t>In order to store your</a:t>
            </a:r>
            <a:r>
              <a:rPr lang="en-US" baseline="0" dirty="0" smtClean="0"/>
              <a:t> data when your computer closes, or be able to access your same email across computers, you need to store it somewhere else, like in this giant behemoth.</a:t>
            </a:r>
          </a:p>
          <a:p>
            <a:endParaRPr lang="en-US" baseline="0" dirty="0" smtClean="0"/>
          </a:p>
          <a:p>
            <a:r>
              <a:rPr lang="en-US" baseline="0" dirty="0" smtClean="0"/>
              <a:t>When you get webpages, you are usually not loading them from your computer as we are in class. You’re loading them from a web server, a computer that’s sitting somewhere else (could be in your room or somewhere in Kentucky. Probably not in your room). Usually you load pages from computers that are called servers.</a:t>
            </a:r>
          </a:p>
          <a:p>
            <a:endParaRPr lang="en-US" baseline="0" dirty="0" smtClean="0"/>
          </a:p>
          <a:p>
            <a:r>
              <a:rPr lang="en-US" baseline="0" dirty="0" smtClean="0"/>
              <a:t>These servers can do more than just give you a simple HTML page.  You can also run programs on servers, and more importantly, store huge amounts of data. </a:t>
            </a:r>
            <a:endParaRPr lang="en-US" dirty="0" smtClean="0"/>
          </a:p>
          <a:p>
            <a:endParaRPr lang="en-US" dirty="0"/>
          </a:p>
        </p:txBody>
      </p:sp>
      <p:sp>
        <p:nvSpPr>
          <p:cNvPr id="4" name="Slide Number Placeholder 3"/>
          <p:cNvSpPr>
            <a:spLocks noGrp="1"/>
          </p:cNvSpPr>
          <p:nvPr>
            <p:ph type="sldNum" sz="quarter" idx="10"/>
          </p:nvPr>
        </p:nvSpPr>
        <p:spPr/>
        <p:txBody>
          <a:bodyPr/>
          <a:lstStyle/>
          <a:p>
            <a:fld id="{DE04B385-195D-42A6-AD53-ED33A3B9CE57}" type="slidenum">
              <a:rPr lang="en-US" smtClean="0"/>
              <a:pPr/>
              <a:t>16</a:t>
            </a:fld>
            <a:endParaRPr lang="en-US"/>
          </a:p>
        </p:txBody>
      </p:sp>
    </p:spTree>
    <p:extLst>
      <p:ext uri="{BB962C8B-B14F-4D97-AF65-F5344CB8AC3E}">
        <p14:creationId xmlns:p14="http://schemas.microsoft.com/office/powerpoint/2010/main" val="2201628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2ED336-0651-4CCD-9313-C7F3352B3E8F}" type="slidenum">
              <a:rPr lang="en-US" smtClean="0"/>
              <a:t>17</a:t>
            </a:fld>
            <a:endParaRPr lang="en-US"/>
          </a:p>
        </p:txBody>
      </p:sp>
    </p:spTree>
    <p:extLst>
      <p:ext uri="{BB962C8B-B14F-4D97-AF65-F5344CB8AC3E}">
        <p14:creationId xmlns:p14="http://schemas.microsoft.com/office/powerpoint/2010/main" val="2649361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0722"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r>
              <a:rPr lang="en-US" sz="2200" dirty="0">
                <a:latin typeface="Lucida Grande" charset="0"/>
                <a:cs typeface="Lucida Grande" charset="0"/>
                <a:sym typeface="Lucida Grande" charset="0"/>
              </a:rPr>
              <a:t>Ask students: why would you want server-side </a:t>
            </a:r>
            <a:r>
              <a:rPr lang="en-US" sz="2200" dirty="0" err="1">
                <a:latin typeface="Lucida Grande" charset="0"/>
                <a:cs typeface="Lucida Grande" charset="0"/>
                <a:sym typeface="Lucida Grande" charset="0"/>
              </a:rPr>
              <a:t>js</a:t>
            </a:r>
            <a:r>
              <a:rPr lang="en-US" sz="2200" dirty="0">
                <a:latin typeface="Lucida Grande" charset="0"/>
                <a:cs typeface="Lucida Grande" charset="0"/>
                <a:sym typeface="Lucida Grande" charset="0"/>
              </a:rPr>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everyone to get this running</a:t>
            </a:r>
            <a:endParaRPr lang="en-US" dirty="0"/>
          </a:p>
        </p:txBody>
      </p:sp>
      <p:sp>
        <p:nvSpPr>
          <p:cNvPr id="4" name="Slide Number Placeholder 3"/>
          <p:cNvSpPr>
            <a:spLocks noGrp="1"/>
          </p:cNvSpPr>
          <p:nvPr>
            <p:ph type="sldNum" sz="quarter" idx="10"/>
          </p:nvPr>
        </p:nvSpPr>
        <p:spPr/>
        <p:txBody>
          <a:bodyPr/>
          <a:lstStyle/>
          <a:p>
            <a:fld id="{DE04B385-195D-42A6-AD53-ED33A3B9CE57}" type="slidenum">
              <a:rPr lang="en-US" smtClean="0"/>
              <a:pPr/>
              <a:t>32</a:t>
            </a:fld>
            <a:endParaRPr lang="en-US"/>
          </a:p>
        </p:txBody>
      </p:sp>
    </p:spTree>
    <p:extLst>
      <p:ext uri="{BB962C8B-B14F-4D97-AF65-F5344CB8AC3E}">
        <p14:creationId xmlns:p14="http://schemas.microsoft.com/office/powerpoint/2010/main" val="167937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34EC56-5BE0-CF40-A0E9-9B07941CA105}" type="datetimeFigureOut">
              <a:rPr lang="en-US" smtClean="0"/>
              <a:pPr/>
              <a:t>11/1/13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6FB5E-4BBD-8C4E-84FF-856EDEBDEFF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34EC56-5BE0-CF40-A0E9-9B07941CA105}" type="datetimeFigureOut">
              <a:rPr lang="en-US" smtClean="0"/>
              <a:pPr/>
              <a:t>11/1/13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6FB5E-4BBD-8C4E-84FF-856EDEBDEFF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34EC56-5BE0-CF40-A0E9-9B07941CA105}" type="datetimeFigureOut">
              <a:rPr lang="en-US" smtClean="0"/>
              <a:pPr/>
              <a:t>11/1/13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6FB5E-4BBD-8C4E-84FF-856EDEBDEFF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toryboard">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34EC56-5BE0-CF40-A0E9-9B07941CA105}" type="datetimeFigureOut">
              <a:rPr lang="en-US" smtClean="0"/>
              <a:pPr/>
              <a:t>11/1/13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6FB5E-4BBD-8C4E-84FF-856EDEBDEFFB}" type="slidenum">
              <a:rPr lang="en-US" smtClean="0"/>
              <a:pPr/>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34EC56-5BE0-CF40-A0E9-9B07941CA105}" type="datetimeFigureOut">
              <a:rPr lang="en-US" smtClean="0"/>
              <a:pPr/>
              <a:t>11/1/13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6FB5E-4BBD-8C4E-84FF-856EDEBDEFF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34EC56-5BE0-CF40-A0E9-9B07941CA105}" type="datetimeFigureOut">
              <a:rPr lang="en-US" smtClean="0"/>
              <a:pPr/>
              <a:t>11/1/13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6FB5E-4BBD-8C4E-84FF-856EDEBDEFF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34EC56-5BE0-CF40-A0E9-9B07941CA105}" type="datetimeFigureOut">
              <a:rPr lang="en-US" smtClean="0"/>
              <a:pPr/>
              <a:t>11/1/13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6FB5E-4BBD-8C4E-84FF-856EDEBDEFF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34EC56-5BE0-CF40-A0E9-9B07941CA105}" type="datetimeFigureOut">
              <a:rPr lang="en-US" smtClean="0"/>
              <a:pPr/>
              <a:t>11/1/13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6FB5E-4BBD-8C4E-84FF-856EDEBDEFFB}" type="slidenum">
              <a:rPr lang="en-US" smtClean="0"/>
              <a:pPr/>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34EC56-5BE0-CF40-A0E9-9B07941CA105}" type="datetimeFigureOut">
              <a:rPr lang="en-US" smtClean="0"/>
              <a:pPr/>
              <a:t>11/1/13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6FB5E-4BBD-8C4E-84FF-856EDEBDEFF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en-US" smtClean="0"/>
              <a:t>Click to edit Master title style</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534EC56-5BE0-CF40-A0E9-9B07941CA105}" type="datetimeFigureOut">
              <a:rPr lang="en-US" smtClean="0"/>
              <a:pPr/>
              <a:t>11/1/13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6FB5E-4BBD-8C4E-84FF-856EDEBDEFF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534EC56-5BE0-CF40-A0E9-9B07941CA105}" type="datetimeFigureOut">
              <a:rPr lang="en-US" smtClean="0"/>
              <a:pPr/>
              <a:t>11/1/13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16FB5E-4BBD-8C4E-84FF-856EDEBDEFFB}" type="slidenum">
              <a:rPr lang="en-US" smtClean="0"/>
              <a:pPr/>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534EC56-5BE0-CF40-A0E9-9B07941CA105}" type="datetimeFigureOut">
              <a:rPr lang="en-US" smtClean="0"/>
              <a:pPr/>
              <a:t>11/1/13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16FB5E-4BBD-8C4E-84FF-856EDEBDEF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34EC56-5BE0-CF40-A0E9-9B07941CA105}" type="datetimeFigureOut">
              <a:rPr lang="en-US" smtClean="0"/>
              <a:pPr/>
              <a:t>11/1/13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16FB5E-4BBD-8C4E-84FF-856EDEBDEFF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34EC56-5BE0-CF40-A0E9-9B07941CA105}" type="datetimeFigureOut">
              <a:rPr lang="en-US" smtClean="0"/>
              <a:pPr/>
              <a:t>11/1/13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6FB5E-4BBD-8C4E-84FF-856EDEBDEFF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en-US" smtClean="0"/>
              <a:t>Click to edit Master title style</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6534EC56-5BE0-CF40-A0E9-9B07941CA105}" type="datetimeFigureOut">
              <a:rPr lang="en-US" smtClean="0"/>
              <a:pPr/>
              <a:t>11/1/13</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8F16FB5E-4BBD-8C4E-84FF-856EDEBDEFF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avascript.crockford.com/popular.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nodejs.org/download/"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nodejs.org/api/"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ocket.io/"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Server-Side Development</a:t>
            </a:r>
            <a:endParaRPr lang="en-US" dirty="0"/>
          </a:p>
        </p:txBody>
      </p:sp>
      <p:sp>
        <p:nvSpPr>
          <p:cNvPr id="4" name="Subtitle 2"/>
          <p:cNvSpPr>
            <a:spLocks noGrp="1"/>
          </p:cNvSpPr>
          <p:nvPr>
            <p:ph type="subTitle" idx="1"/>
          </p:nvPr>
        </p:nvSpPr>
        <p:spPr/>
        <p:txBody>
          <a:bodyPr/>
          <a:lstStyle/>
          <a:p>
            <a:r>
              <a:rPr lang="en-US" dirty="0" smtClean="0"/>
              <a:t>Lab 9</a:t>
            </a:r>
          </a:p>
          <a:p>
            <a:r>
              <a:rPr lang="en-US" dirty="0" smtClean="0"/>
              <a:t>10/24</a:t>
            </a:r>
            <a:endParaRPr lang="en-US" dirty="0"/>
          </a:p>
        </p:txBody>
      </p:sp>
    </p:spTree>
    <p:extLst>
      <p:ext uri="{BB962C8B-B14F-4D97-AF65-F5344CB8AC3E}">
        <p14:creationId xmlns:p14="http://schemas.microsoft.com/office/powerpoint/2010/main" val="336501838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4 Constraints</a:t>
            </a:r>
            <a:endParaRPr lang="en-US" dirty="0"/>
          </a:p>
        </p:txBody>
      </p:sp>
      <p:sp>
        <p:nvSpPr>
          <p:cNvPr id="3" name="Content Placeholder 2"/>
          <p:cNvSpPr>
            <a:spLocks noGrp="1"/>
          </p:cNvSpPr>
          <p:nvPr>
            <p:ph idx="1"/>
          </p:nvPr>
        </p:nvSpPr>
        <p:spPr/>
        <p:txBody>
          <a:bodyPr/>
          <a:lstStyle/>
          <a:p>
            <a:r>
              <a:rPr lang="en-US" dirty="0" smtClean="0"/>
              <a:t>You can use whatever JavaScript libraries you want, as long as you document it in your README for your submission.</a:t>
            </a:r>
          </a:p>
          <a:p>
            <a:r>
              <a:rPr lang="en-US" dirty="0" smtClean="0"/>
              <a:t>You should also mention libraries you used in your final presentation.</a:t>
            </a:r>
          </a:p>
          <a:p>
            <a:r>
              <a:rPr lang="en-US" dirty="0" smtClean="0"/>
              <a:t>REMINDER: piecing together libraries for this project will not give you full points under the ‘makes significant use of JavaScript’ criteria</a:t>
            </a:r>
            <a:endParaRPr lang="en-US" dirty="0"/>
          </a:p>
        </p:txBody>
      </p:sp>
    </p:spTree>
    <p:extLst>
      <p:ext uri="{BB962C8B-B14F-4D97-AF65-F5344CB8AC3E}">
        <p14:creationId xmlns:p14="http://schemas.microsoft.com/office/powerpoint/2010/main" val="245396186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4 Submission</a:t>
            </a:r>
            <a:endParaRPr lang="en-US" dirty="0"/>
          </a:p>
        </p:txBody>
      </p:sp>
      <p:sp>
        <p:nvSpPr>
          <p:cNvPr id="3" name="Content Placeholder 2"/>
          <p:cNvSpPr>
            <a:spLocks noGrp="1"/>
          </p:cNvSpPr>
          <p:nvPr>
            <p:ph idx="1"/>
          </p:nvPr>
        </p:nvSpPr>
        <p:spPr/>
        <p:txBody>
          <a:bodyPr/>
          <a:lstStyle/>
          <a:p>
            <a:r>
              <a:rPr lang="en-US" dirty="0" smtClean="0"/>
              <a:t>Submit all of the code needed for your project to Blackboard</a:t>
            </a:r>
          </a:p>
          <a:p>
            <a:r>
              <a:rPr lang="en-US" dirty="0" smtClean="0"/>
              <a:t>Include a README describing what you did, why it is interesting, how your work makes significant use of JavaScript, any problems you encountered or known bugs, and all of the libraries you used (with </a:t>
            </a:r>
            <a:r>
              <a:rPr lang="en-US" dirty="0" err="1" smtClean="0"/>
              <a:t>urls</a:t>
            </a:r>
            <a:r>
              <a:rPr lang="en-US" dirty="0" smtClean="0"/>
              <a:t> to references).</a:t>
            </a:r>
            <a:endParaRPr lang="en-US" dirty="0"/>
          </a:p>
        </p:txBody>
      </p:sp>
    </p:spTree>
    <p:extLst>
      <p:ext uri="{BB962C8B-B14F-4D97-AF65-F5344CB8AC3E}">
        <p14:creationId xmlns:p14="http://schemas.microsoft.com/office/powerpoint/2010/main" val="227660541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4 Final Presentations</a:t>
            </a:r>
            <a:endParaRPr lang="en-US" dirty="0"/>
          </a:p>
        </p:txBody>
      </p:sp>
      <p:sp>
        <p:nvSpPr>
          <p:cNvPr id="3" name="Content Placeholder 2"/>
          <p:cNvSpPr>
            <a:spLocks noGrp="1"/>
          </p:cNvSpPr>
          <p:nvPr>
            <p:ph idx="1"/>
          </p:nvPr>
        </p:nvSpPr>
        <p:spPr/>
        <p:txBody>
          <a:bodyPr/>
          <a:lstStyle/>
          <a:p>
            <a:r>
              <a:rPr lang="en-US" dirty="0" smtClean="0"/>
              <a:t>Will be held Dec 5</a:t>
            </a:r>
            <a:r>
              <a:rPr lang="en-US" baseline="30000" dirty="0" smtClean="0"/>
              <a:t>th</a:t>
            </a:r>
            <a:r>
              <a:rPr lang="en-US" dirty="0" smtClean="0"/>
              <a:t> </a:t>
            </a:r>
            <a:r>
              <a:rPr lang="en-US" dirty="0"/>
              <a:t>&amp; </a:t>
            </a:r>
            <a:r>
              <a:rPr lang="en-US" dirty="0" smtClean="0"/>
              <a:t>6</a:t>
            </a:r>
            <a:r>
              <a:rPr lang="en-US" baseline="30000" dirty="0" smtClean="0"/>
              <a:t>th</a:t>
            </a:r>
            <a:endParaRPr lang="en-US" baseline="30000" dirty="0"/>
          </a:p>
          <a:p>
            <a:r>
              <a:rPr lang="en-US" dirty="0" smtClean="0"/>
              <a:t>Each person will give a 6 minute demo of their project.</a:t>
            </a:r>
          </a:p>
          <a:p>
            <a:pPr lvl="1"/>
            <a:r>
              <a:rPr lang="en-US" dirty="0" smtClean="0"/>
              <a:t>No </a:t>
            </a:r>
            <a:r>
              <a:rPr lang="en-US" dirty="0" err="1" smtClean="0"/>
              <a:t>powerpoint</a:t>
            </a:r>
            <a:r>
              <a:rPr lang="en-US" dirty="0" smtClean="0"/>
              <a:t> necessary, just show us what you built.</a:t>
            </a:r>
          </a:p>
          <a:p>
            <a:pPr lvl="1"/>
            <a:r>
              <a:rPr lang="en-US" dirty="0" smtClean="0"/>
              <a:t>Talk about what was challenging about this project.</a:t>
            </a:r>
          </a:p>
          <a:p>
            <a:pPr lvl="1"/>
            <a:r>
              <a:rPr lang="en-US" dirty="0" smtClean="0"/>
              <a:t>Show us at least one interesting feature of your project.</a:t>
            </a:r>
            <a:endParaRPr lang="en-US" dirty="0"/>
          </a:p>
        </p:txBody>
      </p:sp>
    </p:spTree>
    <p:extLst>
      <p:ext uri="{BB962C8B-B14F-4D97-AF65-F5344CB8AC3E}">
        <p14:creationId xmlns:p14="http://schemas.microsoft.com/office/powerpoint/2010/main" val="340398383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4 Evaluation</a:t>
            </a:r>
            <a:endParaRPr lang="en-US" dirty="0"/>
          </a:p>
        </p:txBody>
      </p:sp>
      <p:sp>
        <p:nvSpPr>
          <p:cNvPr id="3" name="Content Placeholder 2"/>
          <p:cNvSpPr>
            <a:spLocks noGrp="1"/>
          </p:cNvSpPr>
          <p:nvPr>
            <p:ph idx="1"/>
          </p:nvPr>
        </p:nvSpPr>
        <p:spPr/>
        <p:txBody>
          <a:bodyPr>
            <a:normAutofit/>
          </a:bodyPr>
          <a:lstStyle/>
          <a:p>
            <a:r>
              <a:rPr lang="en-US" dirty="0" smtClean="0"/>
              <a:t>100 points:</a:t>
            </a:r>
          </a:p>
          <a:p>
            <a:pPr lvl="1"/>
            <a:r>
              <a:rPr lang="en-US" dirty="0" smtClean="0"/>
              <a:t>70 points: Peer evaluation </a:t>
            </a:r>
          </a:p>
          <a:p>
            <a:pPr lvl="2"/>
            <a:r>
              <a:rPr lang="en-US" dirty="0" smtClean="0"/>
              <a:t>Based on technical implementation and presentation</a:t>
            </a:r>
            <a:endParaRPr lang="en-US" dirty="0"/>
          </a:p>
          <a:p>
            <a:pPr lvl="1"/>
            <a:r>
              <a:rPr lang="en-US" dirty="0"/>
              <a:t>2</a:t>
            </a:r>
            <a:r>
              <a:rPr lang="en-US" dirty="0" smtClean="0"/>
              <a:t>0 points: Substantial and interesting use of JavaScript code.</a:t>
            </a:r>
          </a:p>
          <a:p>
            <a:pPr lvl="2"/>
            <a:r>
              <a:rPr lang="en-US" dirty="0" smtClean="0"/>
              <a:t>Base scores:</a:t>
            </a:r>
            <a:r>
              <a:rPr lang="en-US" dirty="0"/>
              <a:t/>
            </a:r>
            <a:br>
              <a:rPr lang="en-US" dirty="0"/>
            </a:br>
            <a:r>
              <a:rPr lang="en-US" dirty="0" smtClean="0"/>
              <a:t>Easy: 0-7</a:t>
            </a:r>
            <a:br>
              <a:rPr lang="en-US" dirty="0" smtClean="0"/>
            </a:br>
            <a:r>
              <a:rPr lang="en-US" dirty="0" smtClean="0"/>
              <a:t>Moderate: 8-14</a:t>
            </a:r>
            <a:br>
              <a:rPr lang="en-US" dirty="0" smtClean="0"/>
            </a:br>
            <a:r>
              <a:rPr lang="en-US" dirty="0" smtClean="0"/>
              <a:t>Hard: 15-20</a:t>
            </a:r>
          </a:p>
          <a:p>
            <a:pPr lvl="2"/>
            <a:r>
              <a:rPr lang="en-US" dirty="0" smtClean="0"/>
              <a:t>I will provide my estimation of the difficulty of your project ideas as part of the proposal feedback. </a:t>
            </a:r>
          </a:p>
          <a:p>
            <a:pPr lvl="1"/>
            <a:r>
              <a:rPr lang="en-US" dirty="0" smtClean="0"/>
              <a:t>10 points: peer grading participation </a:t>
            </a:r>
          </a:p>
        </p:txBody>
      </p:sp>
    </p:spTree>
    <p:extLst>
      <p:ext uri="{BB962C8B-B14F-4D97-AF65-F5344CB8AC3E}">
        <p14:creationId xmlns:p14="http://schemas.microsoft.com/office/powerpoint/2010/main" val="2246857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time…</a:t>
            </a:r>
            <a:endParaRPr lang="en-US" dirty="0"/>
          </a:p>
        </p:txBody>
      </p:sp>
      <p:sp>
        <p:nvSpPr>
          <p:cNvPr id="3" name="Content Placeholder 2"/>
          <p:cNvSpPr>
            <a:spLocks noGrp="1"/>
          </p:cNvSpPr>
          <p:nvPr>
            <p:ph idx="1"/>
          </p:nvPr>
        </p:nvSpPr>
        <p:spPr/>
        <p:txBody>
          <a:bodyPr/>
          <a:lstStyle/>
          <a:p>
            <a:r>
              <a:rPr lang="en-US" dirty="0" smtClean="0"/>
              <a:t>AJAX</a:t>
            </a:r>
          </a:p>
        </p:txBody>
      </p:sp>
    </p:spTree>
    <p:extLst>
      <p:ext uri="{BB962C8B-B14F-4D97-AF65-F5344CB8AC3E}">
        <p14:creationId xmlns:p14="http://schemas.microsoft.com/office/powerpoint/2010/main" val="283680808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r>
              <a:rPr lang="en-US" dirty="0" smtClean="0"/>
              <a:t>Server-side code</a:t>
            </a:r>
          </a:p>
          <a:p>
            <a:r>
              <a:rPr lang="en-US" dirty="0" err="1" smtClean="0"/>
              <a:t>Node.JS</a:t>
            </a:r>
            <a:r>
              <a:rPr lang="en-US" dirty="0" smtClean="0"/>
              <a:t> </a:t>
            </a:r>
          </a:p>
          <a:p>
            <a:r>
              <a:rPr lang="en-US" dirty="0" smtClean="0"/>
              <a:t>Build an application using </a:t>
            </a:r>
            <a:r>
              <a:rPr lang="en-US" dirty="0" err="1" smtClean="0"/>
              <a:t>Node.JS</a:t>
            </a:r>
            <a:r>
              <a:rPr lang="en-US" dirty="0" smtClean="0"/>
              <a:t> </a:t>
            </a:r>
            <a:br>
              <a:rPr lang="en-US" dirty="0" smtClean="0"/>
            </a:br>
            <a:r>
              <a:rPr lang="en-US" dirty="0" smtClean="0"/>
              <a:t>(this week and next week)</a:t>
            </a:r>
          </a:p>
          <a:p>
            <a:pPr lvl="1"/>
            <a:r>
              <a:rPr lang="en-US" dirty="0" smtClean="0"/>
              <a:t>Real-time chat application</a:t>
            </a:r>
          </a:p>
        </p:txBody>
      </p:sp>
    </p:spTree>
    <p:extLst>
      <p:ext uri="{BB962C8B-B14F-4D97-AF65-F5344CB8AC3E}">
        <p14:creationId xmlns:p14="http://schemas.microsoft.com/office/powerpoint/2010/main" val="103899870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ln/>
        </p:spPr>
        <p:txBody>
          <a:bodyPr/>
          <a:lstStyle/>
          <a:p>
            <a:r>
              <a:rPr lang="en-US"/>
              <a:t>what is </a:t>
            </a:r>
            <a:r>
              <a:rPr lang="ja-JP" altLang="en-US">
                <a:latin typeface="Arial"/>
              </a:rPr>
              <a:t>“</a:t>
            </a:r>
            <a:r>
              <a:rPr lang="en-US">
                <a:solidFill>
                  <a:srgbClr val="00BAFB"/>
                </a:solidFill>
              </a:rPr>
              <a:t>server-side</a:t>
            </a:r>
            <a:r>
              <a:rPr lang="en-US"/>
              <a:t>?</a:t>
            </a:r>
            <a:r>
              <a:rPr lang="ja-JP" altLang="en-US">
                <a:latin typeface="Arial"/>
              </a:rPr>
              <a:t>”</a:t>
            </a:r>
            <a:endParaRPr lang="en-US"/>
          </a:p>
        </p:txBody>
      </p:sp>
      <p:sp>
        <p:nvSpPr>
          <p:cNvPr id="24578" name="Rectangle 2"/>
          <p:cNvSpPr>
            <a:spLocks noGrp="1" noChangeArrowheads="1"/>
          </p:cNvSpPr>
          <p:nvPr>
            <p:ph type="body" idx="1"/>
          </p:nvPr>
        </p:nvSpPr>
        <p:spPr>
          <a:ln/>
        </p:spPr>
        <p:txBody>
          <a:bodyPr/>
          <a:lstStyle/>
          <a:p>
            <a:pPr marL="625056"/>
            <a:r>
              <a:rPr lang="en-US" dirty="0"/>
              <a:t>most </a:t>
            </a:r>
            <a:r>
              <a:rPr lang="en-US" dirty="0" err="1"/>
              <a:t>javascript</a:t>
            </a:r>
            <a:r>
              <a:rPr lang="en-US" dirty="0"/>
              <a:t> is </a:t>
            </a:r>
            <a:r>
              <a:rPr lang="en-US" dirty="0">
                <a:solidFill>
                  <a:srgbClr val="FD9A00"/>
                </a:solidFill>
              </a:rPr>
              <a:t>client-side</a:t>
            </a:r>
            <a:endParaRPr lang="en-US" dirty="0"/>
          </a:p>
          <a:p>
            <a:pPr marL="937584" lvl="1"/>
            <a:r>
              <a:rPr lang="en-US" dirty="0"/>
              <a:t>executed in the </a:t>
            </a:r>
            <a:r>
              <a:rPr lang="en-US" dirty="0">
                <a:solidFill>
                  <a:srgbClr val="FD9A00"/>
                </a:solidFill>
              </a:rPr>
              <a:t>user</a:t>
            </a:r>
            <a:r>
              <a:rPr lang="ja-JP" altLang="en-US" dirty="0">
                <a:solidFill>
                  <a:srgbClr val="FD9A00"/>
                </a:solidFill>
                <a:latin typeface="Arial"/>
              </a:rPr>
              <a:t>’</a:t>
            </a:r>
            <a:r>
              <a:rPr lang="en-US" dirty="0">
                <a:solidFill>
                  <a:srgbClr val="FD9A00"/>
                </a:solidFill>
              </a:rPr>
              <a:t>s browser</a:t>
            </a:r>
            <a:endParaRPr lang="en-US" dirty="0"/>
          </a:p>
          <a:p>
            <a:pPr marL="625056"/>
            <a:r>
              <a:rPr lang="en-US" dirty="0" err="1"/>
              <a:t>javascript</a:t>
            </a:r>
            <a:r>
              <a:rPr lang="en-US" dirty="0"/>
              <a:t> may now be </a:t>
            </a:r>
            <a:r>
              <a:rPr lang="en-US" dirty="0">
                <a:solidFill>
                  <a:srgbClr val="0091CE"/>
                </a:solidFill>
              </a:rPr>
              <a:t>server-side</a:t>
            </a:r>
            <a:endParaRPr lang="en-US" dirty="0"/>
          </a:p>
          <a:p>
            <a:pPr marL="937584" lvl="1"/>
            <a:r>
              <a:rPr lang="en-US" dirty="0"/>
              <a:t>executed in the </a:t>
            </a:r>
            <a:r>
              <a:rPr lang="en-US" dirty="0">
                <a:solidFill>
                  <a:schemeClr val="accent1">
                    <a:lumMod val="60000"/>
                    <a:lumOff val="40000"/>
                  </a:schemeClr>
                </a:solidFill>
              </a:rPr>
              <a:t>web </a:t>
            </a:r>
            <a:r>
              <a:rPr lang="en-US" dirty="0" smtClean="0">
                <a:solidFill>
                  <a:schemeClr val="accent1">
                    <a:lumMod val="60000"/>
                    <a:lumOff val="40000"/>
                  </a:schemeClr>
                </a:solidFill>
              </a:rPr>
              <a:t>server (where the web pages are host)</a:t>
            </a:r>
          </a:p>
        </p:txBody>
      </p:sp>
      <p:pic>
        <p:nvPicPr>
          <p:cNvPr id="4" name="Picture 2" descr="http://1userverrack.net/wp-content/uploads/2011/05/web-server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8240" y="3851517"/>
            <a:ext cx="3028373" cy="2274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0772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Programming</a:t>
            </a:r>
            <a:endParaRPr lang="en-US" dirty="0"/>
          </a:p>
        </p:txBody>
      </p:sp>
      <p:sp>
        <p:nvSpPr>
          <p:cNvPr id="3" name="Content Placeholder 2"/>
          <p:cNvSpPr>
            <a:spLocks noGrp="1"/>
          </p:cNvSpPr>
          <p:nvPr>
            <p:ph idx="1"/>
          </p:nvPr>
        </p:nvSpPr>
        <p:spPr>
          <a:xfrm>
            <a:off x="457200" y="1600200"/>
            <a:ext cx="8229600" cy="4343400"/>
          </a:xfrm>
        </p:spPr>
        <p:txBody>
          <a:bodyPr>
            <a:normAutofit/>
          </a:bodyPr>
          <a:lstStyle/>
          <a:p>
            <a:r>
              <a:rPr lang="en-US" dirty="0" smtClean="0"/>
              <a:t>Writing code that runs on the server.</a:t>
            </a:r>
          </a:p>
          <a:p>
            <a:pPr lvl="1"/>
            <a:r>
              <a:rPr lang="en-US" dirty="0" smtClean="0"/>
              <a:t>Logic that gets data for you</a:t>
            </a:r>
          </a:p>
          <a:p>
            <a:pPr lvl="1"/>
            <a:r>
              <a:rPr lang="en-US" dirty="0" smtClean="0"/>
              <a:t>Stores data</a:t>
            </a:r>
          </a:p>
          <a:p>
            <a:pPr lvl="1"/>
            <a:r>
              <a:rPr lang="en-US" dirty="0" smtClean="0"/>
              <a:t>Combines data intelligently and generates a page to present to you.</a:t>
            </a:r>
          </a:p>
          <a:p>
            <a:r>
              <a:rPr lang="en-US" dirty="0" smtClean="0"/>
              <a:t>Also called “Back end Programming”</a:t>
            </a:r>
          </a:p>
          <a:p>
            <a:pPr lvl="1"/>
            <a:r>
              <a:rPr lang="en-US" dirty="0" smtClean="0"/>
              <a:t>Stuff you were doing before: “Front end Programming”</a:t>
            </a:r>
          </a:p>
        </p:txBody>
      </p:sp>
    </p:spTree>
    <p:extLst>
      <p:ext uri="{BB962C8B-B14F-4D97-AF65-F5344CB8AC3E}">
        <p14:creationId xmlns:p14="http://schemas.microsoft.com/office/powerpoint/2010/main" val="95172845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Server-Side Code Executes (Simple Model)</a:t>
            </a:r>
            <a:endParaRPr lang="en-US" dirty="0"/>
          </a:p>
        </p:txBody>
      </p:sp>
      <p:sp>
        <p:nvSpPr>
          <p:cNvPr id="4" name="TextBox 3"/>
          <p:cNvSpPr txBox="1"/>
          <p:nvPr/>
        </p:nvSpPr>
        <p:spPr>
          <a:xfrm>
            <a:off x="1295400" y="1981200"/>
            <a:ext cx="2590800" cy="646331"/>
          </a:xfrm>
          <a:prstGeom prst="rect">
            <a:avLst/>
          </a:prstGeom>
          <a:noFill/>
        </p:spPr>
        <p:txBody>
          <a:bodyPr wrap="square" rtlCol="0">
            <a:spAutoFit/>
          </a:bodyPr>
          <a:lstStyle/>
          <a:p>
            <a:r>
              <a:rPr lang="en-US" dirty="0" smtClean="0"/>
              <a:t>http://mysite.com/blog/getPost?day=xyz</a:t>
            </a:r>
            <a:endParaRPr lang="en-US" dirty="0"/>
          </a:p>
        </p:txBody>
      </p:sp>
      <p:pic>
        <p:nvPicPr>
          <p:cNvPr id="5" name="Picture 2" descr="http://1userverrack.net/wp-content/uploads/2011/05/web-server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17" y="3352800"/>
            <a:ext cx="1210365" cy="909119"/>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rot="5400000">
            <a:off x="2209800" y="2819400"/>
            <a:ext cx="3810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64024" y="4697650"/>
            <a:ext cx="2590800" cy="923330"/>
          </a:xfrm>
          <a:prstGeom prst="rect">
            <a:avLst/>
          </a:prstGeom>
          <a:noFill/>
        </p:spPr>
        <p:txBody>
          <a:bodyPr wrap="square" rtlCol="0">
            <a:spAutoFit/>
          </a:bodyPr>
          <a:lstStyle/>
          <a:p>
            <a:r>
              <a:rPr lang="en-US" dirty="0" err="1" smtClean="0">
                <a:latin typeface="Courier New" pitchFamily="49" charset="0"/>
                <a:cs typeface="Courier New" pitchFamily="49" charset="0"/>
              </a:rPr>
              <a:t>def</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doGet</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doSomething</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getData</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9" name="Right Arrow 8"/>
          <p:cNvSpPr/>
          <p:nvPr/>
        </p:nvSpPr>
        <p:spPr>
          <a:xfrm rot="5400000">
            <a:off x="2171830" y="4261919"/>
            <a:ext cx="3810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6400" y="4153189"/>
            <a:ext cx="3124200" cy="201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ight Arrow 10"/>
          <p:cNvSpPr/>
          <p:nvPr/>
        </p:nvSpPr>
        <p:spPr>
          <a:xfrm>
            <a:off x="4090147" y="5029200"/>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163420" y="2831068"/>
            <a:ext cx="4608980" cy="369332"/>
          </a:xfrm>
          <a:prstGeom prst="rect">
            <a:avLst/>
          </a:prstGeom>
          <a:noFill/>
        </p:spPr>
        <p:txBody>
          <a:bodyPr wrap="square" rtlCol="0">
            <a:spAutoFit/>
          </a:bodyPr>
          <a:lstStyle/>
          <a:p>
            <a:r>
              <a:rPr lang="en-US" dirty="0" smtClean="0"/>
              <a:t>Web browser makes request to server</a:t>
            </a:r>
            <a:endParaRPr lang="en-US" dirty="0"/>
          </a:p>
        </p:txBody>
      </p:sp>
      <p:sp>
        <p:nvSpPr>
          <p:cNvPr id="14" name="TextBox 13"/>
          <p:cNvSpPr txBox="1"/>
          <p:nvPr/>
        </p:nvSpPr>
        <p:spPr>
          <a:xfrm>
            <a:off x="3018930" y="3996588"/>
            <a:ext cx="1490318" cy="369332"/>
          </a:xfrm>
          <a:prstGeom prst="rect">
            <a:avLst/>
          </a:prstGeom>
          <a:noFill/>
        </p:spPr>
        <p:txBody>
          <a:bodyPr wrap="square" rtlCol="0">
            <a:spAutoFit/>
          </a:bodyPr>
          <a:lstStyle/>
          <a:p>
            <a:r>
              <a:rPr lang="en-US" dirty="0" smtClean="0"/>
              <a:t>Server thinks</a:t>
            </a:r>
            <a:endParaRPr lang="en-US" dirty="0"/>
          </a:p>
        </p:txBody>
      </p:sp>
      <p:sp>
        <p:nvSpPr>
          <p:cNvPr id="15" name="TextBox 14"/>
          <p:cNvSpPr txBox="1"/>
          <p:nvPr/>
        </p:nvSpPr>
        <p:spPr>
          <a:xfrm>
            <a:off x="3657600" y="5633646"/>
            <a:ext cx="1490318" cy="646331"/>
          </a:xfrm>
          <a:prstGeom prst="rect">
            <a:avLst/>
          </a:prstGeom>
          <a:noFill/>
        </p:spPr>
        <p:txBody>
          <a:bodyPr wrap="square" rtlCol="0">
            <a:spAutoFit/>
          </a:bodyPr>
          <a:lstStyle/>
          <a:p>
            <a:r>
              <a:rPr lang="en-US" dirty="0" smtClean="0"/>
              <a:t>Server gives you a page</a:t>
            </a:r>
            <a:endParaRPr lang="en-US" dirty="0"/>
          </a:p>
        </p:txBody>
      </p:sp>
    </p:spTree>
    <p:extLst>
      <p:ext uri="{BB962C8B-B14F-4D97-AF65-F5344CB8AC3E}">
        <p14:creationId xmlns:p14="http://schemas.microsoft.com/office/powerpoint/2010/main" val="171401344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Same Origin Policy and CORS</a:t>
            </a:r>
            <a:endParaRPr lang="en-US" dirty="0"/>
          </a:p>
        </p:txBody>
      </p:sp>
      <p:sp>
        <p:nvSpPr>
          <p:cNvPr id="3" name="Content Placeholder 2"/>
          <p:cNvSpPr>
            <a:spLocks noGrp="1"/>
          </p:cNvSpPr>
          <p:nvPr>
            <p:ph idx="1"/>
          </p:nvPr>
        </p:nvSpPr>
        <p:spPr/>
        <p:txBody>
          <a:bodyPr/>
          <a:lstStyle/>
          <a:p>
            <a:r>
              <a:rPr lang="en-US" dirty="0" smtClean="0"/>
              <a:t>For security reasons, browser-side scripts are not allowed to access DOMs on other sites. The same restriction applies to </a:t>
            </a:r>
            <a:r>
              <a:rPr lang="en-US" dirty="0" err="1" smtClean="0"/>
              <a:t>XMLHttpRequest</a:t>
            </a:r>
            <a:r>
              <a:rPr lang="en-US" dirty="0" smtClean="0"/>
              <a:t> when sending data requests. </a:t>
            </a:r>
          </a:p>
          <a:p>
            <a:pPr lvl="1"/>
            <a:r>
              <a:rPr lang="en-US" dirty="0" err="1"/>
              <a:t>e</a:t>
            </a:r>
            <a:r>
              <a:rPr lang="en-US" dirty="0" err="1" smtClean="0"/>
              <a:t>xample.com</a:t>
            </a:r>
            <a:r>
              <a:rPr lang="en-US" dirty="0" smtClean="0"/>
              <a:t>/</a:t>
            </a:r>
            <a:r>
              <a:rPr lang="en-US" dirty="0" err="1" smtClean="0"/>
              <a:t>page.html</a:t>
            </a:r>
            <a:r>
              <a:rPr lang="en-US" dirty="0" smtClean="0"/>
              <a:t> can access </a:t>
            </a:r>
            <a:r>
              <a:rPr lang="en-US" dirty="0" err="1" smtClean="0"/>
              <a:t>example.com</a:t>
            </a:r>
            <a:r>
              <a:rPr lang="en-US" dirty="0" smtClean="0"/>
              <a:t>/</a:t>
            </a:r>
            <a:r>
              <a:rPr lang="en-US" dirty="0" err="1" smtClean="0"/>
              <a:t>file.php</a:t>
            </a:r>
            <a:r>
              <a:rPr lang="en-US" dirty="0" smtClean="0"/>
              <a:t>, but cannot access </a:t>
            </a:r>
            <a:r>
              <a:rPr lang="en-US" dirty="0" err="1" smtClean="0"/>
              <a:t>someothersite.com</a:t>
            </a:r>
            <a:r>
              <a:rPr lang="en-US" dirty="0" smtClean="0"/>
              <a:t>/</a:t>
            </a:r>
            <a:r>
              <a:rPr lang="en-US" dirty="0" err="1" smtClean="0"/>
              <a:t>file.php</a:t>
            </a:r>
            <a:endParaRPr lang="en-US" dirty="0"/>
          </a:p>
          <a:p>
            <a:r>
              <a:rPr lang="en-US" dirty="0" smtClean="0"/>
              <a:t>Most browser now implements cross-origin resource sharing (CORS)</a:t>
            </a:r>
          </a:p>
          <a:p>
            <a:pPr lvl="1"/>
            <a:r>
              <a:rPr lang="en-US" dirty="0" smtClean="0"/>
              <a:t>The server </a:t>
            </a:r>
            <a:r>
              <a:rPr lang="en-US" dirty="0"/>
              <a:t>can sends an “Access-Control-Allow-</a:t>
            </a:r>
            <a:r>
              <a:rPr lang="en-US" dirty="0" smtClean="0"/>
              <a:t>Origin” </a:t>
            </a:r>
            <a:r>
              <a:rPr lang="en-US" dirty="0"/>
              <a:t>header in its </a:t>
            </a:r>
            <a:r>
              <a:rPr lang="en-US" dirty="0" smtClean="0"/>
              <a:t>response. If the origin is allowed, the request can be sent successfully. Otherwise, the browser returns an error. </a:t>
            </a:r>
          </a:p>
        </p:txBody>
      </p:sp>
    </p:spTree>
    <p:extLst>
      <p:ext uri="{BB962C8B-B14F-4D97-AF65-F5344CB8AC3E}">
        <p14:creationId xmlns:p14="http://schemas.microsoft.com/office/powerpoint/2010/main" val="254413211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3</a:t>
            </a:r>
            <a:endParaRPr lang="en-US" dirty="0"/>
          </a:p>
        </p:txBody>
      </p:sp>
      <p:sp>
        <p:nvSpPr>
          <p:cNvPr id="3" name="Content Placeholder 2"/>
          <p:cNvSpPr>
            <a:spLocks noGrp="1"/>
          </p:cNvSpPr>
          <p:nvPr>
            <p:ph idx="1"/>
          </p:nvPr>
        </p:nvSpPr>
        <p:spPr/>
        <p:txBody>
          <a:bodyPr/>
          <a:lstStyle/>
          <a:p>
            <a:r>
              <a:rPr lang="en-US" dirty="0" smtClean="0"/>
              <a:t>Due </a:t>
            </a:r>
            <a:r>
              <a:rPr lang="en-US" b="1" dirty="0" smtClean="0"/>
              <a:t>next Thursday (Oct. 31</a:t>
            </a:r>
            <a:r>
              <a:rPr lang="en-US" b="1" baseline="30000" dirty="0" smtClean="0"/>
              <a:t>st</a:t>
            </a:r>
            <a:r>
              <a:rPr lang="en-US" b="1" dirty="0" smtClean="0"/>
              <a:t>)</a:t>
            </a:r>
          </a:p>
          <a:p>
            <a:r>
              <a:rPr lang="en-US" b="1" dirty="0" smtClean="0"/>
              <a:t>Office hours </a:t>
            </a:r>
            <a:r>
              <a:rPr lang="en-US" b="1" smtClean="0"/>
              <a:t>@ </a:t>
            </a:r>
            <a:r>
              <a:rPr lang="en-US" b="1" smtClean="0">
                <a:solidFill>
                  <a:srgbClr val="F6C16A"/>
                </a:solidFill>
              </a:rPr>
              <a:t>1pm </a:t>
            </a:r>
            <a:r>
              <a:rPr lang="en-US" b="1" dirty="0" smtClean="0">
                <a:solidFill>
                  <a:srgbClr val="F6C16A"/>
                </a:solidFill>
              </a:rPr>
              <a:t>Friday</a:t>
            </a:r>
            <a:endParaRPr lang="en-US" dirty="0">
              <a:solidFill>
                <a:srgbClr val="F6C16A"/>
              </a:solidFill>
            </a:endParaRPr>
          </a:p>
        </p:txBody>
      </p:sp>
    </p:spTree>
    <p:extLst>
      <p:ext uri="{BB962C8B-B14F-4D97-AF65-F5344CB8AC3E}">
        <p14:creationId xmlns:p14="http://schemas.microsoft.com/office/powerpoint/2010/main" val="236059674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ln/>
        </p:spPr>
        <p:txBody>
          <a:bodyPr/>
          <a:lstStyle/>
          <a:p>
            <a:r>
              <a:rPr lang="en-US">
                <a:solidFill>
                  <a:srgbClr val="FD9A00"/>
                </a:solidFill>
              </a:rPr>
              <a:t>node.js</a:t>
            </a:r>
          </a:p>
        </p:txBody>
      </p:sp>
      <p:sp>
        <p:nvSpPr>
          <p:cNvPr id="25602" name="Rectangle 2"/>
          <p:cNvSpPr>
            <a:spLocks noGrp="1" noChangeArrowheads="1"/>
          </p:cNvSpPr>
          <p:nvPr>
            <p:ph type="body" idx="1"/>
          </p:nvPr>
        </p:nvSpPr>
        <p:spPr>
          <a:ln/>
        </p:spPr>
        <p:txBody>
          <a:bodyPr/>
          <a:lstStyle/>
          <a:p>
            <a:pPr marL="625056">
              <a:buSzPct val="99000"/>
              <a:buFontTx/>
              <a:buAutoNum type="arabicPeriod"/>
            </a:pPr>
            <a:r>
              <a:rPr lang="en-US" dirty="0"/>
              <a:t>took Chrome </a:t>
            </a:r>
            <a:r>
              <a:rPr lang="en-US" dirty="0" err="1"/>
              <a:t>javascript</a:t>
            </a:r>
            <a:r>
              <a:rPr lang="en-US" dirty="0"/>
              <a:t> engine</a:t>
            </a:r>
          </a:p>
          <a:p>
            <a:pPr marL="625056">
              <a:buSzPct val="99000"/>
              <a:buFontTx/>
              <a:buAutoNum type="arabicPeriod"/>
            </a:pPr>
            <a:r>
              <a:rPr lang="en-US" dirty="0"/>
              <a:t>made it an application</a:t>
            </a:r>
          </a:p>
          <a:p>
            <a:pPr marL="625056">
              <a:buSzPct val="99000"/>
              <a:buFontTx/>
              <a:buAutoNum type="arabicPeriod"/>
            </a:pPr>
            <a:r>
              <a:rPr lang="en-US" dirty="0"/>
              <a:t>added libraries and utilities</a:t>
            </a:r>
          </a:p>
          <a:p>
            <a:pPr marL="625056">
              <a:buSzPct val="99000"/>
              <a:buFontTx/>
              <a:buAutoNum type="arabicPeriod"/>
            </a:pPr>
            <a:r>
              <a:rPr lang="en-US" dirty="0"/>
              <a:t>result: </a:t>
            </a:r>
            <a:r>
              <a:rPr lang="en-US" dirty="0" err="1">
                <a:solidFill>
                  <a:srgbClr val="FD9A00"/>
                </a:solidFill>
              </a:rPr>
              <a:t>javascript</a:t>
            </a:r>
            <a:r>
              <a:rPr lang="en-US" dirty="0">
                <a:solidFill>
                  <a:srgbClr val="FD9A00"/>
                </a:solidFill>
              </a:rPr>
              <a:t> everywhere</a:t>
            </a:r>
          </a:p>
        </p:txBody>
      </p:sp>
      <p:sp>
        <p:nvSpPr>
          <p:cNvPr id="25603" name="Rectangle 3"/>
          <p:cNvSpPr>
            <a:spLocks/>
          </p:cNvSpPr>
          <p:nvPr/>
        </p:nvSpPr>
        <p:spPr bwMode="auto">
          <a:xfrm>
            <a:off x="5831086" y="6554391"/>
            <a:ext cx="3232547" cy="258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gn="r"/>
            <a:r>
              <a:rPr lang="en-US" sz="1300">
                <a:solidFill>
                  <a:srgbClr val="9A9A9A"/>
                </a:solidFill>
                <a:ea typeface="ＭＳ Ｐゴシック" charset="0"/>
                <a:cs typeface="Gill Sans" charset="0"/>
                <a:hlinkClick r:id="rId2"/>
              </a:rPr>
              <a:t>http://node.js.org</a:t>
            </a:r>
            <a:endParaRPr lang="en-US" sz="1300">
              <a:solidFill>
                <a:srgbClr val="9A9A9A"/>
              </a:solidFill>
              <a:ea typeface="ＭＳ Ｐゴシック" charset="0"/>
              <a:cs typeface="Gill Sans" charset="0"/>
            </a:endParaRPr>
          </a:p>
        </p:txBody>
      </p:sp>
    </p:spTree>
    <p:extLst>
      <p:ext uri="{BB962C8B-B14F-4D97-AF65-F5344CB8AC3E}">
        <p14:creationId xmlns:p14="http://schemas.microsoft.com/office/powerpoint/2010/main" val="3198448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ln/>
        </p:spPr>
        <p:txBody>
          <a:bodyPr/>
          <a:lstStyle/>
          <a:p>
            <a:r>
              <a:rPr lang="en-US"/>
              <a:t>why sever-side js?</a:t>
            </a:r>
          </a:p>
        </p:txBody>
      </p:sp>
      <p:sp>
        <p:nvSpPr>
          <p:cNvPr id="29698" name="Rectangle 2"/>
          <p:cNvSpPr>
            <a:spLocks noGrp="1" noChangeArrowheads="1"/>
          </p:cNvSpPr>
          <p:nvPr>
            <p:ph type="body" idx="1"/>
          </p:nvPr>
        </p:nvSpPr>
        <p:spPr>
          <a:ln/>
        </p:spPr>
        <p:txBody>
          <a:bodyPr/>
          <a:lstStyle/>
          <a:p>
            <a:pPr marL="625056"/>
            <a:r>
              <a:rPr lang="en-US" dirty="0" smtClean="0"/>
              <a:t>well </a:t>
            </a:r>
            <a:r>
              <a:rPr lang="en-US" dirty="0"/>
              <a:t>known language</a:t>
            </a:r>
          </a:p>
          <a:p>
            <a:pPr marL="625056"/>
            <a:r>
              <a:rPr lang="en-US" dirty="0"/>
              <a:t>event-listener paradigm works well</a:t>
            </a:r>
          </a:p>
          <a:p>
            <a:pPr marL="625056"/>
            <a:r>
              <a:rPr lang="en-US" dirty="0" err="1"/>
              <a:t>node.js</a:t>
            </a:r>
            <a:r>
              <a:rPr lang="en-US" dirty="0"/>
              <a:t> is actually faster sometimes</a:t>
            </a:r>
          </a:p>
          <a:p>
            <a:pPr marL="625056"/>
            <a:r>
              <a:rPr lang="en-US" dirty="0"/>
              <a:t>...or maybe you just like </a:t>
            </a:r>
            <a:r>
              <a:rPr lang="en-US" dirty="0" err="1"/>
              <a:t>javascript</a:t>
            </a:r>
            <a:endParaRPr lang="en-US" dirty="0"/>
          </a:p>
        </p:txBody>
      </p:sp>
    </p:spTree>
    <p:extLst>
      <p:ext uri="{BB962C8B-B14F-4D97-AF65-F5344CB8AC3E}">
        <p14:creationId xmlns:p14="http://schemas.microsoft.com/office/powerpoint/2010/main" val="2019392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t>
            </a:r>
            <a:r>
              <a:rPr lang="en-US" dirty="0" err="1" smtClean="0"/>
              <a:t>node.js</a:t>
            </a:r>
            <a:r>
              <a:rPr lang="en-US" dirty="0" smtClean="0"/>
              <a:t> and </a:t>
            </a:r>
            <a:r>
              <a:rPr lang="en-US" dirty="0" err="1" smtClean="0"/>
              <a:t>socket.io</a:t>
            </a:r>
            <a:endParaRPr lang="en-US" dirty="0"/>
          </a:p>
        </p:txBody>
      </p:sp>
      <p:sp>
        <p:nvSpPr>
          <p:cNvPr id="3" name="Content Placeholder 2"/>
          <p:cNvSpPr>
            <a:spLocks noGrp="1"/>
          </p:cNvSpPr>
          <p:nvPr>
            <p:ph idx="1"/>
          </p:nvPr>
        </p:nvSpPr>
        <p:spPr/>
        <p:txBody>
          <a:bodyPr/>
          <a:lstStyle/>
          <a:p>
            <a:r>
              <a:rPr lang="en-US" dirty="0" smtClean="0"/>
              <a:t>Download </a:t>
            </a:r>
            <a:r>
              <a:rPr lang="en-US" dirty="0" err="1" smtClean="0"/>
              <a:t>Node.js</a:t>
            </a:r>
            <a:r>
              <a:rPr lang="en-US" dirty="0"/>
              <a:t/>
            </a:r>
            <a:br>
              <a:rPr lang="en-US" dirty="0"/>
            </a:br>
            <a:r>
              <a:rPr lang="en-US" dirty="0">
                <a:hlinkClick r:id="rId2"/>
              </a:rPr>
              <a:t>http://nodejs.org/download</a:t>
            </a:r>
            <a:r>
              <a:rPr lang="en-US" dirty="0" smtClean="0">
                <a:hlinkClick r:id="rId2"/>
              </a:rPr>
              <a:t>/</a:t>
            </a:r>
            <a:endParaRPr lang="en-US" dirty="0" smtClean="0"/>
          </a:p>
          <a:p>
            <a:r>
              <a:rPr lang="en-US" dirty="0" smtClean="0"/>
              <a:t>After installing </a:t>
            </a:r>
            <a:r>
              <a:rPr lang="en-US" dirty="0" err="1" smtClean="0"/>
              <a:t>Node.js</a:t>
            </a:r>
            <a:r>
              <a:rPr lang="en-US" dirty="0" smtClean="0"/>
              <a:t>, open the command line app and enter </a:t>
            </a:r>
            <a:r>
              <a:rPr lang="en-US" dirty="0" err="1" smtClean="0">
                <a:latin typeface="Courier New"/>
                <a:cs typeface="Courier New"/>
              </a:rPr>
              <a:t>npm</a:t>
            </a:r>
            <a:r>
              <a:rPr lang="en-US" dirty="0" smtClean="0">
                <a:latin typeface="Courier New"/>
                <a:cs typeface="Courier New"/>
              </a:rPr>
              <a:t> </a:t>
            </a:r>
            <a:r>
              <a:rPr lang="en-US" dirty="0">
                <a:latin typeface="Courier New"/>
                <a:cs typeface="Courier New"/>
              </a:rPr>
              <a:t>install </a:t>
            </a:r>
            <a:r>
              <a:rPr lang="en-US" dirty="0" err="1" smtClean="0">
                <a:latin typeface="Courier New"/>
                <a:cs typeface="Courier New"/>
              </a:rPr>
              <a:t>socket.io</a:t>
            </a:r>
            <a:endParaRPr lang="en-US" dirty="0" smtClean="0">
              <a:latin typeface="Courier New"/>
              <a:cs typeface="Courier New"/>
            </a:endParaRPr>
          </a:p>
          <a:p>
            <a:pPr lvl="1"/>
            <a:r>
              <a:rPr lang="en-US" dirty="0" err="1">
                <a:cs typeface="Courier New"/>
              </a:rPr>
              <a:t>n</a:t>
            </a:r>
            <a:r>
              <a:rPr lang="en-US" dirty="0" err="1" smtClean="0">
                <a:cs typeface="Courier New"/>
              </a:rPr>
              <a:t>pm</a:t>
            </a:r>
            <a:r>
              <a:rPr lang="en-US" dirty="0" smtClean="0">
                <a:cs typeface="Courier New"/>
              </a:rPr>
              <a:t> is the node package manager </a:t>
            </a:r>
          </a:p>
          <a:p>
            <a:pPr lvl="1"/>
            <a:r>
              <a:rPr lang="en-US" dirty="0" err="1" smtClean="0">
                <a:cs typeface="Courier New"/>
              </a:rPr>
              <a:t>Socket.io</a:t>
            </a:r>
            <a:r>
              <a:rPr lang="en-US" dirty="0" smtClean="0">
                <a:cs typeface="Courier New"/>
              </a:rPr>
              <a:t> is a library that allows real-time browser-server communication </a:t>
            </a:r>
            <a:endParaRPr lang="en-US" dirty="0">
              <a:cs typeface="Courier New"/>
            </a:endParaRPr>
          </a:p>
        </p:txBody>
      </p:sp>
    </p:spTree>
    <p:extLst>
      <p:ext uri="{BB962C8B-B14F-4D97-AF65-F5344CB8AC3E}">
        <p14:creationId xmlns:p14="http://schemas.microsoft.com/office/powerpoint/2010/main" val="187374147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3" name="Content Placeholder 2"/>
          <p:cNvSpPr>
            <a:spLocks noGrp="1"/>
          </p:cNvSpPr>
          <p:nvPr>
            <p:ph idx="1"/>
          </p:nvPr>
        </p:nvSpPr>
        <p:spPr/>
        <p:txBody>
          <a:bodyPr/>
          <a:lstStyle/>
          <a:p>
            <a:r>
              <a:rPr lang="en-US" dirty="0" smtClean="0"/>
              <a:t>Now we write JavaScript code that runs on the server (your laptop)! Run the code using </a:t>
            </a:r>
            <a:r>
              <a:rPr lang="en-US" dirty="0" smtClean="0">
                <a:latin typeface="Courier New"/>
                <a:cs typeface="Courier New"/>
              </a:rPr>
              <a:t>node </a:t>
            </a:r>
            <a:r>
              <a:rPr lang="en-US" dirty="0" err="1" smtClean="0">
                <a:latin typeface="Courier New"/>
                <a:cs typeface="Courier New"/>
              </a:rPr>
              <a:t>filename.js</a:t>
            </a:r>
            <a:endParaRPr lang="en-US" dirty="0" smtClean="0">
              <a:latin typeface="Courier New"/>
              <a:cs typeface="Courier New"/>
            </a:endParaRPr>
          </a:p>
          <a:p>
            <a:pPr marL="0" indent="0">
              <a:buNone/>
            </a:pPr>
            <a:endParaRPr lang="en-US" dirty="0" smtClean="0">
              <a:cs typeface="Courier New"/>
            </a:endParaRPr>
          </a:p>
        </p:txBody>
      </p:sp>
      <p:sp>
        <p:nvSpPr>
          <p:cNvPr id="4" name="Rectangle 2"/>
          <p:cNvSpPr>
            <a:spLocks/>
          </p:cNvSpPr>
          <p:nvPr/>
        </p:nvSpPr>
        <p:spPr bwMode="auto">
          <a:xfrm>
            <a:off x="685800" y="2830033"/>
            <a:ext cx="7770813" cy="3754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nSpc>
                <a:spcPts val="1969"/>
              </a:lnSpc>
              <a:spcBef>
                <a:spcPts val="600"/>
              </a:spcBef>
              <a:spcAft>
                <a:spcPts val="600"/>
              </a:spcAft>
            </a:pPr>
            <a:r>
              <a:rPr lang="en-US" sz="1900" dirty="0" err="1" smtClean="0">
                <a:solidFill>
                  <a:srgbClr val="FFFFFF"/>
                </a:solidFill>
                <a:latin typeface="Monaco" charset="0"/>
                <a:ea typeface="ＭＳ Ｐゴシック" charset="0"/>
                <a:cs typeface="Monaco" charset="0"/>
                <a:sym typeface="Monaco" charset="0"/>
              </a:rPr>
              <a:t>console.log</a:t>
            </a:r>
            <a:r>
              <a:rPr lang="en-US" sz="1900" dirty="0" smtClean="0">
                <a:solidFill>
                  <a:srgbClr val="FFFFFF"/>
                </a:solidFill>
                <a:latin typeface="Monaco" charset="0"/>
                <a:ea typeface="ＭＳ Ｐゴシック" charset="0"/>
                <a:cs typeface="Monaco" charset="0"/>
                <a:sym typeface="Monaco" charset="0"/>
              </a:rPr>
              <a:t>(‘hello world’)!</a:t>
            </a:r>
          </a:p>
          <a:p>
            <a:pPr>
              <a:lnSpc>
                <a:spcPts val="1969"/>
              </a:lnSpc>
              <a:spcBef>
                <a:spcPts val="600"/>
              </a:spcBef>
              <a:spcAft>
                <a:spcPts val="600"/>
              </a:spcAft>
            </a:pPr>
            <a:r>
              <a:rPr lang="en-US" sz="1900" dirty="0" smtClean="0">
                <a:solidFill>
                  <a:srgbClr val="FFFFFF"/>
                </a:solidFill>
                <a:latin typeface="Monaco" charset="0"/>
                <a:ea typeface="ＭＳ Ｐゴシック" charset="0"/>
                <a:cs typeface="Monaco" charset="0"/>
                <a:sym typeface="Monaco" charset="0"/>
              </a:rPr>
              <a:t>// run the script, should see ‘hello world’ in the command line</a:t>
            </a:r>
            <a:endParaRPr lang="en-US" sz="1900" dirty="0">
              <a:solidFill>
                <a:srgbClr val="FFFFFF"/>
              </a:solidFill>
              <a:latin typeface="Monaco" charset="0"/>
              <a:ea typeface="ＭＳ Ｐゴシック" charset="0"/>
              <a:cs typeface="Monaco" charset="0"/>
              <a:sym typeface="Monaco" charset="0"/>
            </a:endParaRPr>
          </a:p>
          <a:p>
            <a:pPr>
              <a:lnSpc>
                <a:spcPts val="1969"/>
              </a:lnSpc>
              <a:spcBef>
                <a:spcPts val="600"/>
              </a:spcBef>
              <a:spcAft>
                <a:spcPts val="600"/>
              </a:spcAft>
            </a:pPr>
            <a:endParaRPr lang="en-US" sz="1900" dirty="0">
              <a:solidFill>
                <a:srgbClr val="FFFFFF"/>
              </a:solidFill>
              <a:latin typeface="Monaco" charset="0"/>
              <a:ea typeface="ＭＳ Ｐゴシック" charset="0"/>
              <a:cs typeface="Monaco" charset="0"/>
              <a:sym typeface="Monaco" charset="0"/>
            </a:endParaRPr>
          </a:p>
        </p:txBody>
      </p:sp>
    </p:spTree>
    <p:extLst>
      <p:ext uri="{BB962C8B-B14F-4D97-AF65-F5344CB8AC3E}">
        <p14:creationId xmlns:p14="http://schemas.microsoft.com/office/powerpoint/2010/main" val="213516421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web server</a:t>
            </a:r>
            <a:endParaRPr lang="en-US" dirty="0"/>
          </a:p>
        </p:txBody>
      </p:sp>
      <p:sp>
        <p:nvSpPr>
          <p:cNvPr id="3" name="Content Placeholder 2"/>
          <p:cNvSpPr>
            <a:spLocks noGrp="1"/>
          </p:cNvSpPr>
          <p:nvPr>
            <p:ph idx="1"/>
          </p:nvPr>
        </p:nvSpPr>
        <p:spPr/>
        <p:txBody>
          <a:bodyPr/>
          <a:lstStyle/>
          <a:p>
            <a:r>
              <a:rPr lang="en-US" dirty="0" smtClean="0"/>
              <a:t>In this class, we use </a:t>
            </a:r>
            <a:r>
              <a:rPr lang="en-US" dirty="0" err="1" smtClean="0"/>
              <a:t>Node.js</a:t>
            </a:r>
            <a:r>
              <a:rPr lang="en-US" dirty="0" smtClean="0"/>
              <a:t> to create a HTTP server</a:t>
            </a:r>
          </a:p>
          <a:p>
            <a:pPr lvl="1"/>
            <a:r>
              <a:rPr lang="en-US" dirty="0" smtClean="0"/>
              <a:t>Node has many other features. </a:t>
            </a:r>
            <a:r>
              <a:rPr lang="en-US" dirty="0"/>
              <a:t>See </a:t>
            </a:r>
            <a:r>
              <a:rPr lang="en-US" dirty="0">
                <a:hlinkClick r:id="rId2"/>
              </a:rPr>
              <a:t>http://nodejs.org/api</a:t>
            </a:r>
            <a:r>
              <a:rPr lang="en-US" dirty="0" smtClean="0">
                <a:hlinkClick r:id="rId2"/>
              </a:rPr>
              <a:t>/</a:t>
            </a:r>
            <a:endParaRPr lang="en-US" dirty="0" smtClean="0"/>
          </a:p>
          <a:p>
            <a:r>
              <a:rPr lang="en-US" dirty="0" smtClean="0"/>
              <a:t>Let’s create a file named </a:t>
            </a:r>
            <a:r>
              <a:rPr lang="en-US" dirty="0" err="1" smtClean="0">
                <a:latin typeface="Courier New"/>
                <a:cs typeface="Courier New"/>
              </a:rPr>
              <a:t>server.js</a:t>
            </a:r>
            <a:endParaRPr lang="en-US" dirty="0" smtClean="0">
              <a:latin typeface="Courier New"/>
              <a:cs typeface="Courier New"/>
            </a:endParaRPr>
          </a:p>
          <a:p>
            <a:pPr lvl="1"/>
            <a:r>
              <a:rPr lang="en-US" dirty="0" smtClean="0">
                <a:cs typeface="Courier New"/>
              </a:rPr>
              <a:t>Step 1: </a:t>
            </a:r>
            <a:r>
              <a:rPr lang="en-US" dirty="0" err="1" smtClean="0">
                <a:cs typeface="Courier New"/>
              </a:rPr>
              <a:t>requre</a:t>
            </a:r>
            <a:r>
              <a:rPr lang="en-US" dirty="0" smtClean="0">
                <a:cs typeface="Courier New"/>
              </a:rPr>
              <a:t>(“http”) to use the library</a:t>
            </a:r>
          </a:p>
          <a:p>
            <a:pPr lvl="1"/>
            <a:r>
              <a:rPr lang="en-US" dirty="0" smtClean="0">
                <a:cs typeface="Courier New"/>
              </a:rPr>
              <a:t>Step 2: create server and give a event handler for the “request” event, which fires every time when there’s a request coming in.</a:t>
            </a:r>
          </a:p>
        </p:txBody>
      </p:sp>
    </p:spTree>
    <p:extLst>
      <p:ext uri="{BB962C8B-B14F-4D97-AF65-F5344CB8AC3E}">
        <p14:creationId xmlns:p14="http://schemas.microsoft.com/office/powerpoint/2010/main" val="212307554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ln/>
        </p:spPr>
        <p:txBody>
          <a:bodyPr/>
          <a:lstStyle/>
          <a:p>
            <a:r>
              <a:rPr lang="en-US"/>
              <a:t>node web server</a:t>
            </a:r>
          </a:p>
        </p:txBody>
      </p:sp>
      <p:sp>
        <p:nvSpPr>
          <p:cNvPr id="31746" name="Rectangle 2"/>
          <p:cNvSpPr>
            <a:spLocks/>
          </p:cNvSpPr>
          <p:nvPr/>
        </p:nvSpPr>
        <p:spPr bwMode="auto">
          <a:xfrm>
            <a:off x="526852" y="1645566"/>
            <a:ext cx="8251031" cy="3754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nSpc>
                <a:spcPts val="1969"/>
              </a:lnSpc>
              <a:spcBef>
                <a:spcPts val="600"/>
              </a:spcBef>
              <a:spcAft>
                <a:spcPts val="600"/>
              </a:spcAft>
            </a:pPr>
            <a:r>
              <a:rPr lang="en-US" sz="1900" dirty="0" err="1">
                <a:solidFill>
                  <a:srgbClr val="B6C375"/>
                </a:solidFill>
                <a:latin typeface="Monaco" charset="0"/>
                <a:ea typeface="ＭＳ Ｐゴシック" charset="0"/>
                <a:cs typeface="Monaco" charset="0"/>
                <a:sym typeface="Monaco" charset="0"/>
              </a:rPr>
              <a:t>var</a:t>
            </a:r>
            <a:r>
              <a:rPr lang="en-US" sz="1900" dirty="0">
                <a:solidFill>
                  <a:srgbClr val="B6C375"/>
                </a:solidFill>
                <a:latin typeface="Monaco" charset="0"/>
                <a:ea typeface="ＭＳ Ｐゴシック" charset="0"/>
                <a:cs typeface="Monaco" charset="0"/>
                <a:sym typeface="Monaco" charset="0"/>
              </a:rPr>
              <a:t> http </a:t>
            </a:r>
            <a:r>
              <a:rPr lang="en-US" sz="1900" dirty="0">
                <a:solidFill>
                  <a:srgbClr val="FFFEFE"/>
                </a:solidFill>
                <a:latin typeface="Monaco" charset="0"/>
                <a:ea typeface="ＭＳ Ｐゴシック" charset="0"/>
                <a:cs typeface="Monaco" charset="0"/>
                <a:sym typeface="Monaco" charset="0"/>
              </a:rPr>
              <a:t>=</a:t>
            </a:r>
            <a:r>
              <a:rPr lang="en-US" sz="1900" dirty="0">
                <a:solidFill>
                  <a:srgbClr val="B6C375"/>
                </a:solidFill>
                <a:latin typeface="Monaco" charset="0"/>
                <a:ea typeface="ＭＳ Ｐゴシック" charset="0"/>
                <a:cs typeface="Monaco" charset="0"/>
                <a:sym typeface="Monaco" charset="0"/>
              </a:rPr>
              <a:t> require</a:t>
            </a:r>
            <a:r>
              <a:rPr lang="en-US" sz="1900" dirty="0">
                <a:solidFill>
                  <a:srgbClr val="FFFEFE"/>
                </a:solidFill>
                <a:latin typeface="Monaco" charset="0"/>
                <a:ea typeface="ＭＳ Ｐゴシック" charset="0"/>
                <a:cs typeface="Monaco" charset="0"/>
                <a:sym typeface="Monaco" charset="0"/>
              </a:rPr>
              <a:t>(</a:t>
            </a:r>
            <a:r>
              <a:rPr lang="en-US" sz="1900" dirty="0">
                <a:solidFill>
                  <a:srgbClr val="ABC1B8"/>
                </a:solidFill>
                <a:latin typeface="Monaco" charset="0"/>
                <a:ea typeface="ＭＳ Ｐゴシック" charset="0"/>
                <a:cs typeface="Monaco" charset="0"/>
                <a:sym typeface="Monaco" charset="0"/>
              </a:rPr>
              <a:t>'http'</a:t>
            </a:r>
            <a:r>
              <a:rPr lang="en-US" sz="1900" dirty="0">
                <a:solidFill>
                  <a:srgbClr val="FFFEFE"/>
                </a:solidFill>
                <a:latin typeface="Monaco" charset="0"/>
                <a:ea typeface="ＭＳ Ｐゴシック" charset="0"/>
                <a:cs typeface="Monaco" charset="0"/>
                <a:sym typeface="Monaco" charset="0"/>
              </a:rPr>
              <a:t>);</a:t>
            </a:r>
          </a:p>
          <a:p>
            <a:pPr>
              <a:lnSpc>
                <a:spcPts val="1969"/>
              </a:lnSpc>
              <a:spcBef>
                <a:spcPts val="600"/>
              </a:spcBef>
              <a:spcAft>
                <a:spcPts val="600"/>
              </a:spcAft>
            </a:pPr>
            <a:endParaRPr lang="en-US" sz="1900" dirty="0">
              <a:solidFill>
                <a:srgbClr val="B6C375"/>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err="1">
                <a:solidFill>
                  <a:srgbClr val="B6C375"/>
                </a:solidFill>
                <a:latin typeface="Monaco" charset="0"/>
                <a:ea typeface="ＭＳ Ｐゴシック" charset="0"/>
                <a:cs typeface="Monaco" charset="0"/>
                <a:sym typeface="Monaco" charset="0"/>
              </a:rPr>
              <a:t>http</a:t>
            </a:r>
            <a:r>
              <a:rPr lang="en-US" sz="1900" dirty="0" err="1">
                <a:solidFill>
                  <a:srgbClr val="FFFEFE"/>
                </a:solidFill>
                <a:latin typeface="Monaco" charset="0"/>
                <a:ea typeface="ＭＳ Ｐゴシック" charset="0"/>
                <a:cs typeface="Monaco" charset="0"/>
                <a:sym typeface="Monaco" charset="0"/>
              </a:rPr>
              <a:t>.</a:t>
            </a:r>
            <a:r>
              <a:rPr lang="en-US" sz="1900" dirty="0" err="1">
                <a:solidFill>
                  <a:srgbClr val="B6C375"/>
                </a:solidFill>
                <a:latin typeface="Monaco" charset="0"/>
                <a:ea typeface="ＭＳ Ｐゴシック" charset="0"/>
                <a:cs typeface="Monaco" charset="0"/>
                <a:sym typeface="Monaco" charset="0"/>
              </a:rPr>
              <a:t>createServer</a:t>
            </a:r>
            <a:r>
              <a:rPr lang="en-US" sz="1900" dirty="0">
                <a:solidFill>
                  <a:srgbClr val="FFFEFE"/>
                </a:solidFill>
                <a:latin typeface="Monaco" charset="0"/>
                <a:ea typeface="ＭＳ Ｐゴシック" charset="0"/>
                <a:cs typeface="Monaco" charset="0"/>
                <a:sym typeface="Monaco" charset="0"/>
              </a:rPr>
              <a:t>(</a:t>
            </a:r>
            <a:r>
              <a:rPr lang="en-US" sz="1900" dirty="0">
                <a:solidFill>
                  <a:srgbClr val="B6C375"/>
                </a:solidFill>
                <a:latin typeface="Monaco" charset="0"/>
                <a:ea typeface="ＭＳ Ｐゴシック" charset="0"/>
                <a:cs typeface="Monaco" charset="0"/>
                <a:sym typeface="Monaco" charset="0"/>
              </a:rPr>
              <a:t>function </a:t>
            </a:r>
            <a:r>
              <a:rPr lang="en-US" sz="1900" dirty="0">
                <a:solidFill>
                  <a:srgbClr val="FFFEFE"/>
                </a:solidFill>
                <a:latin typeface="Monaco" charset="0"/>
                <a:ea typeface="ＭＳ Ｐゴシック" charset="0"/>
                <a:cs typeface="Monaco" charset="0"/>
                <a:sym typeface="Monaco" charset="0"/>
              </a:rPr>
              <a:t>(</a:t>
            </a:r>
            <a:r>
              <a:rPr lang="en-US" sz="1900" dirty="0" err="1">
                <a:solidFill>
                  <a:srgbClr val="B6C375"/>
                </a:solidFill>
                <a:latin typeface="Monaco" charset="0"/>
                <a:ea typeface="ＭＳ Ｐゴシック" charset="0"/>
                <a:cs typeface="Monaco" charset="0"/>
                <a:sym typeface="Monaco" charset="0"/>
              </a:rPr>
              <a:t>req</a:t>
            </a:r>
            <a:r>
              <a:rPr lang="en-US" sz="1900" dirty="0">
                <a:solidFill>
                  <a:srgbClr val="FFFEFE"/>
                </a:solidFill>
                <a:latin typeface="Monaco" charset="0"/>
                <a:ea typeface="ＭＳ Ｐゴシック" charset="0"/>
                <a:cs typeface="Monaco" charset="0"/>
                <a:sym typeface="Monaco" charset="0"/>
              </a:rPr>
              <a:t>,</a:t>
            </a:r>
            <a:r>
              <a:rPr lang="en-US" sz="1900" dirty="0">
                <a:solidFill>
                  <a:srgbClr val="B6C375"/>
                </a:solidFill>
                <a:latin typeface="Monaco" charset="0"/>
                <a:ea typeface="ＭＳ Ｐゴシック" charset="0"/>
                <a:cs typeface="Monaco" charset="0"/>
                <a:sym typeface="Monaco" charset="0"/>
              </a:rPr>
              <a:t> res</a:t>
            </a:r>
            <a:r>
              <a:rPr lang="en-US" sz="1900" dirty="0">
                <a:solidFill>
                  <a:srgbClr val="FFFEFE"/>
                </a:solidFill>
                <a:latin typeface="Monaco" charset="0"/>
                <a:ea typeface="ＭＳ Ｐゴシック" charset="0"/>
                <a:cs typeface="Monaco" charset="0"/>
                <a:sym typeface="Monaco" charset="0"/>
              </a:rPr>
              <a:t>)</a:t>
            </a:r>
            <a:r>
              <a:rPr lang="en-US" sz="1900" dirty="0">
                <a:solidFill>
                  <a:srgbClr val="B6C375"/>
                </a:solidFill>
                <a:latin typeface="Monaco" charset="0"/>
                <a:ea typeface="ＭＳ Ｐゴシック" charset="0"/>
                <a:cs typeface="Monaco" charset="0"/>
                <a:sym typeface="Monaco" charset="0"/>
              </a:rPr>
              <a:t> </a:t>
            </a:r>
            <a:r>
              <a:rPr lang="en-US" sz="1900" dirty="0">
                <a:solidFill>
                  <a:srgbClr val="FFFEFE"/>
                </a:solidFill>
                <a:latin typeface="Monaco" charset="0"/>
                <a:ea typeface="ＭＳ Ｐゴシック" charset="0"/>
                <a:cs typeface="Monaco" charset="0"/>
                <a:sym typeface="Monaco" charset="0"/>
              </a:rPr>
              <a:t>{</a:t>
            </a:r>
            <a:endParaRPr lang="en-US" sz="1900" dirty="0">
              <a:solidFill>
                <a:srgbClr val="B6C375"/>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a:solidFill>
                  <a:srgbClr val="B6C375"/>
                </a:solidFill>
                <a:latin typeface="Monaco" charset="0"/>
                <a:ea typeface="ＭＳ Ｐゴシック" charset="0"/>
                <a:cs typeface="Monaco" charset="0"/>
                <a:sym typeface="Monaco" charset="0"/>
              </a:rPr>
              <a:t>  </a:t>
            </a:r>
            <a:r>
              <a:rPr lang="en-US" sz="1900" dirty="0" err="1">
                <a:solidFill>
                  <a:srgbClr val="B6C375"/>
                </a:solidFill>
                <a:latin typeface="Monaco" charset="0"/>
                <a:ea typeface="ＭＳ Ｐゴシック" charset="0"/>
                <a:cs typeface="Monaco" charset="0"/>
                <a:sym typeface="Monaco" charset="0"/>
              </a:rPr>
              <a:t>res</a:t>
            </a:r>
            <a:r>
              <a:rPr lang="en-US" sz="1900" dirty="0" err="1">
                <a:solidFill>
                  <a:srgbClr val="FFFEFE"/>
                </a:solidFill>
                <a:latin typeface="Monaco" charset="0"/>
                <a:ea typeface="ＭＳ Ｐゴシック" charset="0"/>
                <a:cs typeface="Monaco" charset="0"/>
                <a:sym typeface="Monaco" charset="0"/>
              </a:rPr>
              <a:t>.</a:t>
            </a:r>
            <a:r>
              <a:rPr lang="en-US" sz="1900" dirty="0" err="1">
                <a:solidFill>
                  <a:srgbClr val="B6C375"/>
                </a:solidFill>
                <a:latin typeface="Monaco" charset="0"/>
                <a:ea typeface="ＭＳ Ｐゴシック" charset="0"/>
                <a:cs typeface="Monaco" charset="0"/>
                <a:sym typeface="Monaco" charset="0"/>
              </a:rPr>
              <a:t>writeHead</a:t>
            </a:r>
            <a:r>
              <a:rPr lang="en-US" sz="1900" dirty="0">
                <a:solidFill>
                  <a:srgbClr val="FFFEFE"/>
                </a:solidFill>
                <a:latin typeface="Monaco" charset="0"/>
                <a:ea typeface="ＭＳ Ｐゴシック" charset="0"/>
                <a:cs typeface="Monaco" charset="0"/>
                <a:sym typeface="Monaco" charset="0"/>
              </a:rPr>
              <a:t>(</a:t>
            </a:r>
            <a:r>
              <a:rPr lang="en-US" sz="1900" dirty="0">
                <a:solidFill>
                  <a:srgbClr val="ABC1B8"/>
                </a:solidFill>
                <a:latin typeface="Monaco" charset="0"/>
                <a:ea typeface="ＭＳ Ｐゴシック" charset="0"/>
                <a:cs typeface="Monaco" charset="0"/>
                <a:sym typeface="Monaco" charset="0"/>
              </a:rPr>
              <a:t>200</a:t>
            </a:r>
            <a:r>
              <a:rPr lang="en-US" sz="1900" dirty="0">
                <a:solidFill>
                  <a:srgbClr val="FFFEFE"/>
                </a:solidFill>
                <a:latin typeface="Monaco" charset="0"/>
                <a:ea typeface="ＭＳ Ｐゴシック" charset="0"/>
                <a:cs typeface="Monaco" charset="0"/>
                <a:sym typeface="Monaco" charset="0"/>
              </a:rPr>
              <a:t>,</a:t>
            </a:r>
            <a:r>
              <a:rPr lang="en-US" sz="1900" dirty="0">
                <a:solidFill>
                  <a:srgbClr val="B6C375"/>
                </a:solidFill>
                <a:latin typeface="Monaco" charset="0"/>
                <a:ea typeface="ＭＳ Ｐゴシック" charset="0"/>
                <a:cs typeface="Monaco" charset="0"/>
                <a:sym typeface="Monaco" charset="0"/>
              </a:rPr>
              <a:t> </a:t>
            </a:r>
            <a:r>
              <a:rPr lang="en-US" sz="1900" dirty="0">
                <a:solidFill>
                  <a:srgbClr val="FFFEFE"/>
                </a:solidFill>
                <a:latin typeface="Monaco" charset="0"/>
                <a:ea typeface="ＭＳ Ｐゴシック" charset="0"/>
                <a:cs typeface="Monaco" charset="0"/>
                <a:sym typeface="Monaco" charset="0"/>
              </a:rPr>
              <a:t>{</a:t>
            </a:r>
            <a:r>
              <a:rPr lang="en-US" sz="1900" dirty="0">
                <a:solidFill>
                  <a:srgbClr val="ABC1B8"/>
                </a:solidFill>
                <a:latin typeface="Monaco" charset="0"/>
                <a:ea typeface="ＭＳ Ｐゴシック" charset="0"/>
                <a:cs typeface="Monaco" charset="0"/>
                <a:sym typeface="Monaco" charset="0"/>
              </a:rPr>
              <a:t>'Content-Type'</a:t>
            </a:r>
            <a:r>
              <a:rPr lang="en-US" sz="1900" dirty="0">
                <a:solidFill>
                  <a:srgbClr val="FFFEFE"/>
                </a:solidFill>
                <a:latin typeface="Monaco" charset="0"/>
                <a:ea typeface="ＭＳ Ｐゴシック" charset="0"/>
                <a:cs typeface="Monaco" charset="0"/>
                <a:sym typeface="Monaco" charset="0"/>
              </a:rPr>
              <a:t>:</a:t>
            </a:r>
            <a:r>
              <a:rPr lang="en-US" sz="1900" dirty="0">
                <a:solidFill>
                  <a:srgbClr val="B6C375"/>
                </a:solidFill>
                <a:latin typeface="Monaco" charset="0"/>
                <a:ea typeface="ＭＳ Ｐゴシック" charset="0"/>
                <a:cs typeface="Monaco" charset="0"/>
                <a:sym typeface="Monaco" charset="0"/>
              </a:rPr>
              <a:t> </a:t>
            </a:r>
            <a:r>
              <a:rPr lang="en-US" sz="1900" dirty="0">
                <a:solidFill>
                  <a:srgbClr val="ABC1B8"/>
                </a:solidFill>
                <a:latin typeface="Monaco" charset="0"/>
                <a:ea typeface="ＭＳ Ｐゴシック" charset="0"/>
                <a:cs typeface="Monaco" charset="0"/>
                <a:sym typeface="Monaco" charset="0"/>
              </a:rPr>
              <a:t>'text/plain'</a:t>
            </a:r>
            <a:r>
              <a:rPr lang="en-US" sz="1900" dirty="0">
                <a:solidFill>
                  <a:srgbClr val="FFFEFE"/>
                </a:solidFill>
                <a:latin typeface="Monaco" charset="0"/>
                <a:ea typeface="ＭＳ Ｐゴシック" charset="0"/>
                <a:cs typeface="Monaco" charset="0"/>
                <a:sym typeface="Monaco" charset="0"/>
              </a:rPr>
              <a:t>});</a:t>
            </a:r>
            <a:endParaRPr lang="en-US" sz="1900" dirty="0">
              <a:solidFill>
                <a:srgbClr val="B6C375"/>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a:solidFill>
                  <a:srgbClr val="B6C375"/>
                </a:solidFill>
                <a:latin typeface="Monaco" charset="0"/>
                <a:ea typeface="ＭＳ Ｐゴシック" charset="0"/>
                <a:cs typeface="Monaco" charset="0"/>
                <a:sym typeface="Monaco" charset="0"/>
              </a:rPr>
              <a:t>  </a:t>
            </a:r>
            <a:r>
              <a:rPr lang="en-US" sz="1900" dirty="0" err="1" smtClean="0">
                <a:solidFill>
                  <a:srgbClr val="B6C375"/>
                </a:solidFill>
                <a:latin typeface="Monaco" charset="0"/>
                <a:ea typeface="ＭＳ Ｐゴシック" charset="0"/>
                <a:cs typeface="Monaco" charset="0"/>
                <a:sym typeface="Monaco" charset="0"/>
              </a:rPr>
              <a:t>res</a:t>
            </a:r>
            <a:r>
              <a:rPr lang="en-US" sz="1900" dirty="0" err="1" smtClean="0">
                <a:solidFill>
                  <a:srgbClr val="FFFEFE"/>
                </a:solidFill>
                <a:latin typeface="Monaco" charset="0"/>
                <a:ea typeface="ＭＳ Ｐゴシック" charset="0"/>
                <a:cs typeface="Monaco" charset="0"/>
                <a:sym typeface="Monaco" charset="0"/>
              </a:rPr>
              <a:t>.</a:t>
            </a:r>
            <a:r>
              <a:rPr lang="en-US" sz="1900" dirty="0" err="1" smtClean="0">
                <a:solidFill>
                  <a:srgbClr val="B6C375"/>
                </a:solidFill>
                <a:latin typeface="Monaco" charset="0"/>
                <a:ea typeface="ＭＳ Ｐゴシック" charset="0"/>
                <a:cs typeface="Monaco" charset="0"/>
                <a:sym typeface="Monaco" charset="0"/>
              </a:rPr>
              <a:t>write</a:t>
            </a:r>
            <a:r>
              <a:rPr lang="en-US" sz="1900" dirty="0" smtClean="0">
                <a:solidFill>
                  <a:srgbClr val="FFFEFE"/>
                </a:solidFill>
                <a:latin typeface="Monaco" charset="0"/>
                <a:ea typeface="ＭＳ Ｐゴシック" charset="0"/>
                <a:cs typeface="Monaco" charset="0"/>
                <a:sym typeface="Monaco" charset="0"/>
              </a:rPr>
              <a:t>(</a:t>
            </a:r>
            <a:r>
              <a:rPr lang="en-US" sz="1900" dirty="0">
                <a:solidFill>
                  <a:srgbClr val="ABC1B8"/>
                </a:solidFill>
                <a:latin typeface="Monaco" charset="0"/>
                <a:ea typeface="ＭＳ Ｐゴシック" charset="0"/>
                <a:cs typeface="Monaco" charset="0"/>
                <a:sym typeface="Monaco" charset="0"/>
              </a:rPr>
              <a:t>'Hello World'</a:t>
            </a:r>
            <a:r>
              <a:rPr lang="en-US" sz="1900" dirty="0">
                <a:solidFill>
                  <a:srgbClr val="FFFEFE"/>
                </a:solidFill>
                <a:latin typeface="Monaco" charset="0"/>
                <a:ea typeface="ＭＳ Ｐゴシック" charset="0"/>
                <a:cs typeface="Monaco" charset="0"/>
                <a:sym typeface="Monaco" charset="0"/>
              </a:rPr>
              <a:t>);</a:t>
            </a:r>
            <a:endParaRPr lang="en-US" sz="1900" dirty="0" smtClean="0">
              <a:solidFill>
                <a:srgbClr val="B6C375"/>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a:solidFill>
                  <a:srgbClr val="B6C375"/>
                </a:solidFill>
                <a:latin typeface="Monaco" charset="0"/>
                <a:ea typeface="ＭＳ Ｐゴシック" charset="0"/>
                <a:cs typeface="Monaco" charset="0"/>
                <a:sym typeface="Monaco" charset="0"/>
              </a:rPr>
              <a:t> </a:t>
            </a:r>
            <a:r>
              <a:rPr lang="en-US" sz="1900" dirty="0" smtClean="0">
                <a:solidFill>
                  <a:srgbClr val="B6C375"/>
                </a:solidFill>
                <a:latin typeface="Monaco" charset="0"/>
                <a:ea typeface="ＭＳ Ｐゴシック" charset="0"/>
                <a:cs typeface="Monaco" charset="0"/>
                <a:sym typeface="Monaco" charset="0"/>
              </a:rPr>
              <a:t> </a:t>
            </a:r>
            <a:r>
              <a:rPr lang="en-US" sz="1900" dirty="0" err="1" smtClean="0">
                <a:solidFill>
                  <a:srgbClr val="B6C375"/>
                </a:solidFill>
                <a:latin typeface="Monaco" charset="0"/>
                <a:ea typeface="ＭＳ Ｐゴシック" charset="0"/>
                <a:cs typeface="Monaco" charset="0"/>
                <a:sym typeface="Monaco" charset="0"/>
              </a:rPr>
              <a:t>res</a:t>
            </a:r>
            <a:r>
              <a:rPr lang="en-US" sz="1900" dirty="0" err="1" smtClean="0">
                <a:solidFill>
                  <a:srgbClr val="FFFEFE"/>
                </a:solidFill>
                <a:latin typeface="Monaco" charset="0"/>
                <a:ea typeface="ＭＳ Ｐゴシック" charset="0"/>
                <a:cs typeface="Monaco" charset="0"/>
                <a:sym typeface="Monaco" charset="0"/>
              </a:rPr>
              <a:t>.</a:t>
            </a:r>
            <a:r>
              <a:rPr lang="en-US" sz="1900" dirty="0" err="1" smtClean="0">
                <a:solidFill>
                  <a:srgbClr val="B6C375"/>
                </a:solidFill>
                <a:latin typeface="Monaco" charset="0"/>
                <a:ea typeface="ＭＳ Ｐゴシック" charset="0"/>
                <a:cs typeface="Monaco" charset="0"/>
                <a:sym typeface="Monaco" charset="0"/>
              </a:rPr>
              <a:t>end</a:t>
            </a:r>
            <a:r>
              <a:rPr lang="en-US" sz="1900" dirty="0" smtClean="0">
                <a:solidFill>
                  <a:srgbClr val="FFFEFE"/>
                </a:solidFill>
                <a:latin typeface="Monaco" charset="0"/>
                <a:ea typeface="ＭＳ Ｐゴシック" charset="0"/>
                <a:cs typeface="Monaco" charset="0"/>
                <a:sym typeface="Monaco" charset="0"/>
              </a:rPr>
              <a:t>()</a:t>
            </a:r>
            <a:r>
              <a:rPr lang="en-US" sz="1900" dirty="0">
                <a:solidFill>
                  <a:srgbClr val="FFFEFE"/>
                </a:solidFill>
                <a:latin typeface="Monaco" charset="0"/>
                <a:ea typeface="ＭＳ Ｐゴシック" charset="0"/>
                <a:cs typeface="Monaco" charset="0"/>
                <a:sym typeface="Monaco" charset="0"/>
              </a:rPr>
              <a:t>;</a:t>
            </a:r>
            <a:endParaRPr lang="en-US" sz="1900" dirty="0">
              <a:solidFill>
                <a:srgbClr val="B6C375"/>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a:solidFill>
                  <a:srgbClr val="FFFEFE"/>
                </a:solidFill>
                <a:latin typeface="Monaco" charset="0"/>
                <a:ea typeface="ＭＳ Ｐゴシック" charset="0"/>
                <a:cs typeface="Monaco" charset="0"/>
                <a:sym typeface="Monaco" charset="0"/>
              </a:rPr>
              <a:t>}).</a:t>
            </a:r>
            <a:r>
              <a:rPr lang="en-US" sz="1900" dirty="0">
                <a:solidFill>
                  <a:srgbClr val="B6C375"/>
                </a:solidFill>
                <a:latin typeface="Monaco" charset="0"/>
                <a:ea typeface="ＭＳ Ｐゴシック" charset="0"/>
                <a:cs typeface="Monaco" charset="0"/>
                <a:sym typeface="Monaco" charset="0"/>
              </a:rPr>
              <a:t>listen</a:t>
            </a:r>
            <a:r>
              <a:rPr lang="en-US" sz="1900" dirty="0" smtClean="0">
                <a:solidFill>
                  <a:srgbClr val="FFFEFE"/>
                </a:solidFill>
                <a:latin typeface="Monaco" charset="0"/>
                <a:ea typeface="ＭＳ Ｐゴシック" charset="0"/>
                <a:cs typeface="Monaco" charset="0"/>
                <a:sym typeface="Monaco" charset="0"/>
              </a:rPr>
              <a:t>(</a:t>
            </a:r>
            <a:r>
              <a:rPr lang="en-US" sz="1900" dirty="0" smtClean="0">
                <a:solidFill>
                  <a:srgbClr val="ABC1B8"/>
                </a:solidFill>
                <a:latin typeface="Monaco" charset="0"/>
                <a:ea typeface="ＭＳ Ｐゴシック" charset="0"/>
                <a:cs typeface="Monaco" charset="0"/>
                <a:sym typeface="Monaco" charset="0"/>
              </a:rPr>
              <a:t>8888</a:t>
            </a:r>
            <a:r>
              <a:rPr lang="en-US" sz="1900" dirty="0" smtClean="0">
                <a:solidFill>
                  <a:srgbClr val="FFFEFE"/>
                </a:solidFill>
                <a:latin typeface="Monaco" charset="0"/>
                <a:ea typeface="ＭＳ Ｐゴシック" charset="0"/>
                <a:cs typeface="Monaco" charset="0"/>
                <a:sym typeface="Monaco" charset="0"/>
              </a:rPr>
              <a:t>)</a:t>
            </a:r>
            <a:r>
              <a:rPr lang="en-US" sz="1900" dirty="0">
                <a:solidFill>
                  <a:srgbClr val="FFFEFE"/>
                </a:solidFill>
                <a:latin typeface="Monaco" charset="0"/>
                <a:ea typeface="ＭＳ Ｐゴシック" charset="0"/>
                <a:cs typeface="Monaco" charset="0"/>
                <a:sym typeface="Monaco" charset="0"/>
              </a:rPr>
              <a:t>;</a:t>
            </a:r>
          </a:p>
          <a:p>
            <a:pPr>
              <a:lnSpc>
                <a:spcPts val="1969"/>
              </a:lnSpc>
              <a:spcBef>
                <a:spcPts val="600"/>
              </a:spcBef>
              <a:spcAft>
                <a:spcPts val="600"/>
              </a:spcAft>
            </a:pPr>
            <a:endParaRPr lang="en-US" sz="1900" dirty="0">
              <a:solidFill>
                <a:srgbClr val="B6C375"/>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err="1">
                <a:solidFill>
                  <a:srgbClr val="B6C375"/>
                </a:solidFill>
                <a:latin typeface="Monaco" charset="0"/>
                <a:ea typeface="ＭＳ Ｐゴシック" charset="0"/>
                <a:cs typeface="Monaco" charset="0"/>
                <a:sym typeface="Monaco" charset="0"/>
              </a:rPr>
              <a:t>console</a:t>
            </a:r>
            <a:r>
              <a:rPr lang="en-US" sz="1900" dirty="0" err="1">
                <a:solidFill>
                  <a:srgbClr val="FFFEFE"/>
                </a:solidFill>
                <a:latin typeface="Monaco" charset="0"/>
                <a:ea typeface="ＭＳ Ｐゴシック" charset="0"/>
                <a:cs typeface="Monaco" charset="0"/>
                <a:sym typeface="Monaco" charset="0"/>
              </a:rPr>
              <a:t>.</a:t>
            </a:r>
            <a:r>
              <a:rPr lang="en-US" sz="1900" dirty="0" err="1">
                <a:solidFill>
                  <a:srgbClr val="B6C375"/>
                </a:solidFill>
                <a:latin typeface="Monaco" charset="0"/>
                <a:ea typeface="ＭＳ Ｐゴシック" charset="0"/>
                <a:cs typeface="Monaco" charset="0"/>
                <a:sym typeface="Monaco" charset="0"/>
              </a:rPr>
              <a:t>log</a:t>
            </a:r>
            <a:r>
              <a:rPr lang="en-US" sz="1900" dirty="0">
                <a:solidFill>
                  <a:srgbClr val="FFFEFE"/>
                </a:solidFill>
                <a:latin typeface="Monaco" charset="0"/>
                <a:ea typeface="ＭＳ Ｐゴシック" charset="0"/>
                <a:cs typeface="Monaco" charset="0"/>
                <a:sym typeface="Monaco" charset="0"/>
              </a:rPr>
              <a:t>(</a:t>
            </a:r>
            <a:r>
              <a:rPr lang="en-US" sz="1900" dirty="0">
                <a:solidFill>
                  <a:srgbClr val="ABC1B8"/>
                </a:solidFill>
                <a:latin typeface="Monaco" charset="0"/>
                <a:ea typeface="ＭＳ Ｐゴシック" charset="0"/>
                <a:cs typeface="Monaco" charset="0"/>
                <a:sym typeface="Monaco" charset="0"/>
              </a:rPr>
              <a:t>'Server running at http:/</a:t>
            </a:r>
            <a:r>
              <a:rPr lang="en-US" sz="1900" dirty="0" smtClean="0">
                <a:solidFill>
                  <a:srgbClr val="ABC1B8"/>
                </a:solidFill>
                <a:latin typeface="Monaco" charset="0"/>
                <a:ea typeface="ＭＳ Ｐゴシック" charset="0"/>
                <a:cs typeface="Monaco" charset="0"/>
                <a:sym typeface="Monaco" charset="0"/>
              </a:rPr>
              <a:t>/localhost:8888/</a:t>
            </a:r>
            <a:r>
              <a:rPr lang="en-US" sz="1900" dirty="0">
                <a:solidFill>
                  <a:srgbClr val="ABC1B8"/>
                </a:solidFill>
                <a:latin typeface="Monaco" charset="0"/>
                <a:ea typeface="ＭＳ Ｐゴシック" charset="0"/>
                <a:cs typeface="Monaco" charset="0"/>
                <a:sym typeface="Monaco" charset="0"/>
              </a:rPr>
              <a:t>'</a:t>
            </a:r>
            <a:r>
              <a:rPr lang="en-US" sz="1900" dirty="0">
                <a:solidFill>
                  <a:srgbClr val="FFFEFE"/>
                </a:solidFill>
                <a:latin typeface="Monaco" charset="0"/>
                <a:ea typeface="ＭＳ Ｐゴシック" charset="0"/>
                <a:cs typeface="Monaco" charset="0"/>
                <a:sym typeface="Monaco" charset="0"/>
              </a:rPr>
              <a:t>);</a:t>
            </a:r>
          </a:p>
        </p:txBody>
      </p:sp>
    </p:spTree>
    <p:extLst>
      <p:ext uri="{BB962C8B-B14F-4D97-AF65-F5344CB8AC3E}">
        <p14:creationId xmlns:p14="http://schemas.microsoft.com/office/powerpoint/2010/main" val="1635052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ln/>
        </p:spPr>
        <p:txBody>
          <a:bodyPr/>
          <a:lstStyle/>
          <a:p>
            <a:r>
              <a:rPr lang="en-US"/>
              <a:t>node web server</a:t>
            </a:r>
          </a:p>
        </p:txBody>
      </p:sp>
      <p:sp>
        <p:nvSpPr>
          <p:cNvPr id="31746" name="Rectangle 2"/>
          <p:cNvSpPr>
            <a:spLocks/>
          </p:cNvSpPr>
          <p:nvPr/>
        </p:nvSpPr>
        <p:spPr bwMode="auto">
          <a:xfrm>
            <a:off x="526852" y="1645566"/>
            <a:ext cx="8251031" cy="3754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nSpc>
                <a:spcPts val="1969"/>
              </a:lnSpc>
              <a:spcBef>
                <a:spcPts val="600"/>
              </a:spcBef>
              <a:spcAft>
                <a:spcPts val="600"/>
              </a:spcAft>
            </a:pPr>
            <a:r>
              <a:rPr lang="en-US" sz="1900" dirty="0" err="1">
                <a:solidFill>
                  <a:srgbClr val="B6C375"/>
                </a:solidFill>
                <a:latin typeface="Monaco" charset="0"/>
                <a:ea typeface="ＭＳ Ｐゴシック" charset="0"/>
                <a:cs typeface="Monaco" charset="0"/>
                <a:sym typeface="Monaco" charset="0"/>
              </a:rPr>
              <a:t>var</a:t>
            </a:r>
            <a:r>
              <a:rPr lang="en-US" sz="1900" dirty="0">
                <a:solidFill>
                  <a:srgbClr val="B6C375"/>
                </a:solidFill>
                <a:latin typeface="Monaco" charset="0"/>
                <a:ea typeface="ＭＳ Ｐゴシック" charset="0"/>
                <a:cs typeface="Monaco" charset="0"/>
                <a:sym typeface="Monaco" charset="0"/>
              </a:rPr>
              <a:t> http </a:t>
            </a:r>
            <a:r>
              <a:rPr lang="en-US" sz="1900" dirty="0">
                <a:solidFill>
                  <a:srgbClr val="FFFEFE"/>
                </a:solidFill>
                <a:latin typeface="Monaco" charset="0"/>
                <a:ea typeface="ＭＳ Ｐゴシック" charset="0"/>
                <a:cs typeface="Monaco" charset="0"/>
                <a:sym typeface="Monaco" charset="0"/>
              </a:rPr>
              <a:t>=</a:t>
            </a:r>
            <a:r>
              <a:rPr lang="en-US" sz="1900" dirty="0">
                <a:solidFill>
                  <a:srgbClr val="B6C375"/>
                </a:solidFill>
                <a:latin typeface="Monaco" charset="0"/>
                <a:ea typeface="ＭＳ Ｐゴシック" charset="0"/>
                <a:cs typeface="Monaco" charset="0"/>
                <a:sym typeface="Monaco" charset="0"/>
              </a:rPr>
              <a:t> require</a:t>
            </a:r>
            <a:r>
              <a:rPr lang="en-US" sz="1900" dirty="0">
                <a:solidFill>
                  <a:srgbClr val="FFFEFE"/>
                </a:solidFill>
                <a:latin typeface="Monaco" charset="0"/>
                <a:ea typeface="ＭＳ Ｐゴシック" charset="0"/>
                <a:cs typeface="Monaco" charset="0"/>
                <a:sym typeface="Monaco" charset="0"/>
              </a:rPr>
              <a:t>(</a:t>
            </a:r>
            <a:r>
              <a:rPr lang="en-US" sz="1900" dirty="0">
                <a:solidFill>
                  <a:srgbClr val="ABC1B8"/>
                </a:solidFill>
                <a:latin typeface="Monaco" charset="0"/>
                <a:ea typeface="ＭＳ Ｐゴシック" charset="0"/>
                <a:cs typeface="Monaco" charset="0"/>
                <a:sym typeface="Monaco" charset="0"/>
              </a:rPr>
              <a:t>'http'</a:t>
            </a:r>
            <a:r>
              <a:rPr lang="en-US" sz="1900" dirty="0">
                <a:solidFill>
                  <a:srgbClr val="FFFEFE"/>
                </a:solidFill>
                <a:latin typeface="Monaco" charset="0"/>
                <a:ea typeface="ＭＳ Ｐゴシック" charset="0"/>
                <a:cs typeface="Monaco" charset="0"/>
                <a:sym typeface="Monaco" charset="0"/>
              </a:rPr>
              <a:t>);</a:t>
            </a:r>
          </a:p>
          <a:p>
            <a:pPr>
              <a:lnSpc>
                <a:spcPts val="1969"/>
              </a:lnSpc>
              <a:spcBef>
                <a:spcPts val="600"/>
              </a:spcBef>
              <a:spcAft>
                <a:spcPts val="600"/>
              </a:spcAft>
            </a:pPr>
            <a:endParaRPr lang="en-US" sz="1900" dirty="0">
              <a:solidFill>
                <a:srgbClr val="B6C375"/>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err="1">
                <a:solidFill>
                  <a:schemeClr val="bg1">
                    <a:lumMod val="50000"/>
                    <a:lumOff val="50000"/>
                  </a:schemeClr>
                </a:solidFill>
                <a:latin typeface="Monaco" charset="0"/>
                <a:ea typeface="ＭＳ Ｐゴシック" charset="0"/>
                <a:cs typeface="Monaco" charset="0"/>
                <a:sym typeface="Monaco" charset="0"/>
              </a:rPr>
              <a:t>http.createServer</a:t>
            </a:r>
            <a:r>
              <a:rPr lang="en-US" sz="1900" dirty="0">
                <a:solidFill>
                  <a:schemeClr val="bg1">
                    <a:lumMod val="50000"/>
                    <a:lumOff val="50000"/>
                  </a:schemeClr>
                </a:solidFill>
                <a:latin typeface="Monaco" charset="0"/>
                <a:ea typeface="ＭＳ Ｐゴシック" charset="0"/>
                <a:cs typeface="Monaco" charset="0"/>
                <a:sym typeface="Monaco" charset="0"/>
              </a:rPr>
              <a:t>(function (</a:t>
            </a:r>
            <a:r>
              <a:rPr lang="en-US" sz="1900" dirty="0" err="1">
                <a:solidFill>
                  <a:schemeClr val="bg1">
                    <a:lumMod val="50000"/>
                    <a:lumOff val="50000"/>
                  </a:schemeClr>
                </a:solidFill>
                <a:latin typeface="Monaco" charset="0"/>
                <a:ea typeface="ＭＳ Ｐゴシック" charset="0"/>
                <a:cs typeface="Monaco" charset="0"/>
                <a:sym typeface="Monaco" charset="0"/>
              </a:rPr>
              <a:t>req</a:t>
            </a:r>
            <a:r>
              <a:rPr lang="en-US" sz="1900" dirty="0">
                <a:solidFill>
                  <a:schemeClr val="bg1">
                    <a:lumMod val="50000"/>
                    <a:lumOff val="50000"/>
                  </a:schemeClr>
                </a:solidFill>
                <a:latin typeface="Monaco" charset="0"/>
                <a:ea typeface="ＭＳ Ｐゴシック" charset="0"/>
                <a:cs typeface="Monaco" charset="0"/>
                <a:sym typeface="Monaco" charset="0"/>
              </a:rPr>
              <a:t>, res) {</a:t>
            </a:r>
          </a:p>
          <a:p>
            <a:pPr>
              <a:lnSpc>
                <a:spcPts val="1969"/>
              </a:lnSpc>
              <a:spcBef>
                <a:spcPts val="600"/>
              </a:spcBef>
              <a:spcAft>
                <a:spcPts val="600"/>
              </a:spcAft>
            </a:pPr>
            <a:r>
              <a:rPr lang="en-US" sz="1900" dirty="0">
                <a:solidFill>
                  <a:schemeClr val="bg1">
                    <a:lumMod val="50000"/>
                    <a:lumOff val="50000"/>
                  </a:schemeClr>
                </a:solidFill>
                <a:latin typeface="Monaco" charset="0"/>
                <a:ea typeface="ＭＳ Ｐゴシック" charset="0"/>
                <a:cs typeface="Monaco" charset="0"/>
                <a:sym typeface="Monaco" charset="0"/>
              </a:rPr>
              <a:t>  </a:t>
            </a:r>
            <a:r>
              <a:rPr lang="en-US" sz="1900" dirty="0" err="1">
                <a:solidFill>
                  <a:schemeClr val="bg1">
                    <a:lumMod val="50000"/>
                    <a:lumOff val="50000"/>
                  </a:schemeClr>
                </a:solidFill>
                <a:latin typeface="Monaco" charset="0"/>
                <a:ea typeface="ＭＳ Ｐゴシック" charset="0"/>
                <a:cs typeface="Monaco" charset="0"/>
                <a:sym typeface="Monaco" charset="0"/>
              </a:rPr>
              <a:t>res.writeHead</a:t>
            </a:r>
            <a:r>
              <a:rPr lang="en-US" sz="1900" dirty="0">
                <a:solidFill>
                  <a:schemeClr val="bg1">
                    <a:lumMod val="50000"/>
                    <a:lumOff val="50000"/>
                  </a:schemeClr>
                </a:solidFill>
                <a:latin typeface="Monaco" charset="0"/>
                <a:ea typeface="ＭＳ Ｐゴシック" charset="0"/>
                <a:cs typeface="Monaco" charset="0"/>
                <a:sym typeface="Monaco" charset="0"/>
              </a:rPr>
              <a:t>(200, {'Content-Type': 'text/plain'});</a:t>
            </a:r>
          </a:p>
          <a:p>
            <a:pPr>
              <a:lnSpc>
                <a:spcPts val="1969"/>
              </a:lnSpc>
              <a:spcBef>
                <a:spcPts val="600"/>
              </a:spcBef>
              <a:spcAft>
                <a:spcPts val="600"/>
              </a:spcAft>
            </a:pPr>
            <a:r>
              <a:rPr lang="en-US" sz="1900" dirty="0">
                <a:solidFill>
                  <a:schemeClr val="bg1">
                    <a:lumMod val="50000"/>
                    <a:lumOff val="50000"/>
                  </a:schemeClr>
                </a:solidFill>
                <a:latin typeface="Monaco" charset="0"/>
                <a:ea typeface="ＭＳ Ｐゴシック" charset="0"/>
                <a:cs typeface="Monaco" charset="0"/>
                <a:sym typeface="Monaco" charset="0"/>
              </a:rPr>
              <a:t>  </a:t>
            </a:r>
            <a:r>
              <a:rPr lang="en-US" sz="1900" dirty="0" err="1">
                <a:solidFill>
                  <a:schemeClr val="bg1">
                    <a:lumMod val="50000"/>
                    <a:lumOff val="50000"/>
                  </a:schemeClr>
                </a:solidFill>
                <a:latin typeface="Monaco" charset="0"/>
                <a:ea typeface="ＭＳ Ｐゴシック" charset="0"/>
                <a:cs typeface="Monaco" charset="0"/>
                <a:sym typeface="Monaco" charset="0"/>
              </a:rPr>
              <a:t>res.write</a:t>
            </a:r>
            <a:r>
              <a:rPr lang="en-US" sz="1900" dirty="0">
                <a:solidFill>
                  <a:schemeClr val="bg1">
                    <a:lumMod val="50000"/>
                    <a:lumOff val="50000"/>
                  </a:schemeClr>
                </a:solidFill>
                <a:latin typeface="Monaco" charset="0"/>
                <a:ea typeface="ＭＳ Ｐゴシック" charset="0"/>
                <a:cs typeface="Monaco" charset="0"/>
                <a:sym typeface="Monaco" charset="0"/>
              </a:rPr>
              <a:t>('Hello World');</a:t>
            </a:r>
          </a:p>
          <a:p>
            <a:pPr>
              <a:lnSpc>
                <a:spcPts val="1969"/>
              </a:lnSpc>
              <a:spcBef>
                <a:spcPts val="600"/>
              </a:spcBef>
              <a:spcAft>
                <a:spcPts val="600"/>
              </a:spcAft>
            </a:pPr>
            <a:r>
              <a:rPr lang="en-US" sz="1900" dirty="0">
                <a:solidFill>
                  <a:schemeClr val="bg1">
                    <a:lumMod val="50000"/>
                    <a:lumOff val="50000"/>
                  </a:schemeClr>
                </a:solidFill>
                <a:latin typeface="Monaco" charset="0"/>
                <a:ea typeface="ＭＳ Ｐゴシック" charset="0"/>
                <a:cs typeface="Monaco" charset="0"/>
                <a:sym typeface="Monaco" charset="0"/>
              </a:rPr>
              <a:t>  </a:t>
            </a:r>
            <a:r>
              <a:rPr lang="en-US" sz="1900" dirty="0" err="1">
                <a:solidFill>
                  <a:schemeClr val="bg1">
                    <a:lumMod val="50000"/>
                    <a:lumOff val="50000"/>
                  </a:schemeClr>
                </a:solidFill>
                <a:latin typeface="Monaco" charset="0"/>
                <a:ea typeface="ＭＳ Ｐゴシック" charset="0"/>
                <a:cs typeface="Monaco" charset="0"/>
                <a:sym typeface="Monaco" charset="0"/>
              </a:rPr>
              <a:t>res.end</a:t>
            </a:r>
            <a:r>
              <a:rPr lang="en-US" sz="1900" dirty="0">
                <a:solidFill>
                  <a:schemeClr val="bg1">
                    <a:lumMod val="50000"/>
                    <a:lumOff val="50000"/>
                  </a:schemeClr>
                </a:solidFill>
                <a:latin typeface="Monaco" charset="0"/>
                <a:ea typeface="ＭＳ Ｐゴシック" charset="0"/>
                <a:cs typeface="Monaco" charset="0"/>
                <a:sym typeface="Monaco" charset="0"/>
              </a:rPr>
              <a:t>();</a:t>
            </a:r>
          </a:p>
          <a:p>
            <a:pPr>
              <a:lnSpc>
                <a:spcPts val="1969"/>
              </a:lnSpc>
              <a:spcBef>
                <a:spcPts val="600"/>
              </a:spcBef>
              <a:spcAft>
                <a:spcPts val="600"/>
              </a:spcAft>
            </a:pPr>
            <a:r>
              <a:rPr lang="en-US" sz="1900" dirty="0" smtClean="0">
                <a:solidFill>
                  <a:schemeClr val="bg1">
                    <a:lumMod val="50000"/>
                    <a:lumOff val="50000"/>
                  </a:schemeClr>
                </a:solidFill>
                <a:latin typeface="Monaco" charset="0"/>
                <a:ea typeface="ＭＳ Ｐゴシック" charset="0"/>
                <a:cs typeface="Monaco" charset="0"/>
                <a:sym typeface="Monaco" charset="0"/>
              </a:rPr>
              <a:t>}</a:t>
            </a:r>
            <a:r>
              <a:rPr lang="en-US" sz="1900" dirty="0">
                <a:solidFill>
                  <a:schemeClr val="bg1">
                    <a:lumMod val="50000"/>
                    <a:lumOff val="50000"/>
                  </a:schemeClr>
                </a:solidFill>
                <a:latin typeface="Monaco" charset="0"/>
                <a:ea typeface="ＭＳ Ｐゴシック" charset="0"/>
                <a:cs typeface="Monaco" charset="0"/>
                <a:sym typeface="Monaco" charset="0"/>
              </a:rPr>
              <a:t>).listen</a:t>
            </a:r>
            <a:r>
              <a:rPr lang="en-US" sz="1900" dirty="0" smtClean="0">
                <a:solidFill>
                  <a:schemeClr val="bg1">
                    <a:lumMod val="50000"/>
                    <a:lumOff val="50000"/>
                  </a:schemeClr>
                </a:solidFill>
                <a:latin typeface="Monaco" charset="0"/>
                <a:ea typeface="ＭＳ Ｐゴシック" charset="0"/>
                <a:cs typeface="Monaco" charset="0"/>
                <a:sym typeface="Monaco" charset="0"/>
              </a:rPr>
              <a:t>(8888)</a:t>
            </a:r>
            <a:r>
              <a:rPr lang="en-US" sz="1900" dirty="0">
                <a:solidFill>
                  <a:schemeClr val="bg1">
                    <a:lumMod val="50000"/>
                    <a:lumOff val="50000"/>
                  </a:schemeClr>
                </a:solidFill>
                <a:latin typeface="Monaco" charset="0"/>
                <a:ea typeface="ＭＳ Ｐゴシック" charset="0"/>
                <a:cs typeface="Monaco" charset="0"/>
                <a:sym typeface="Monaco" charset="0"/>
              </a:rPr>
              <a:t>;</a:t>
            </a:r>
          </a:p>
          <a:p>
            <a:pPr>
              <a:lnSpc>
                <a:spcPts val="1969"/>
              </a:lnSpc>
              <a:spcBef>
                <a:spcPts val="600"/>
              </a:spcBef>
              <a:spcAft>
                <a:spcPts val="600"/>
              </a:spcAft>
            </a:pPr>
            <a:endParaRPr lang="en-US" sz="1900" dirty="0">
              <a:solidFill>
                <a:schemeClr val="bg1">
                  <a:lumMod val="50000"/>
                  <a:lumOff val="50000"/>
                </a:schemeClr>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err="1">
                <a:solidFill>
                  <a:schemeClr val="bg1">
                    <a:lumMod val="50000"/>
                    <a:lumOff val="50000"/>
                  </a:schemeClr>
                </a:solidFill>
                <a:latin typeface="Monaco" charset="0"/>
                <a:ea typeface="ＭＳ Ｐゴシック" charset="0"/>
                <a:cs typeface="Monaco" charset="0"/>
                <a:sym typeface="Monaco" charset="0"/>
              </a:rPr>
              <a:t>console.log</a:t>
            </a:r>
            <a:r>
              <a:rPr lang="en-US" sz="1900" dirty="0">
                <a:solidFill>
                  <a:schemeClr val="bg1">
                    <a:lumMod val="50000"/>
                    <a:lumOff val="50000"/>
                  </a:schemeClr>
                </a:solidFill>
                <a:latin typeface="Monaco" charset="0"/>
                <a:ea typeface="ＭＳ Ｐゴシック" charset="0"/>
                <a:cs typeface="Monaco" charset="0"/>
                <a:sym typeface="Monaco" charset="0"/>
              </a:rPr>
              <a:t>('Server running at http:/</a:t>
            </a:r>
            <a:r>
              <a:rPr lang="en-US" sz="1900" dirty="0" smtClean="0">
                <a:solidFill>
                  <a:schemeClr val="bg1">
                    <a:lumMod val="50000"/>
                    <a:lumOff val="50000"/>
                  </a:schemeClr>
                </a:solidFill>
                <a:latin typeface="Monaco" charset="0"/>
                <a:ea typeface="ＭＳ Ｐゴシック" charset="0"/>
                <a:cs typeface="Monaco" charset="0"/>
                <a:sym typeface="Monaco" charset="0"/>
              </a:rPr>
              <a:t>/</a:t>
            </a:r>
            <a:r>
              <a:rPr lang="en-US" sz="1900" dirty="0">
                <a:solidFill>
                  <a:srgbClr val="7F7F7F"/>
                </a:solidFill>
                <a:latin typeface="Monaco" charset="0"/>
                <a:ea typeface="ＭＳ Ｐゴシック" charset="0"/>
                <a:cs typeface="Monaco" charset="0"/>
                <a:sym typeface="Monaco" charset="0"/>
              </a:rPr>
              <a:t>localhost:8888</a:t>
            </a:r>
            <a:r>
              <a:rPr lang="en-US" sz="1900" dirty="0" smtClean="0">
                <a:solidFill>
                  <a:schemeClr val="bg1">
                    <a:lumMod val="50000"/>
                    <a:lumOff val="50000"/>
                  </a:schemeClr>
                </a:solidFill>
                <a:latin typeface="Monaco" charset="0"/>
                <a:ea typeface="ＭＳ Ｐゴシック" charset="0"/>
                <a:cs typeface="Monaco" charset="0"/>
                <a:sym typeface="Monaco" charset="0"/>
              </a:rPr>
              <a:t>/</a:t>
            </a:r>
            <a:r>
              <a:rPr lang="en-US" sz="1900" dirty="0">
                <a:solidFill>
                  <a:schemeClr val="bg1">
                    <a:lumMod val="50000"/>
                    <a:lumOff val="50000"/>
                  </a:schemeClr>
                </a:solidFill>
                <a:latin typeface="Monaco" charset="0"/>
                <a:ea typeface="ＭＳ Ｐゴシック" charset="0"/>
                <a:cs typeface="Monaco" charset="0"/>
                <a:sym typeface="Monaco" charset="0"/>
              </a:rPr>
              <a:t>');</a:t>
            </a:r>
          </a:p>
        </p:txBody>
      </p:sp>
    </p:spTree>
    <p:extLst>
      <p:ext uri="{BB962C8B-B14F-4D97-AF65-F5344CB8AC3E}">
        <p14:creationId xmlns:p14="http://schemas.microsoft.com/office/powerpoint/2010/main" val="2442101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ln/>
        </p:spPr>
        <p:txBody>
          <a:bodyPr/>
          <a:lstStyle/>
          <a:p>
            <a:r>
              <a:rPr lang="en-US"/>
              <a:t>node web server</a:t>
            </a:r>
          </a:p>
        </p:txBody>
      </p:sp>
      <p:sp>
        <p:nvSpPr>
          <p:cNvPr id="31746" name="Rectangle 2"/>
          <p:cNvSpPr>
            <a:spLocks/>
          </p:cNvSpPr>
          <p:nvPr/>
        </p:nvSpPr>
        <p:spPr bwMode="auto">
          <a:xfrm>
            <a:off x="526852" y="1645566"/>
            <a:ext cx="8251031" cy="3754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nSpc>
                <a:spcPts val="1969"/>
              </a:lnSpc>
              <a:spcBef>
                <a:spcPts val="600"/>
              </a:spcBef>
              <a:spcAft>
                <a:spcPts val="600"/>
              </a:spcAft>
            </a:pPr>
            <a:r>
              <a:rPr lang="en-US" sz="1900" dirty="0" err="1">
                <a:solidFill>
                  <a:srgbClr val="7F7F7F"/>
                </a:solidFill>
                <a:latin typeface="Monaco" charset="0"/>
                <a:ea typeface="ＭＳ Ｐゴシック" charset="0"/>
                <a:cs typeface="Monaco" charset="0"/>
                <a:sym typeface="Monaco" charset="0"/>
              </a:rPr>
              <a:t>var</a:t>
            </a:r>
            <a:r>
              <a:rPr lang="en-US" sz="1900" dirty="0">
                <a:solidFill>
                  <a:srgbClr val="7F7F7F"/>
                </a:solidFill>
                <a:latin typeface="Monaco" charset="0"/>
                <a:ea typeface="ＭＳ Ｐゴシック" charset="0"/>
                <a:cs typeface="Monaco" charset="0"/>
                <a:sym typeface="Monaco" charset="0"/>
              </a:rPr>
              <a:t> http = require('http');</a:t>
            </a:r>
          </a:p>
          <a:p>
            <a:pPr>
              <a:lnSpc>
                <a:spcPts val="1969"/>
              </a:lnSpc>
              <a:spcBef>
                <a:spcPts val="600"/>
              </a:spcBef>
              <a:spcAft>
                <a:spcPts val="600"/>
              </a:spcAft>
            </a:pPr>
            <a:endParaRPr lang="en-US" sz="1900" dirty="0">
              <a:solidFill>
                <a:srgbClr val="B6C375"/>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err="1">
                <a:solidFill>
                  <a:srgbClr val="B6C375"/>
                </a:solidFill>
                <a:latin typeface="Monaco" charset="0"/>
                <a:ea typeface="ＭＳ Ｐゴシック" charset="0"/>
                <a:cs typeface="Monaco" charset="0"/>
                <a:sym typeface="Monaco" charset="0"/>
              </a:rPr>
              <a:t>http</a:t>
            </a:r>
            <a:r>
              <a:rPr lang="en-US" sz="1900" dirty="0" err="1">
                <a:solidFill>
                  <a:srgbClr val="FFFEFE"/>
                </a:solidFill>
                <a:latin typeface="Monaco" charset="0"/>
                <a:ea typeface="ＭＳ Ｐゴシック" charset="0"/>
                <a:cs typeface="Monaco" charset="0"/>
                <a:sym typeface="Monaco" charset="0"/>
              </a:rPr>
              <a:t>.</a:t>
            </a:r>
            <a:r>
              <a:rPr lang="en-US" sz="1900" dirty="0" err="1">
                <a:solidFill>
                  <a:srgbClr val="B6C375"/>
                </a:solidFill>
                <a:latin typeface="Monaco" charset="0"/>
                <a:ea typeface="ＭＳ Ｐゴシック" charset="0"/>
                <a:cs typeface="Monaco" charset="0"/>
                <a:sym typeface="Monaco" charset="0"/>
              </a:rPr>
              <a:t>createServer</a:t>
            </a:r>
            <a:r>
              <a:rPr lang="en-US" sz="1900" dirty="0">
                <a:solidFill>
                  <a:srgbClr val="FFFEFE"/>
                </a:solidFill>
                <a:latin typeface="Monaco" charset="0"/>
                <a:ea typeface="ＭＳ Ｐゴシック" charset="0"/>
                <a:cs typeface="Monaco" charset="0"/>
                <a:sym typeface="Monaco" charset="0"/>
              </a:rPr>
              <a:t>(</a:t>
            </a:r>
            <a:r>
              <a:rPr lang="en-US" sz="1900" dirty="0">
                <a:solidFill>
                  <a:srgbClr val="7F7F7F"/>
                </a:solidFill>
                <a:latin typeface="Monaco" charset="0"/>
                <a:ea typeface="ＭＳ Ｐゴシック" charset="0"/>
                <a:cs typeface="Monaco" charset="0"/>
                <a:sym typeface="Monaco" charset="0"/>
              </a:rPr>
              <a:t>function (</a:t>
            </a:r>
            <a:r>
              <a:rPr lang="en-US" sz="1900" dirty="0" err="1">
                <a:solidFill>
                  <a:srgbClr val="7F7F7F"/>
                </a:solidFill>
                <a:latin typeface="Monaco" charset="0"/>
                <a:ea typeface="ＭＳ Ｐゴシック" charset="0"/>
                <a:cs typeface="Monaco" charset="0"/>
                <a:sym typeface="Monaco" charset="0"/>
              </a:rPr>
              <a:t>req</a:t>
            </a:r>
            <a:r>
              <a:rPr lang="en-US" sz="1900" dirty="0">
                <a:solidFill>
                  <a:srgbClr val="7F7F7F"/>
                </a:solidFill>
                <a:latin typeface="Monaco" charset="0"/>
                <a:ea typeface="ＭＳ Ｐゴシック" charset="0"/>
                <a:cs typeface="Monaco" charset="0"/>
                <a:sym typeface="Monaco" charset="0"/>
              </a:rPr>
              <a:t>, res) {</a:t>
            </a:r>
          </a:p>
          <a:p>
            <a:pPr>
              <a:lnSpc>
                <a:spcPts val="1969"/>
              </a:lnSpc>
              <a:spcBef>
                <a:spcPts val="600"/>
              </a:spcBef>
              <a:spcAft>
                <a:spcPts val="600"/>
              </a:spcAft>
            </a:pPr>
            <a:r>
              <a:rPr lang="en-US" sz="1900" dirty="0">
                <a:solidFill>
                  <a:srgbClr val="7F7F7F"/>
                </a:solidFill>
                <a:latin typeface="Monaco" charset="0"/>
                <a:ea typeface="ＭＳ Ｐゴシック" charset="0"/>
                <a:cs typeface="Monaco" charset="0"/>
                <a:sym typeface="Monaco" charset="0"/>
              </a:rPr>
              <a:t>  </a:t>
            </a:r>
            <a:r>
              <a:rPr lang="en-US" sz="1900" dirty="0" err="1">
                <a:solidFill>
                  <a:srgbClr val="7F7F7F"/>
                </a:solidFill>
                <a:latin typeface="Monaco" charset="0"/>
                <a:ea typeface="ＭＳ Ｐゴシック" charset="0"/>
                <a:cs typeface="Monaco" charset="0"/>
                <a:sym typeface="Monaco" charset="0"/>
              </a:rPr>
              <a:t>res.writeHead</a:t>
            </a:r>
            <a:r>
              <a:rPr lang="en-US" sz="1900" dirty="0">
                <a:solidFill>
                  <a:srgbClr val="7F7F7F"/>
                </a:solidFill>
                <a:latin typeface="Monaco" charset="0"/>
                <a:ea typeface="ＭＳ Ｐゴシック" charset="0"/>
                <a:cs typeface="Monaco" charset="0"/>
                <a:sym typeface="Monaco" charset="0"/>
              </a:rPr>
              <a:t>(200, {'Content-Type': 'text/plain'});</a:t>
            </a:r>
          </a:p>
          <a:p>
            <a:pPr>
              <a:lnSpc>
                <a:spcPts val="1969"/>
              </a:lnSpc>
              <a:spcBef>
                <a:spcPts val="600"/>
              </a:spcBef>
              <a:spcAft>
                <a:spcPts val="600"/>
              </a:spcAft>
            </a:pPr>
            <a:r>
              <a:rPr lang="en-US" sz="1900" dirty="0">
                <a:solidFill>
                  <a:srgbClr val="7F7F7F"/>
                </a:solidFill>
                <a:latin typeface="Monaco" charset="0"/>
                <a:ea typeface="ＭＳ Ｐゴシック" charset="0"/>
                <a:cs typeface="Monaco" charset="0"/>
                <a:sym typeface="Monaco" charset="0"/>
              </a:rPr>
              <a:t>  </a:t>
            </a:r>
            <a:r>
              <a:rPr lang="en-US" sz="1900" dirty="0" err="1">
                <a:solidFill>
                  <a:srgbClr val="7F7F7F"/>
                </a:solidFill>
                <a:latin typeface="Monaco" charset="0"/>
                <a:ea typeface="ＭＳ Ｐゴシック" charset="0"/>
                <a:cs typeface="Monaco" charset="0"/>
                <a:sym typeface="Monaco" charset="0"/>
              </a:rPr>
              <a:t>res.write</a:t>
            </a:r>
            <a:r>
              <a:rPr lang="en-US" sz="1900" dirty="0">
                <a:solidFill>
                  <a:srgbClr val="7F7F7F"/>
                </a:solidFill>
                <a:latin typeface="Monaco" charset="0"/>
                <a:ea typeface="ＭＳ Ｐゴシック" charset="0"/>
                <a:cs typeface="Monaco" charset="0"/>
                <a:sym typeface="Monaco" charset="0"/>
              </a:rPr>
              <a:t>('Hello World');</a:t>
            </a:r>
          </a:p>
          <a:p>
            <a:pPr>
              <a:lnSpc>
                <a:spcPts val="1969"/>
              </a:lnSpc>
              <a:spcBef>
                <a:spcPts val="600"/>
              </a:spcBef>
              <a:spcAft>
                <a:spcPts val="600"/>
              </a:spcAft>
            </a:pPr>
            <a:r>
              <a:rPr lang="en-US" sz="1900" dirty="0">
                <a:solidFill>
                  <a:srgbClr val="7F7F7F"/>
                </a:solidFill>
                <a:latin typeface="Monaco" charset="0"/>
                <a:ea typeface="ＭＳ Ｐゴシック" charset="0"/>
                <a:cs typeface="Monaco" charset="0"/>
                <a:sym typeface="Monaco" charset="0"/>
              </a:rPr>
              <a:t>  </a:t>
            </a:r>
            <a:r>
              <a:rPr lang="en-US" sz="1900" dirty="0" err="1">
                <a:solidFill>
                  <a:srgbClr val="7F7F7F"/>
                </a:solidFill>
                <a:latin typeface="Monaco" charset="0"/>
                <a:ea typeface="ＭＳ Ｐゴシック" charset="0"/>
                <a:cs typeface="Monaco" charset="0"/>
                <a:sym typeface="Monaco" charset="0"/>
              </a:rPr>
              <a:t>res.end</a:t>
            </a:r>
            <a:r>
              <a:rPr lang="en-US" sz="1900" dirty="0">
                <a:solidFill>
                  <a:srgbClr val="7F7F7F"/>
                </a:solidFill>
                <a:latin typeface="Monaco" charset="0"/>
                <a:ea typeface="ＭＳ Ｐゴシック" charset="0"/>
                <a:cs typeface="Monaco" charset="0"/>
                <a:sym typeface="Monaco" charset="0"/>
              </a:rPr>
              <a:t>();</a:t>
            </a:r>
          </a:p>
          <a:p>
            <a:pPr>
              <a:lnSpc>
                <a:spcPts val="1969"/>
              </a:lnSpc>
              <a:spcBef>
                <a:spcPts val="600"/>
              </a:spcBef>
              <a:spcAft>
                <a:spcPts val="600"/>
              </a:spcAft>
            </a:pPr>
            <a:r>
              <a:rPr lang="en-US" sz="1900" dirty="0" smtClean="0">
                <a:solidFill>
                  <a:srgbClr val="7F7F7F"/>
                </a:solidFill>
                <a:latin typeface="Monaco" charset="0"/>
                <a:ea typeface="ＭＳ Ｐゴシック" charset="0"/>
                <a:cs typeface="Monaco" charset="0"/>
                <a:sym typeface="Monaco" charset="0"/>
              </a:rPr>
              <a:t>}</a:t>
            </a:r>
            <a:r>
              <a:rPr lang="en-US" sz="1900" dirty="0">
                <a:solidFill>
                  <a:srgbClr val="FFFEFE"/>
                </a:solidFill>
                <a:latin typeface="Monaco" charset="0"/>
                <a:ea typeface="ＭＳ Ｐゴシック" charset="0"/>
                <a:cs typeface="Monaco" charset="0"/>
                <a:sym typeface="Monaco" charset="0"/>
              </a:rPr>
              <a:t>).</a:t>
            </a:r>
            <a:r>
              <a:rPr lang="en-US" sz="1900" dirty="0">
                <a:solidFill>
                  <a:srgbClr val="B6C375"/>
                </a:solidFill>
                <a:latin typeface="Monaco" charset="0"/>
                <a:ea typeface="ＭＳ Ｐゴシック" charset="0"/>
                <a:cs typeface="Monaco" charset="0"/>
                <a:sym typeface="Monaco" charset="0"/>
              </a:rPr>
              <a:t>listen</a:t>
            </a:r>
            <a:r>
              <a:rPr lang="en-US" sz="1900" dirty="0" smtClean="0">
                <a:solidFill>
                  <a:srgbClr val="FFFEFE"/>
                </a:solidFill>
                <a:latin typeface="Monaco" charset="0"/>
                <a:ea typeface="ＭＳ Ｐゴシック" charset="0"/>
                <a:cs typeface="Monaco" charset="0"/>
                <a:sym typeface="Monaco" charset="0"/>
              </a:rPr>
              <a:t>(</a:t>
            </a:r>
            <a:r>
              <a:rPr lang="en-US" sz="1900" dirty="0" smtClean="0">
                <a:solidFill>
                  <a:srgbClr val="ABC1B8"/>
                </a:solidFill>
                <a:latin typeface="Monaco" charset="0"/>
                <a:ea typeface="ＭＳ Ｐゴシック" charset="0"/>
                <a:cs typeface="Monaco" charset="0"/>
                <a:sym typeface="Monaco" charset="0"/>
              </a:rPr>
              <a:t>8888</a:t>
            </a:r>
            <a:r>
              <a:rPr lang="en-US" sz="1900" dirty="0" smtClean="0">
                <a:solidFill>
                  <a:srgbClr val="FFFEFE"/>
                </a:solidFill>
                <a:latin typeface="Monaco" charset="0"/>
                <a:ea typeface="ＭＳ Ｐゴシック" charset="0"/>
                <a:cs typeface="Monaco" charset="0"/>
                <a:sym typeface="Monaco" charset="0"/>
              </a:rPr>
              <a:t>)</a:t>
            </a:r>
            <a:r>
              <a:rPr lang="en-US" sz="1900" dirty="0">
                <a:solidFill>
                  <a:srgbClr val="FFFEFE"/>
                </a:solidFill>
                <a:latin typeface="Monaco" charset="0"/>
                <a:ea typeface="ＭＳ Ｐゴシック" charset="0"/>
                <a:cs typeface="Monaco" charset="0"/>
                <a:sym typeface="Monaco" charset="0"/>
              </a:rPr>
              <a:t>;</a:t>
            </a:r>
          </a:p>
          <a:p>
            <a:pPr>
              <a:lnSpc>
                <a:spcPts val="1969"/>
              </a:lnSpc>
              <a:spcBef>
                <a:spcPts val="600"/>
              </a:spcBef>
              <a:spcAft>
                <a:spcPts val="600"/>
              </a:spcAft>
            </a:pPr>
            <a:endParaRPr lang="en-US" sz="1900" dirty="0">
              <a:solidFill>
                <a:srgbClr val="B6C375"/>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err="1">
                <a:solidFill>
                  <a:srgbClr val="7F7F7F"/>
                </a:solidFill>
                <a:latin typeface="Monaco" charset="0"/>
                <a:ea typeface="ＭＳ Ｐゴシック" charset="0"/>
                <a:cs typeface="Monaco" charset="0"/>
                <a:sym typeface="Monaco" charset="0"/>
              </a:rPr>
              <a:t>console.log</a:t>
            </a:r>
            <a:r>
              <a:rPr lang="en-US" sz="1900" dirty="0">
                <a:solidFill>
                  <a:srgbClr val="7F7F7F"/>
                </a:solidFill>
                <a:latin typeface="Monaco" charset="0"/>
                <a:ea typeface="ＭＳ Ｐゴシック" charset="0"/>
                <a:cs typeface="Monaco" charset="0"/>
                <a:sym typeface="Monaco" charset="0"/>
              </a:rPr>
              <a:t>('Server running at http://localhost:8888/');</a:t>
            </a:r>
          </a:p>
        </p:txBody>
      </p:sp>
    </p:spTree>
    <p:extLst>
      <p:ext uri="{BB962C8B-B14F-4D97-AF65-F5344CB8AC3E}">
        <p14:creationId xmlns:p14="http://schemas.microsoft.com/office/powerpoint/2010/main" val="2324197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ln/>
        </p:spPr>
        <p:txBody>
          <a:bodyPr/>
          <a:lstStyle/>
          <a:p>
            <a:r>
              <a:rPr lang="en-US"/>
              <a:t>node web server</a:t>
            </a:r>
          </a:p>
        </p:txBody>
      </p:sp>
      <p:sp>
        <p:nvSpPr>
          <p:cNvPr id="31746" name="Rectangle 2"/>
          <p:cNvSpPr>
            <a:spLocks/>
          </p:cNvSpPr>
          <p:nvPr/>
        </p:nvSpPr>
        <p:spPr bwMode="auto">
          <a:xfrm>
            <a:off x="526852" y="1645566"/>
            <a:ext cx="8251031" cy="3754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nSpc>
                <a:spcPts val="1969"/>
              </a:lnSpc>
              <a:spcBef>
                <a:spcPts val="600"/>
              </a:spcBef>
              <a:spcAft>
                <a:spcPts val="600"/>
              </a:spcAft>
            </a:pPr>
            <a:r>
              <a:rPr lang="en-US" sz="1900" dirty="0" err="1">
                <a:solidFill>
                  <a:srgbClr val="7F7F7F"/>
                </a:solidFill>
                <a:latin typeface="Monaco" charset="0"/>
                <a:ea typeface="ＭＳ Ｐゴシック" charset="0"/>
                <a:cs typeface="Monaco" charset="0"/>
                <a:sym typeface="Monaco" charset="0"/>
              </a:rPr>
              <a:t>var</a:t>
            </a:r>
            <a:r>
              <a:rPr lang="en-US" sz="1900" dirty="0">
                <a:solidFill>
                  <a:srgbClr val="7F7F7F"/>
                </a:solidFill>
                <a:latin typeface="Monaco" charset="0"/>
                <a:ea typeface="ＭＳ Ｐゴシック" charset="0"/>
                <a:cs typeface="Monaco" charset="0"/>
                <a:sym typeface="Monaco" charset="0"/>
              </a:rPr>
              <a:t> http = require('http');</a:t>
            </a:r>
          </a:p>
          <a:p>
            <a:pPr>
              <a:lnSpc>
                <a:spcPts val="1969"/>
              </a:lnSpc>
              <a:spcBef>
                <a:spcPts val="600"/>
              </a:spcBef>
              <a:spcAft>
                <a:spcPts val="600"/>
              </a:spcAft>
            </a:pPr>
            <a:endParaRPr lang="en-US" sz="1900" dirty="0">
              <a:solidFill>
                <a:srgbClr val="7F7F7F"/>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err="1">
                <a:solidFill>
                  <a:srgbClr val="7F7F7F"/>
                </a:solidFill>
                <a:latin typeface="Monaco" charset="0"/>
                <a:ea typeface="ＭＳ Ｐゴシック" charset="0"/>
                <a:cs typeface="Monaco" charset="0"/>
                <a:sym typeface="Monaco" charset="0"/>
              </a:rPr>
              <a:t>http.createServer</a:t>
            </a:r>
            <a:r>
              <a:rPr lang="en-US" sz="1900" dirty="0">
                <a:solidFill>
                  <a:srgbClr val="7F7F7F"/>
                </a:solidFill>
                <a:latin typeface="Monaco" charset="0"/>
                <a:ea typeface="ＭＳ Ｐゴシック" charset="0"/>
                <a:cs typeface="Monaco" charset="0"/>
                <a:sym typeface="Monaco" charset="0"/>
              </a:rPr>
              <a:t>(</a:t>
            </a:r>
            <a:r>
              <a:rPr lang="en-US" sz="1900" dirty="0">
                <a:solidFill>
                  <a:srgbClr val="B6C375"/>
                </a:solidFill>
                <a:latin typeface="Monaco" charset="0"/>
                <a:ea typeface="ＭＳ Ｐゴシック" charset="0"/>
                <a:cs typeface="Monaco" charset="0"/>
                <a:sym typeface="Monaco" charset="0"/>
              </a:rPr>
              <a:t>function </a:t>
            </a:r>
            <a:r>
              <a:rPr lang="en-US" sz="1900" dirty="0">
                <a:solidFill>
                  <a:srgbClr val="FFFEFE"/>
                </a:solidFill>
                <a:latin typeface="Monaco" charset="0"/>
                <a:ea typeface="ＭＳ Ｐゴシック" charset="0"/>
                <a:cs typeface="Monaco" charset="0"/>
                <a:sym typeface="Monaco" charset="0"/>
              </a:rPr>
              <a:t>(</a:t>
            </a:r>
            <a:r>
              <a:rPr lang="en-US" sz="1900" dirty="0" err="1">
                <a:solidFill>
                  <a:srgbClr val="B6C375"/>
                </a:solidFill>
                <a:latin typeface="Monaco" charset="0"/>
                <a:ea typeface="ＭＳ Ｐゴシック" charset="0"/>
                <a:cs typeface="Monaco" charset="0"/>
                <a:sym typeface="Monaco" charset="0"/>
              </a:rPr>
              <a:t>req</a:t>
            </a:r>
            <a:r>
              <a:rPr lang="en-US" sz="1900" dirty="0">
                <a:solidFill>
                  <a:srgbClr val="FFFEFE"/>
                </a:solidFill>
                <a:latin typeface="Monaco" charset="0"/>
                <a:ea typeface="ＭＳ Ｐゴシック" charset="0"/>
                <a:cs typeface="Monaco" charset="0"/>
                <a:sym typeface="Monaco" charset="0"/>
              </a:rPr>
              <a:t>,</a:t>
            </a:r>
            <a:r>
              <a:rPr lang="en-US" sz="1900" dirty="0">
                <a:solidFill>
                  <a:srgbClr val="B6C375"/>
                </a:solidFill>
                <a:latin typeface="Monaco" charset="0"/>
                <a:ea typeface="ＭＳ Ｐゴシック" charset="0"/>
                <a:cs typeface="Monaco" charset="0"/>
                <a:sym typeface="Monaco" charset="0"/>
              </a:rPr>
              <a:t> res</a:t>
            </a:r>
            <a:r>
              <a:rPr lang="en-US" sz="1900" dirty="0">
                <a:solidFill>
                  <a:srgbClr val="FFFEFE"/>
                </a:solidFill>
                <a:latin typeface="Monaco" charset="0"/>
                <a:ea typeface="ＭＳ Ｐゴシック" charset="0"/>
                <a:cs typeface="Monaco" charset="0"/>
                <a:sym typeface="Monaco" charset="0"/>
              </a:rPr>
              <a:t>)</a:t>
            </a:r>
            <a:r>
              <a:rPr lang="en-US" sz="1900" dirty="0">
                <a:solidFill>
                  <a:srgbClr val="B6C375"/>
                </a:solidFill>
                <a:latin typeface="Monaco" charset="0"/>
                <a:ea typeface="ＭＳ Ｐゴシック" charset="0"/>
                <a:cs typeface="Monaco" charset="0"/>
                <a:sym typeface="Monaco" charset="0"/>
              </a:rPr>
              <a:t> </a:t>
            </a:r>
            <a:r>
              <a:rPr lang="en-US" sz="1900" dirty="0">
                <a:solidFill>
                  <a:srgbClr val="FFFEFE"/>
                </a:solidFill>
                <a:latin typeface="Monaco" charset="0"/>
                <a:ea typeface="ＭＳ Ｐゴシック" charset="0"/>
                <a:cs typeface="Monaco" charset="0"/>
                <a:sym typeface="Monaco" charset="0"/>
              </a:rPr>
              <a:t>{</a:t>
            </a:r>
            <a:endParaRPr lang="en-US" sz="1900" dirty="0">
              <a:solidFill>
                <a:srgbClr val="B6C375"/>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a:solidFill>
                  <a:srgbClr val="7F7F7F"/>
                </a:solidFill>
                <a:latin typeface="Monaco" charset="0"/>
                <a:ea typeface="ＭＳ Ｐゴシック" charset="0"/>
                <a:cs typeface="Monaco" charset="0"/>
                <a:sym typeface="Monaco" charset="0"/>
              </a:rPr>
              <a:t>  </a:t>
            </a:r>
            <a:r>
              <a:rPr lang="en-US" sz="1900" dirty="0" err="1">
                <a:solidFill>
                  <a:srgbClr val="7F7F7F"/>
                </a:solidFill>
                <a:latin typeface="Monaco" charset="0"/>
                <a:ea typeface="ＭＳ Ｐゴシック" charset="0"/>
                <a:cs typeface="Monaco" charset="0"/>
                <a:sym typeface="Monaco" charset="0"/>
              </a:rPr>
              <a:t>res.writeHead</a:t>
            </a:r>
            <a:r>
              <a:rPr lang="en-US" sz="1900" dirty="0">
                <a:solidFill>
                  <a:srgbClr val="7F7F7F"/>
                </a:solidFill>
                <a:latin typeface="Monaco" charset="0"/>
                <a:ea typeface="ＭＳ Ｐゴシック" charset="0"/>
                <a:cs typeface="Monaco" charset="0"/>
                <a:sym typeface="Monaco" charset="0"/>
              </a:rPr>
              <a:t>(200, {'Content-Type': 'text/plain'});</a:t>
            </a:r>
          </a:p>
          <a:p>
            <a:pPr>
              <a:lnSpc>
                <a:spcPts val="1969"/>
              </a:lnSpc>
              <a:spcBef>
                <a:spcPts val="600"/>
              </a:spcBef>
              <a:spcAft>
                <a:spcPts val="600"/>
              </a:spcAft>
            </a:pPr>
            <a:r>
              <a:rPr lang="en-US" sz="1900" dirty="0">
                <a:solidFill>
                  <a:srgbClr val="7F7F7F"/>
                </a:solidFill>
                <a:latin typeface="Monaco" charset="0"/>
                <a:ea typeface="ＭＳ Ｐゴシック" charset="0"/>
                <a:cs typeface="Monaco" charset="0"/>
                <a:sym typeface="Monaco" charset="0"/>
              </a:rPr>
              <a:t>  </a:t>
            </a:r>
            <a:r>
              <a:rPr lang="en-US" sz="1900" dirty="0" err="1">
                <a:solidFill>
                  <a:srgbClr val="7F7F7F"/>
                </a:solidFill>
                <a:latin typeface="Monaco" charset="0"/>
                <a:ea typeface="ＭＳ Ｐゴシック" charset="0"/>
                <a:cs typeface="Monaco" charset="0"/>
                <a:sym typeface="Monaco" charset="0"/>
              </a:rPr>
              <a:t>res.write</a:t>
            </a:r>
            <a:r>
              <a:rPr lang="en-US" sz="1900" dirty="0">
                <a:solidFill>
                  <a:srgbClr val="7F7F7F"/>
                </a:solidFill>
                <a:latin typeface="Monaco" charset="0"/>
                <a:ea typeface="ＭＳ Ｐゴシック" charset="0"/>
                <a:cs typeface="Monaco" charset="0"/>
                <a:sym typeface="Monaco" charset="0"/>
              </a:rPr>
              <a:t>('Hello World');</a:t>
            </a:r>
          </a:p>
          <a:p>
            <a:pPr>
              <a:lnSpc>
                <a:spcPts val="1969"/>
              </a:lnSpc>
              <a:spcBef>
                <a:spcPts val="600"/>
              </a:spcBef>
              <a:spcAft>
                <a:spcPts val="600"/>
              </a:spcAft>
            </a:pPr>
            <a:r>
              <a:rPr lang="en-US" sz="1900" dirty="0">
                <a:solidFill>
                  <a:srgbClr val="7F7F7F"/>
                </a:solidFill>
                <a:latin typeface="Monaco" charset="0"/>
                <a:ea typeface="ＭＳ Ｐゴシック" charset="0"/>
                <a:cs typeface="Monaco" charset="0"/>
                <a:sym typeface="Monaco" charset="0"/>
              </a:rPr>
              <a:t>  </a:t>
            </a:r>
            <a:r>
              <a:rPr lang="en-US" sz="1900" dirty="0" err="1">
                <a:solidFill>
                  <a:srgbClr val="7F7F7F"/>
                </a:solidFill>
                <a:latin typeface="Monaco" charset="0"/>
                <a:ea typeface="ＭＳ Ｐゴシック" charset="0"/>
                <a:cs typeface="Monaco" charset="0"/>
                <a:sym typeface="Monaco" charset="0"/>
              </a:rPr>
              <a:t>res.end</a:t>
            </a:r>
            <a:r>
              <a:rPr lang="en-US" sz="1900" dirty="0">
                <a:solidFill>
                  <a:srgbClr val="7F7F7F"/>
                </a:solidFill>
                <a:latin typeface="Monaco" charset="0"/>
                <a:ea typeface="ＭＳ Ｐゴシック" charset="0"/>
                <a:cs typeface="Monaco" charset="0"/>
                <a:sym typeface="Monaco" charset="0"/>
              </a:rPr>
              <a:t>();</a:t>
            </a:r>
          </a:p>
          <a:p>
            <a:pPr>
              <a:lnSpc>
                <a:spcPts val="1969"/>
              </a:lnSpc>
              <a:spcBef>
                <a:spcPts val="600"/>
              </a:spcBef>
              <a:spcAft>
                <a:spcPts val="600"/>
              </a:spcAft>
            </a:pPr>
            <a:r>
              <a:rPr lang="en-US" sz="1900" dirty="0" smtClean="0">
                <a:solidFill>
                  <a:srgbClr val="FFFEFE"/>
                </a:solidFill>
                <a:latin typeface="Monaco" charset="0"/>
                <a:ea typeface="ＭＳ Ｐゴシック" charset="0"/>
                <a:cs typeface="Monaco" charset="0"/>
                <a:sym typeface="Monaco" charset="0"/>
              </a:rPr>
              <a:t>}</a:t>
            </a:r>
            <a:r>
              <a:rPr lang="en-US" sz="1900" dirty="0">
                <a:solidFill>
                  <a:srgbClr val="7F7F7F"/>
                </a:solidFill>
                <a:latin typeface="Monaco" charset="0"/>
                <a:ea typeface="ＭＳ Ｐゴシック" charset="0"/>
                <a:cs typeface="Monaco" charset="0"/>
                <a:sym typeface="Monaco" charset="0"/>
              </a:rPr>
              <a:t>).listen</a:t>
            </a:r>
            <a:r>
              <a:rPr lang="en-US" sz="1900" dirty="0" smtClean="0">
                <a:solidFill>
                  <a:srgbClr val="7F7F7F"/>
                </a:solidFill>
                <a:latin typeface="Monaco" charset="0"/>
                <a:ea typeface="ＭＳ Ｐゴシック" charset="0"/>
                <a:cs typeface="Monaco" charset="0"/>
                <a:sym typeface="Monaco" charset="0"/>
              </a:rPr>
              <a:t>(8888)</a:t>
            </a:r>
            <a:r>
              <a:rPr lang="en-US" sz="1900" dirty="0">
                <a:solidFill>
                  <a:srgbClr val="7F7F7F"/>
                </a:solidFill>
                <a:latin typeface="Monaco" charset="0"/>
                <a:ea typeface="ＭＳ Ｐゴシック" charset="0"/>
                <a:cs typeface="Monaco" charset="0"/>
                <a:sym typeface="Monaco" charset="0"/>
              </a:rPr>
              <a:t>;</a:t>
            </a:r>
          </a:p>
          <a:p>
            <a:pPr>
              <a:lnSpc>
                <a:spcPts val="1969"/>
              </a:lnSpc>
              <a:spcBef>
                <a:spcPts val="600"/>
              </a:spcBef>
              <a:spcAft>
                <a:spcPts val="600"/>
              </a:spcAft>
            </a:pPr>
            <a:endParaRPr lang="en-US" sz="1900" dirty="0">
              <a:solidFill>
                <a:srgbClr val="7F7F7F"/>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err="1">
                <a:solidFill>
                  <a:srgbClr val="7F7F7F"/>
                </a:solidFill>
                <a:latin typeface="Monaco" charset="0"/>
                <a:ea typeface="ＭＳ Ｐゴシック" charset="0"/>
                <a:cs typeface="Monaco" charset="0"/>
                <a:sym typeface="Monaco" charset="0"/>
              </a:rPr>
              <a:t>console.log</a:t>
            </a:r>
            <a:r>
              <a:rPr lang="en-US" sz="1900" dirty="0">
                <a:solidFill>
                  <a:srgbClr val="7F7F7F"/>
                </a:solidFill>
                <a:latin typeface="Monaco" charset="0"/>
                <a:ea typeface="ＭＳ Ｐゴシック" charset="0"/>
                <a:cs typeface="Monaco" charset="0"/>
                <a:sym typeface="Monaco" charset="0"/>
              </a:rPr>
              <a:t>('Server running at http://localhost:8888/');</a:t>
            </a:r>
          </a:p>
        </p:txBody>
      </p:sp>
    </p:spTree>
    <p:extLst>
      <p:ext uri="{BB962C8B-B14F-4D97-AF65-F5344CB8AC3E}">
        <p14:creationId xmlns:p14="http://schemas.microsoft.com/office/powerpoint/2010/main" val="963883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ln/>
        </p:spPr>
        <p:txBody>
          <a:bodyPr/>
          <a:lstStyle/>
          <a:p>
            <a:r>
              <a:rPr lang="en-US"/>
              <a:t>node web server</a:t>
            </a:r>
          </a:p>
        </p:txBody>
      </p:sp>
      <p:sp>
        <p:nvSpPr>
          <p:cNvPr id="31746" name="Rectangle 2"/>
          <p:cNvSpPr>
            <a:spLocks/>
          </p:cNvSpPr>
          <p:nvPr/>
        </p:nvSpPr>
        <p:spPr bwMode="auto">
          <a:xfrm>
            <a:off x="526852" y="1645566"/>
            <a:ext cx="8251031" cy="3754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nSpc>
                <a:spcPts val="1969"/>
              </a:lnSpc>
              <a:spcBef>
                <a:spcPts val="600"/>
              </a:spcBef>
              <a:spcAft>
                <a:spcPts val="600"/>
              </a:spcAft>
            </a:pPr>
            <a:r>
              <a:rPr lang="en-US" sz="1900" dirty="0" err="1">
                <a:solidFill>
                  <a:srgbClr val="7F7F7F"/>
                </a:solidFill>
                <a:latin typeface="Monaco" charset="0"/>
                <a:ea typeface="ＭＳ Ｐゴシック" charset="0"/>
                <a:cs typeface="Monaco" charset="0"/>
                <a:sym typeface="Monaco" charset="0"/>
              </a:rPr>
              <a:t>var</a:t>
            </a:r>
            <a:r>
              <a:rPr lang="en-US" sz="1900" dirty="0">
                <a:solidFill>
                  <a:srgbClr val="7F7F7F"/>
                </a:solidFill>
                <a:latin typeface="Monaco" charset="0"/>
                <a:ea typeface="ＭＳ Ｐゴシック" charset="0"/>
                <a:cs typeface="Monaco" charset="0"/>
                <a:sym typeface="Monaco" charset="0"/>
              </a:rPr>
              <a:t> http = require('http');</a:t>
            </a:r>
          </a:p>
          <a:p>
            <a:pPr>
              <a:lnSpc>
                <a:spcPts val="1969"/>
              </a:lnSpc>
              <a:spcBef>
                <a:spcPts val="600"/>
              </a:spcBef>
              <a:spcAft>
                <a:spcPts val="600"/>
              </a:spcAft>
            </a:pPr>
            <a:endParaRPr lang="en-US" sz="1900" dirty="0">
              <a:solidFill>
                <a:srgbClr val="7F7F7F"/>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err="1">
                <a:solidFill>
                  <a:srgbClr val="7F7F7F"/>
                </a:solidFill>
                <a:latin typeface="Monaco" charset="0"/>
                <a:ea typeface="ＭＳ Ｐゴシック" charset="0"/>
                <a:cs typeface="Monaco" charset="0"/>
                <a:sym typeface="Monaco" charset="0"/>
              </a:rPr>
              <a:t>http.createServer</a:t>
            </a:r>
            <a:r>
              <a:rPr lang="en-US" sz="1900" dirty="0">
                <a:solidFill>
                  <a:srgbClr val="7F7F7F"/>
                </a:solidFill>
                <a:latin typeface="Monaco" charset="0"/>
                <a:ea typeface="ＭＳ Ｐゴシック" charset="0"/>
                <a:cs typeface="Monaco" charset="0"/>
                <a:sym typeface="Monaco" charset="0"/>
              </a:rPr>
              <a:t>(function (</a:t>
            </a:r>
            <a:r>
              <a:rPr lang="en-US" sz="1900" dirty="0" err="1">
                <a:solidFill>
                  <a:srgbClr val="7F7F7F"/>
                </a:solidFill>
                <a:latin typeface="Monaco" charset="0"/>
                <a:ea typeface="ＭＳ Ｐゴシック" charset="0"/>
                <a:cs typeface="Monaco" charset="0"/>
                <a:sym typeface="Monaco" charset="0"/>
              </a:rPr>
              <a:t>req</a:t>
            </a:r>
            <a:r>
              <a:rPr lang="en-US" sz="1900" dirty="0">
                <a:solidFill>
                  <a:srgbClr val="7F7F7F"/>
                </a:solidFill>
                <a:latin typeface="Monaco" charset="0"/>
                <a:ea typeface="ＭＳ Ｐゴシック" charset="0"/>
                <a:cs typeface="Monaco" charset="0"/>
                <a:sym typeface="Monaco" charset="0"/>
              </a:rPr>
              <a:t>, res) {</a:t>
            </a:r>
          </a:p>
          <a:p>
            <a:pPr>
              <a:lnSpc>
                <a:spcPts val="1969"/>
              </a:lnSpc>
              <a:spcBef>
                <a:spcPts val="600"/>
              </a:spcBef>
              <a:spcAft>
                <a:spcPts val="600"/>
              </a:spcAft>
            </a:pPr>
            <a:r>
              <a:rPr lang="en-US" sz="1900" dirty="0">
                <a:solidFill>
                  <a:srgbClr val="B6C375"/>
                </a:solidFill>
                <a:latin typeface="Monaco" charset="0"/>
                <a:ea typeface="ＭＳ Ｐゴシック" charset="0"/>
                <a:cs typeface="Monaco" charset="0"/>
                <a:sym typeface="Monaco" charset="0"/>
              </a:rPr>
              <a:t>  </a:t>
            </a:r>
            <a:r>
              <a:rPr lang="en-US" sz="1900" dirty="0" err="1">
                <a:solidFill>
                  <a:srgbClr val="B6C375"/>
                </a:solidFill>
                <a:latin typeface="Monaco" charset="0"/>
                <a:ea typeface="ＭＳ Ｐゴシック" charset="0"/>
                <a:cs typeface="Monaco" charset="0"/>
                <a:sym typeface="Monaco" charset="0"/>
              </a:rPr>
              <a:t>res</a:t>
            </a:r>
            <a:r>
              <a:rPr lang="en-US" sz="1900" dirty="0" err="1">
                <a:solidFill>
                  <a:srgbClr val="FFFEFE"/>
                </a:solidFill>
                <a:latin typeface="Monaco" charset="0"/>
                <a:ea typeface="ＭＳ Ｐゴシック" charset="0"/>
                <a:cs typeface="Monaco" charset="0"/>
                <a:sym typeface="Monaco" charset="0"/>
              </a:rPr>
              <a:t>.</a:t>
            </a:r>
            <a:r>
              <a:rPr lang="en-US" sz="1900" dirty="0" err="1">
                <a:solidFill>
                  <a:srgbClr val="B6C375"/>
                </a:solidFill>
                <a:latin typeface="Monaco" charset="0"/>
                <a:ea typeface="ＭＳ Ｐゴシック" charset="0"/>
                <a:cs typeface="Monaco" charset="0"/>
                <a:sym typeface="Monaco" charset="0"/>
              </a:rPr>
              <a:t>writeHead</a:t>
            </a:r>
            <a:r>
              <a:rPr lang="en-US" sz="1900" dirty="0">
                <a:solidFill>
                  <a:srgbClr val="FFFEFE"/>
                </a:solidFill>
                <a:latin typeface="Monaco" charset="0"/>
                <a:ea typeface="ＭＳ Ｐゴシック" charset="0"/>
                <a:cs typeface="Monaco" charset="0"/>
                <a:sym typeface="Monaco" charset="0"/>
              </a:rPr>
              <a:t>(</a:t>
            </a:r>
            <a:r>
              <a:rPr lang="en-US" sz="1900" dirty="0">
                <a:solidFill>
                  <a:srgbClr val="ABC1B8"/>
                </a:solidFill>
                <a:latin typeface="Monaco" charset="0"/>
                <a:ea typeface="ＭＳ Ｐゴシック" charset="0"/>
                <a:cs typeface="Monaco" charset="0"/>
                <a:sym typeface="Monaco" charset="0"/>
              </a:rPr>
              <a:t>200</a:t>
            </a:r>
            <a:r>
              <a:rPr lang="en-US" sz="1900" dirty="0">
                <a:solidFill>
                  <a:srgbClr val="FFFEFE"/>
                </a:solidFill>
                <a:latin typeface="Monaco" charset="0"/>
                <a:ea typeface="ＭＳ Ｐゴシック" charset="0"/>
                <a:cs typeface="Monaco" charset="0"/>
                <a:sym typeface="Monaco" charset="0"/>
              </a:rPr>
              <a:t>,</a:t>
            </a:r>
            <a:r>
              <a:rPr lang="en-US" sz="1900" dirty="0">
                <a:solidFill>
                  <a:srgbClr val="B6C375"/>
                </a:solidFill>
                <a:latin typeface="Monaco" charset="0"/>
                <a:ea typeface="ＭＳ Ｐゴシック" charset="0"/>
                <a:cs typeface="Monaco" charset="0"/>
                <a:sym typeface="Monaco" charset="0"/>
              </a:rPr>
              <a:t> </a:t>
            </a:r>
            <a:r>
              <a:rPr lang="en-US" sz="1900" dirty="0">
                <a:solidFill>
                  <a:srgbClr val="FFFEFE"/>
                </a:solidFill>
                <a:latin typeface="Monaco" charset="0"/>
                <a:ea typeface="ＭＳ Ｐゴシック" charset="0"/>
                <a:cs typeface="Monaco" charset="0"/>
                <a:sym typeface="Monaco" charset="0"/>
              </a:rPr>
              <a:t>{</a:t>
            </a:r>
            <a:r>
              <a:rPr lang="en-US" sz="1900" dirty="0">
                <a:solidFill>
                  <a:srgbClr val="ABC1B8"/>
                </a:solidFill>
                <a:latin typeface="Monaco" charset="0"/>
                <a:ea typeface="ＭＳ Ｐゴシック" charset="0"/>
                <a:cs typeface="Monaco" charset="0"/>
                <a:sym typeface="Monaco" charset="0"/>
              </a:rPr>
              <a:t>'Content-Type'</a:t>
            </a:r>
            <a:r>
              <a:rPr lang="en-US" sz="1900" dirty="0">
                <a:solidFill>
                  <a:srgbClr val="FFFEFE"/>
                </a:solidFill>
                <a:latin typeface="Monaco" charset="0"/>
                <a:ea typeface="ＭＳ Ｐゴシック" charset="0"/>
                <a:cs typeface="Monaco" charset="0"/>
                <a:sym typeface="Monaco" charset="0"/>
              </a:rPr>
              <a:t>:</a:t>
            </a:r>
            <a:r>
              <a:rPr lang="en-US" sz="1900" dirty="0">
                <a:solidFill>
                  <a:srgbClr val="B6C375"/>
                </a:solidFill>
                <a:latin typeface="Monaco" charset="0"/>
                <a:ea typeface="ＭＳ Ｐゴシック" charset="0"/>
                <a:cs typeface="Monaco" charset="0"/>
                <a:sym typeface="Monaco" charset="0"/>
              </a:rPr>
              <a:t> </a:t>
            </a:r>
            <a:r>
              <a:rPr lang="en-US" sz="1900" dirty="0">
                <a:solidFill>
                  <a:srgbClr val="ABC1B8"/>
                </a:solidFill>
                <a:latin typeface="Monaco" charset="0"/>
                <a:ea typeface="ＭＳ Ｐゴシック" charset="0"/>
                <a:cs typeface="Monaco" charset="0"/>
                <a:sym typeface="Monaco" charset="0"/>
              </a:rPr>
              <a:t>'text/plain'</a:t>
            </a:r>
            <a:r>
              <a:rPr lang="en-US" sz="1900" dirty="0">
                <a:solidFill>
                  <a:srgbClr val="FFFEFE"/>
                </a:solidFill>
                <a:latin typeface="Monaco" charset="0"/>
                <a:ea typeface="ＭＳ Ｐゴシック" charset="0"/>
                <a:cs typeface="Monaco" charset="0"/>
                <a:sym typeface="Monaco" charset="0"/>
              </a:rPr>
              <a:t>});</a:t>
            </a:r>
            <a:endParaRPr lang="en-US" sz="1900" dirty="0">
              <a:solidFill>
                <a:srgbClr val="B6C375"/>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a:solidFill>
                  <a:srgbClr val="7F7F7F"/>
                </a:solidFill>
                <a:latin typeface="Monaco" charset="0"/>
                <a:ea typeface="ＭＳ Ｐゴシック" charset="0"/>
                <a:cs typeface="Monaco" charset="0"/>
                <a:sym typeface="Monaco" charset="0"/>
              </a:rPr>
              <a:t>  </a:t>
            </a:r>
            <a:r>
              <a:rPr lang="en-US" sz="1900" dirty="0" err="1">
                <a:solidFill>
                  <a:srgbClr val="7F7F7F"/>
                </a:solidFill>
                <a:latin typeface="Monaco" charset="0"/>
                <a:ea typeface="ＭＳ Ｐゴシック" charset="0"/>
                <a:cs typeface="Monaco" charset="0"/>
                <a:sym typeface="Monaco" charset="0"/>
              </a:rPr>
              <a:t>res.write</a:t>
            </a:r>
            <a:r>
              <a:rPr lang="en-US" sz="1900" dirty="0">
                <a:solidFill>
                  <a:srgbClr val="7F7F7F"/>
                </a:solidFill>
                <a:latin typeface="Monaco" charset="0"/>
                <a:ea typeface="ＭＳ Ｐゴシック" charset="0"/>
                <a:cs typeface="Monaco" charset="0"/>
                <a:sym typeface="Monaco" charset="0"/>
              </a:rPr>
              <a:t>('Hello World');</a:t>
            </a:r>
          </a:p>
          <a:p>
            <a:pPr>
              <a:lnSpc>
                <a:spcPts val="1969"/>
              </a:lnSpc>
              <a:spcBef>
                <a:spcPts val="600"/>
              </a:spcBef>
              <a:spcAft>
                <a:spcPts val="600"/>
              </a:spcAft>
            </a:pPr>
            <a:r>
              <a:rPr lang="en-US" sz="1900" dirty="0">
                <a:solidFill>
                  <a:srgbClr val="7F7F7F"/>
                </a:solidFill>
                <a:latin typeface="Monaco" charset="0"/>
                <a:ea typeface="ＭＳ Ｐゴシック" charset="0"/>
                <a:cs typeface="Monaco" charset="0"/>
                <a:sym typeface="Monaco" charset="0"/>
              </a:rPr>
              <a:t>  </a:t>
            </a:r>
            <a:r>
              <a:rPr lang="en-US" sz="1900" dirty="0" err="1">
                <a:solidFill>
                  <a:srgbClr val="7F7F7F"/>
                </a:solidFill>
                <a:latin typeface="Monaco" charset="0"/>
                <a:ea typeface="ＭＳ Ｐゴシック" charset="0"/>
                <a:cs typeface="Monaco" charset="0"/>
                <a:sym typeface="Monaco" charset="0"/>
              </a:rPr>
              <a:t>res.end</a:t>
            </a:r>
            <a:r>
              <a:rPr lang="en-US" sz="1900" dirty="0">
                <a:solidFill>
                  <a:srgbClr val="7F7F7F"/>
                </a:solidFill>
                <a:latin typeface="Monaco" charset="0"/>
                <a:ea typeface="ＭＳ Ｐゴシック" charset="0"/>
                <a:cs typeface="Monaco" charset="0"/>
                <a:sym typeface="Monaco" charset="0"/>
              </a:rPr>
              <a:t>();</a:t>
            </a:r>
          </a:p>
          <a:p>
            <a:pPr>
              <a:lnSpc>
                <a:spcPts val="1969"/>
              </a:lnSpc>
              <a:spcBef>
                <a:spcPts val="600"/>
              </a:spcBef>
              <a:spcAft>
                <a:spcPts val="600"/>
              </a:spcAft>
            </a:pPr>
            <a:r>
              <a:rPr lang="en-US" sz="1900" dirty="0" smtClean="0">
                <a:solidFill>
                  <a:srgbClr val="7F7F7F"/>
                </a:solidFill>
                <a:latin typeface="Monaco" charset="0"/>
                <a:ea typeface="ＭＳ Ｐゴシック" charset="0"/>
                <a:cs typeface="Monaco" charset="0"/>
                <a:sym typeface="Monaco" charset="0"/>
              </a:rPr>
              <a:t>}</a:t>
            </a:r>
            <a:r>
              <a:rPr lang="en-US" sz="1900" dirty="0">
                <a:solidFill>
                  <a:srgbClr val="7F7F7F"/>
                </a:solidFill>
                <a:latin typeface="Monaco" charset="0"/>
                <a:ea typeface="ＭＳ Ｐゴシック" charset="0"/>
                <a:cs typeface="Monaco" charset="0"/>
                <a:sym typeface="Monaco" charset="0"/>
              </a:rPr>
              <a:t>).listen</a:t>
            </a:r>
            <a:r>
              <a:rPr lang="en-US" sz="1900" dirty="0" smtClean="0">
                <a:solidFill>
                  <a:srgbClr val="7F7F7F"/>
                </a:solidFill>
                <a:latin typeface="Monaco" charset="0"/>
                <a:ea typeface="ＭＳ Ｐゴシック" charset="0"/>
                <a:cs typeface="Monaco" charset="0"/>
                <a:sym typeface="Monaco" charset="0"/>
              </a:rPr>
              <a:t>(8888)</a:t>
            </a:r>
            <a:r>
              <a:rPr lang="en-US" sz="1900" dirty="0">
                <a:solidFill>
                  <a:srgbClr val="7F7F7F"/>
                </a:solidFill>
                <a:latin typeface="Monaco" charset="0"/>
                <a:ea typeface="ＭＳ Ｐゴシック" charset="0"/>
                <a:cs typeface="Monaco" charset="0"/>
                <a:sym typeface="Monaco" charset="0"/>
              </a:rPr>
              <a:t>;</a:t>
            </a:r>
          </a:p>
          <a:p>
            <a:pPr>
              <a:lnSpc>
                <a:spcPts val="1969"/>
              </a:lnSpc>
              <a:spcBef>
                <a:spcPts val="600"/>
              </a:spcBef>
              <a:spcAft>
                <a:spcPts val="600"/>
              </a:spcAft>
            </a:pPr>
            <a:endParaRPr lang="en-US" sz="1900" dirty="0">
              <a:solidFill>
                <a:srgbClr val="7F7F7F"/>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err="1">
                <a:solidFill>
                  <a:srgbClr val="7F7F7F"/>
                </a:solidFill>
                <a:latin typeface="Monaco" charset="0"/>
                <a:ea typeface="ＭＳ Ｐゴシック" charset="0"/>
                <a:cs typeface="Monaco" charset="0"/>
                <a:sym typeface="Monaco" charset="0"/>
              </a:rPr>
              <a:t>console.log</a:t>
            </a:r>
            <a:r>
              <a:rPr lang="en-US" sz="1900" dirty="0">
                <a:solidFill>
                  <a:srgbClr val="7F7F7F"/>
                </a:solidFill>
                <a:latin typeface="Monaco" charset="0"/>
                <a:ea typeface="ＭＳ Ｐゴシック" charset="0"/>
                <a:cs typeface="Monaco" charset="0"/>
                <a:sym typeface="Monaco" charset="0"/>
              </a:rPr>
              <a:t>('Server running at http://localhost:8888/');</a:t>
            </a:r>
          </a:p>
        </p:txBody>
      </p:sp>
    </p:spTree>
    <p:extLst>
      <p:ext uri="{BB962C8B-B14F-4D97-AF65-F5344CB8AC3E}">
        <p14:creationId xmlns:p14="http://schemas.microsoft.com/office/powerpoint/2010/main" val="963883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0, 1, 2</a:t>
            </a:r>
            <a:endParaRPr lang="en-US" dirty="0"/>
          </a:p>
        </p:txBody>
      </p:sp>
      <p:sp>
        <p:nvSpPr>
          <p:cNvPr id="3" name="Content Placeholder 2"/>
          <p:cNvSpPr>
            <a:spLocks noGrp="1"/>
          </p:cNvSpPr>
          <p:nvPr>
            <p:ph idx="1"/>
          </p:nvPr>
        </p:nvSpPr>
        <p:spPr/>
        <p:txBody>
          <a:bodyPr/>
          <a:lstStyle/>
          <a:p>
            <a:r>
              <a:rPr lang="en-US" dirty="0" smtClean="0"/>
              <a:t>All graded, see Blackboard</a:t>
            </a:r>
          </a:p>
          <a:p>
            <a:r>
              <a:rPr lang="en-US" dirty="0" smtClean="0">
                <a:solidFill>
                  <a:srgbClr val="F6C16A"/>
                </a:solidFill>
              </a:rPr>
              <a:t>My comments are in the rubric, be sure to read them</a:t>
            </a:r>
          </a:p>
          <a:p>
            <a:r>
              <a:rPr lang="en-US" dirty="0" smtClean="0">
                <a:solidFill>
                  <a:srgbClr val="FFFFFF"/>
                </a:solidFill>
              </a:rPr>
              <a:t>Some of you submitted empty projects or files with errors. Contact me to turn in the correct files. </a:t>
            </a:r>
          </a:p>
          <a:p>
            <a:r>
              <a:rPr lang="en-US" dirty="0" smtClean="0">
                <a:solidFill>
                  <a:srgbClr val="FFFFFF"/>
                </a:solidFill>
              </a:rPr>
              <a:t>Contact me if you have questions about your project grades (email or office hours)</a:t>
            </a:r>
            <a:endParaRPr lang="en-US" dirty="0">
              <a:solidFill>
                <a:srgbClr val="FFFFFF"/>
              </a:solidFill>
            </a:endParaRPr>
          </a:p>
          <a:p>
            <a:pPr marL="349250" lvl="1" indent="0">
              <a:buNone/>
            </a:pPr>
            <a:endParaRPr lang="en-US" dirty="0">
              <a:solidFill>
                <a:srgbClr val="FFFFFF"/>
              </a:solidFill>
            </a:endParaRPr>
          </a:p>
        </p:txBody>
      </p:sp>
    </p:spTree>
    <p:extLst>
      <p:ext uri="{BB962C8B-B14F-4D97-AF65-F5344CB8AC3E}">
        <p14:creationId xmlns:p14="http://schemas.microsoft.com/office/powerpoint/2010/main" val="235663142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ln/>
        </p:spPr>
        <p:txBody>
          <a:bodyPr/>
          <a:lstStyle/>
          <a:p>
            <a:r>
              <a:rPr lang="en-US"/>
              <a:t>node web server</a:t>
            </a:r>
          </a:p>
        </p:txBody>
      </p:sp>
      <p:sp>
        <p:nvSpPr>
          <p:cNvPr id="31746" name="Rectangle 2"/>
          <p:cNvSpPr>
            <a:spLocks/>
          </p:cNvSpPr>
          <p:nvPr/>
        </p:nvSpPr>
        <p:spPr bwMode="auto">
          <a:xfrm>
            <a:off x="526852" y="1645566"/>
            <a:ext cx="8251031" cy="3754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nSpc>
                <a:spcPts val="1969"/>
              </a:lnSpc>
              <a:spcBef>
                <a:spcPts val="600"/>
              </a:spcBef>
              <a:spcAft>
                <a:spcPts val="600"/>
              </a:spcAft>
            </a:pPr>
            <a:r>
              <a:rPr lang="en-US" sz="1900" dirty="0" err="1">
                <a:solidFill>
                  <a:srgbClr val="7F7F7F"/>
                </a:solidFill>
                <a:latin typeface="Monaco" charset="0"/>
                <a:ea typeface="ＭＳ Ｐゴシック" charset="0"/>
                <a:cs typeface="Monaco" charset="0"/>
                <a:sym typeface="Monaco" charset="0"/>
              </a:rPr>
              <a:t>var</a:t>
            </a:r>
            <a:r>
              <a:rPr lang="en-US" sz="1900" dirty="0">
                <a:solidFill>
                  <a:srgbClr val="7F7F7F"/>
                </a:solidFill>
                <a:latin typeface="Monaco" charset="0"/>
                <a:ea typeface="ＭＳ Ｐゴシック" charset="0"/>
                <a:cs typeface="Monaco" charset="0"/>
                <a:sym typeface="Monaco" charset="0"/>
              </a:rPr>
              <a:t> http = require('http');</a:t>
            </a:r>
          </a:p>
          <a:p>
            <a:pPr>
              <a:lnSpc>
                <a:spcPts val="1969"/>
              </a:lnSpc>
              <a:spcBef>
                <a:spcPts val="600"/>
              </a:spcBef>
              <a:spcAft>
                <a:spcPts val="600"/>
              </a:spcAft>
            </a:pPr>
            <a:endParaRPr lang="en-US" sz="1900" dirty="0">
              <a:solidFill>
                <a:srgbClr val="7F7F7F"/>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err="1">
                <a:solidFill>
                  <a:srgbClr val="7F7F7F"/>
                </a:solidFill>
                <a:latin typeface="Monaco" charset="0"/>
                <a:ea typeface="ＭＳ Ｐゴシック" charset="0"/>
                <a:cs typeface="Monaco" charset="0"/>
                <a:sym typeface="Monaco" charset="0"/>
              </a:rPr>
              <a:t>http.createServer</a:t>
            </a:r>
            <a:r>
              <a:rPr lang="en-US" sz="1900" dirty="0">
                <a:solidFill>
                  <a:srgbClr val="7F7F7F"/>
                </a:solidFill>
                <a:latin typeface="Monaco" charset="0"/>
                <a:ea typeface="ＭＳ Ｐゴシック" charset="0"/>
                <a:cs typeface="Monaco" charset="0"/>
                <a:sym typeface="Monaco" charset="0"/>
              </a:rPr>
              <a:t>(function (</a:t>
            </a:r>
            <a:r>
              <a:rPr lang="en-US" sz="1900" dirty="0" err="1">
                <a:solidFill>
                  <a:srgbClr val="7F7F7F"/>
                </a:solidFill>
                <a:latin typeface="Monaco" charset="0"/>
                <a:ea typeface="ＭＳ Ｐゴシック" charset="0"/>
                <a:cs typeface="Monaco" charset="0"/>
                <a:sym typeface="Monaco" charset="0"/>
              </a:rPr>
              <a:t>req</a:t>
            </a:r>
            <a:r>
              <a:rPr lang="en-US" sz="1900" dirty="0">
                <a:solidFill>
                  <a:srgbClr val="7F7F7F"/>
                </a:solidFill>
                <a:latin typeface="Monaco" charset="0"/>
                <a:ea typeface="ＭＳ Ｐゴシック" charset="0"/>
                <a:cs typeface="Monaco" charset="0"/>
                <a:sym typeface="Monaco" charset="0"/>
              </a:rPr>
              <a:t>, res) {</a:t>
            </a:r>
          </a:p>
          <a:p>
            <a:pPr>
              <a:lnSpc>
                <a:spcPts val="1969"/>
              </a:lnSpc>
              <a:spcBef>
                <a:spcPts val="600"/>
              </a:spcBef>
              <a:spcAft>
                <a:spcPts val="600"/>
              </a:spcAft>
            </a:pPr>
            <a:r>
              <a:rPr lang="en-US" sz="1900" dirty="0">
                <a:solidFill>
                  <a:srgbClr val="7F7F7F"/>
                </a:solidFill>
                <a:latin typeface="Monaco" charset="0"/>
                <a:ea typeface="ＭＳ Ｐゴシック" charset="0"/>
                <a:cs typeface="Monaco" charset="0"/>
                <a:sym typeface="Monaco" charset="0"/>
              </a:rPr>
              <a:t>  </a:t>
            </a:r>
            <a:r>
              <a:rPr lang="en-US" sz="1900" dirty="0" err="1">
                <a:solidFill>
                  <a:srgbClr val="7F7F7F"/>
                </a:solidFill>
                <a:latin typeface="Monaco" charset="0"/>
                <a:ea typeface="ＭＳ Ｐゴシック" charset="0"/>
                <a:cs typeface="Monaco" charset="0"/>
                <a:sym typeface="Monaco" charset="0"/>
              </a:rPr>
              <a:t>res.writeHead</a:t>
            </a:r>
            <a:r>
              <a:rPr lang="en-US" sz="1900" dirty="0">
                <a:solidFill>
                  <a:srgbClr val="7F7F7F"/>
                </a:solidFill>
                <a:latin typeface="Monaco" charset="0"/>
                <a:ea typeface="ＭＳ Ｐゴシック" charset="0"/>
                <a:cs typeface="Monaco" charset="0"/>
                <a:sym typeface="Monaco" charset="0"/>
              </a:rPr>
              <a:t>(200, {'Content-Type': 'text/plain'});</a:t>
            </a:r>
          </a:p>
          <a:p>
            <a:pPr>
              <a:lnSpc>
                <a:spcPts val="1969"/>
              </a:lnSpc>
              <a:spcBef>
                <a:spcPts val="600"/>
              </a:spcBef>
              <a:spcAft>
                <a:spcPts val="600"/>
              </a:spcAft>
            </a:pPr>
            <a:r>
              <a:rPr lang="en-US" sz="1900" dirty="0">
                <a:solidFill>
                  <a:srgbClr val="B6C375"/>
                </a:solidFill>
                <a:latin typeface="Monaco" charset="0"/>
                <a:ea typeface="ＭＳ Ｐゴシック" charset="0"/>
                <a:cs typeface="Monaco" charset="0"/>
                <a:sym typeface="Monaco" charset="0"/>
              </a:rPr>
              <a:t>  </a:t>
            </a:r>
            <a:r>
              <a:rPr lang="en-US" sz="1900" dirty="0" err="1">
                <a:solidFill>
                  <a:srgbClr val="B6C375"/>
                </a:solidFill>
                <a:latin typeface="Monaco" charset="0"/>
                <a:ea typeface="ＭＳ Ｐゴシック" charset="0"/>
                <a:cs typeface="Monaco" charset="0"/>
                <a:sym typeface="Monaco" charset="0"/>
              </a:rPr>
              <a:t>res</a:t>
            </a:r>
            <a:r>
              <a:rPr lang="en-US" sz="1900" dirty="0" err="1">
                <a:solidFill>
                  <a:srgbClr val="FFFEFE"/>
                </a:solidFill>
                <a:latin typeface="Monaco" charset="0"/>
                <a:ea typeface="ＭＳ Ｐゴシック" charset="0"/>
                <a:cs typeface="Monaco" charset="0"/>
                <a:sym typeface="Monaco" charset="0"/>
              </a:rPr>
              <a:t>.</a:t>
            </a:r>
            <a:r>
              <a:rPr lang="en-US" sz="1900" dirty="0" err="1">
                <a:solidFill>
                  <a:srgbClr val="B6C375"/>
                </a:solidFill>
                <a:latin typeface="Monaco" charset="0"/>
                <a:ea typeface="ＭＳ Ｐゴシック" charset="0"/>
                <a:cs typeface="Monaco" charset="0"/>
                <a:sym typeface="Monaco" charset="0"/>
              </a:rPr>
              <a:t>write</a:t>
            </a:r>
            <a:r>
              <a:rPr lang="en-US" sz="1900" dirty="0">
                <a:solidFill>
                  <a:srgbClr val="FFFEFE"/>
                </a:solidFill>
                <a:latin typeface="Monaco" charset="0"/>
                <a:ea typeface="ＭＳ Ｐゴシック" charset="0"/>
                <a:cs typeface="Monaco" charset="0"/>
                <a:sym typeface="Monaco" charset="0"/>
              </a:rPr>
              <a:t>(</a:t>
            </a:r>
            <a:r>
              <a:rPr lang="en-US" sz="1900" dirty="0">
                <a:solidFill>
                  <a:srgbClr val="ABC1B8"/>
                </a:solidFill>
                <a:latin typeface="Monaco" charset="0"/>
                <a:ea typeface="ＭＳ Ｐゴシック" charset="0"/>
                <a:cs typeface="Monaco" charset="0"/>
                <a:sym typeface="Monaco" charset="0"/>
              </a:rPr>
              <a:t>'Hello World'</a:t>
            </a:r>
            <a:r>
              <a:rPr lang="en-US" sz="1900" dirty="0">
                <a:solidFill>
                  <a:srgbClr val="FFFEFE"/>
                </a:solidFill>
                <a:latin typeface="Monaco" charset="0"/>
                <a:ea typeface="ＭＳ Ｐゴシック" charset="0"/>
                <a:cs typeface="Monaco" charset="0"/>
                <a:sym typeface="Monaco" charset="0"/>
              </a:rPr>
              <a:t>);</a:t>
            </a:r>
            <a:endParaRPr lang="en-US" sz="1900" dirty="0">
              <a:solidFill>
                <a:srgbClr val="B6C375"/>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a:solidFill>
                  <a:srgbClr val="B6C375"/>
                </a:solidFill>
                <a:latin typeface="Monaco" charset="0"/>
                <a:ea typeface="ＭＳ Ｐゴシック" charset="0"/>
                <a:cs typeface="Monaco" charset="0"/>
                <a:sym typeface="Monaco" charset="0"/>
              </a:rPr>
              <a:t>  </a:t>
            </a:r>
            <a:r>
              <a:rPr lang="en-US" sz="1900" dirty="0" err="1">
                <a:solidFill>
                  <a:srgbClr val="7F7F7F"/>
                </a:solidFill>
                <a:latin typeface="Monaco" charset="0"/>
                <a:ea typeface="ＭＳ Ｐゴシック" charset="0"/>
                <a:cs typeface="Monaco" charset="0"/>
                <a:sym typeface="Monaco" charset="0"/>
              </a:rPr>
              <a:t>res.end</a:t>
            </a:r>
            <a:r>
              <a:rPr lang="en-US" sz="1900" dirty="0">
                <a:solidFill>
                  <a:srgbClr val="7F7F7F"/>
                </a:solidFill>
                <a:latin typeface="Monaco" charset="0"/>
                <a:ea typeface="ＭＳ Ｐゴシック" charset="0"/>
                <a:cs typeface="Monaco" charset="0"/>
                <a:sym typeface="Monaco" charset="0"/>
              </a:rPr>
              <a:t>();</a:t>
            </a:r>
          </a:p>
          <a:p>
            <a:pPr>
              <a:lnSpc>
                <a:spcPts val="1969"/>
              </a:lnSpc>
              <a:spcBef>
                <a:spcPts val="600"/>
              </a:spcBef>
              <a:spcAft>
                <a:spcPts val="600"/>
              </a:spcAft>
            </a:pPr>
            <a:r>
              <a:rPr lang="en-US" sz="1900" dirty="0" smtClean="0">
                <a:solidFill>
                  <a:srgbClr val="7F7F7F"/>
                </a:solidFill>
                <a:latin typeface="Monaco" charset="0"/>
                <a:ea typeface="ＭＳ Ｐゴシック" charset="0"/>
                <a:cs typeface="Monaco" charset="0"/>
                <a:sym typeface="Monaco" charset="0"/>
              </a:rPr>
              <a:t>}</a:t>
            </a:r>
            <a:r>
              <a:rPr lang="en-US" sz="1900" dirty="0">
                <a:solidFill>
                  <a:srgbClr val="7F7F7F"/>
                </a:solidFill>
                <a:latin typeface="Monaco" charset="0"/>
                <a:ea typeface="ＭＳ Ｐゴシック" charset="0"/>
                <a:cs typeface="Monaco" charset="0"/>
                <a:sym typeface="Monaco" charset="0"/>
              </a:rPr>
              <a:t>).listen</a:t>
            </a:r>
            <a:r>
              <a:rPr lang="en-US" sz="1900" dirty="0" smtClean="0">
                <a:solidFill>
                  <a:srgbClr val="7F7F7F"/>
                </a:solidFill>
                <a:latin typeface="Monaco" charset="0"/>
                <a:ea typeface="ＭＳ Ｐゴシック" charset="0"/>
                <a:cs typeface="Monaco" charset="0"/>
                <a:sym typeface="Monaco" charset="0"/>
              </a:rPr>
              <a:t>(8888)</a:t>
            </a:r>
            <a:r>
              <a:rPr lang="en-US" sz="1900" dirty="0">
                <a:solidFill>
                  <a:srgbClr val="7F7F7F"/>
                </a:solidFill>
                <a:latin typeface="Monaco" charset="0"/>
                <a:ea typeface="ＭＳ Ｐゴシック" charset="0"/>
                <a:cs typeface="Monaco" charset="0"/>
                <a:sym typeface="Monaco" charset="0"/>
              </a:rPr>
              <a:t>;</a:t>
            </a:r>
          </a:p>
          <a:p>
            <a:pPr>
              <a:lnSpc>
                <a:spcPts val="1969"/>
              </a:lnSpc>
              <a:spcBef>
                <a:spcPts val="600"/>
              </a:spcBef>
              <a:spcAft>
                <a:spcPts val="600"/>
              </a:spcAft>
            </a:pPr>
            <a:endParaRPr lang="en-US" sz="1900" dirty="0">
              <a:solidFill>
                <a:srgbClr val="7F7F7F"/>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err="1">
                <a:solidFill>
                  <a:srgbClr val="7F7F7F"/>
                </a:solidFill>
                <a:latin typeface="Monaco" charset="0"/>
                <a:ea typeface="ＭＳ Ｐゴシック" charset="0"/>
                <a:cs typeface="Monaco" charset="0"/>
                <a:sym typeface="Monaco" charset="0"/>
              </a:rPr>
              <a:t>console.log</a:t>
            </a:r>
            <a:r>
              <a:rPr lang="en-US" sz="1900" dirty="0">
                <a:solidFill>
                  <a:srgbClr val="7F7F7F"/>
                </a:solidFill>
                <a:latin typeface="Monaco" charset="0"/>
                <a:ea typeface="ＭＳ Ｐゴシック" charset="0"/>
                <a:cs typeface="Monaco" charset="0"/>
                <a:sym typeface="Monaco" charset="0"/>
              </a:rPr>
              <a:t>('Server running at http://localhost:8888/');</a:t>
            </a:r>
          </a:p>
        </p:txBody>
      </p:sp>
    </p:spTree>
    <p:extLst>
      <p:ext uri="{BB962C8B-B14F-4D97-AF65-F5344CB8AC3E}">
        <p14:creationId xmlns:p14="http://schemas.microsoft.com/office/powerpoint/2010/main" val="963883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ln/>
        </p:spPr>
        <p:txBody>
          <a:bodyPr/>
          <a:lstStyle/>
          <a:p>
            <a:r>
              <a:rPr lang="en-US"/>
              <a:t>node web server</a:t>
            </a:r>
          </a:p>
        </p:txBody>
      </p:sp>
      <p:sp>
        <p:nvSpPr>
          <p:cNvPr id="31746" name="Rectangle 2"/>
          <p:cNvSpPr>
            <a:spLocks/>
          </p:cNvSpPr>
          <p:nvPr/>
        </p:nvSpPr>
        <p:spPr bwMode="auto">
          <a:xfrm>
            <a:off x="526852" y="1645566"/>
            <a:ext cx="8251031" cy="3754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nSpc>
                <a:spcPts val="1969"/>
              </a:lnSpc>
              <a:spcBef>
                <a:spcPts val="600"/>
              </a:spcBef>
              <a:spcAft>
                <a:spcPts val="600"/>
              </a:spcAft>
            </a:pPr>
            <a:r>
              <a:rPr lang="en-US" sz="1900" dirty="0" err="1">
                <a:solidFill>
                  <a:srgbClr val="7F7F7F"/>
                </a:solidFill>
                <a:latin typeface="Monaco" charset="0"/>
                <a:ea typeface="ＭＳ Ｐゴシック" charset="0"/>
                <a:cs typeface="Monaco" charset="0"/>
                <a:sym typeface="Monaco" charset="0"/>
              </a:rPr>
              <a:t>var</a:t>
            </a:r>
            <a:r>
              <a:rPr lang="en-US" sz="1900" dirty="0">
                <a:solidFill>
                  <a:srgbClr val="7F7F7F"/>
                </a:solidFill>
                <a:latin typeface="Monaco" charset="0"/>
                <a:ea typeface="ＭＳ Ｐゴシック" charset="0"/>
                <a:cs typeface="Monaco" charset="0"/>
                <a:sym typeface="Monaco" charset="0"/>
              </a:rPr>
              <a:t> http = require('http');</a:t>
            </a:r>
          </a:p>
          <a:p>
            <a:pPr>
              <a:lnSpc>
                <a:spcPts val="1969"/>
              </a:lnSpc>
              <a:spcBef>
                <a:spcPts val="600"/>
              </a:spcBef>
              <a:spcAft>
                <a:spcPts val="600"/>
              </a:spcAft>
            </a:pPr>
            <a:endParaRPr lang="en-US" sz="1900" dirty="0">
              <a:solidFill>
                <a:srgbClr val="7F7F7F"/>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err="1">
                <a:solidFill>
                  <a:srgbClr val="7F7F7F"/>
                </a:solidFill>
                <a:latin typeface="Monaco" charset="0"/>
                <a:ea typeface="ＭＳ Ｐゴシック" charset="0"/>
                <a:cs typeface="Monaco" charset="0"/>
                <a:sym typeface="Monaco" charset="0"/>
              </a:rPr>
              <a:t>http.createServer</a:t>
            </a:r>
            <a:r>
              <a:rPr lang="en-US" sz="1900" dirty="0">
                <a:solidFill>
                  <a:srgbClr val="7F7F7F"/>
                </a:solidFill>
                <a:latin typeface="Monaco" charset="0"/>
                <a:ea typeface="ＭＳ Ｐゴシック" charset="0"/>
                <a:cs typeface="Monaco" charset="0"/>
                <a:sym typeface="Monaco" charset="0"/>
              </a:rPr>
              <a:t>(function (</a:t>
            </a:r>
            <a:r>
              <a:rPr lang="en-US" sz="1900" dirty="0" err="1">
                <a:solidFill>
                  <a:srgbClr val="7F7F7F"/>
                </a:solidFill>
                <a:latin typeface="Monaco" charset="0"/>
                <a:ea typeface="ＭＳ Ｐゴシック" charset="0"/>
                <a:cs typeface="Monaco" charset="0"/>
                <a:sym typeface="Monaco" charset="0"/>
              </a:rPr>
              <a:t>req</a:t>
            </a:r>
            <a:r>
              <a:rPr lang="en-US" sz="1900" dirty="0">
                <a:solidFill>
                  <a:srgbClr val="7F7F7F"/>
                </a:solidFill>
                <a:latin typeface="Monaco" charset="0"/>
                <a:ea typeface="ＭＳ Ｐゴシック" charset="0"/>
                <a:cs typeface="Monaco" charset="0"/>
                <a:sym typeface="Monaco" charset="0"/>
              </a:rPr>
              <a:t>, res) {</a:t>
            </a:r>
          </a:p>
          <a:p>
            <a:pPr>
              <a:lnSpc>
                <a:spcPts val="1969"/>
              </a:lnSpc>
              <a:spcBef>
                <a:spcPts val="600"/>
              </a:spcBef>
              <a:spcAft>
                <a:spcPts val="600"/>
              </a:spcAft>
            </a:pPr>
            <a:r>
              <a:rPr lang="en-US" sz="1900" dirty="0">
                <a:solidFill>
                  <a:srgbClr val="7F7F7F"/>
                </a:solidFill>
                <a:latin typeface="Monaco" charset="0"/>
                <a:ea typeface="ＭＳ Ｐゴシック" charset="0"/>
                <a:cs typeface="Monaco" charset="0"/>
                <a:sym typeface="Monaco" charset="0"/>
              </a:rPr>
              <a:t>  </a:t>
            </a:r>
            <a:r>
              <a:rPr lang="en-US" sz="1900" dirty="0" err="1">
                <a:solidFill>
                  <a:srgbClr val="7F7F7F"/>
                </a:solidFill>
                <a:latin typeface="Monaco" charset="0"/>
                <a:ea typeface="ＭＳ Ｐゴシック" charset="0"/>
                <a:cs typeface="Monaco" charset="0"/>
                <a:sym typeface="Monaco" charset="0"/>
              </a:rPr>
              <a:t>res.writeHead</a:t>
            </a:r>
            <a:r>
              <a:rPr lang="en-US" sz="1900" dirty="0">
                <a:solidFill>
                  <a:srgbClr val="7F7F7F"/>
                </a:solidFill>
                <a:latin typeface="Monaco" charset="0"/>
                <a:ea typeface="ＭＳ Ｐゴシック" charset="0"/>
                <a:cs typeface="Monaco" charset="0"/>
                <a:sym typeface="Monaco" charset="0"/>
              </a:rPr>
              <a:t>(200, {'Content-Type': 'text/plain'});</a:t>
            </a:r>
          </a:p>
          <a:p>
            <a:pPr>
              <a:lnSpc>
                <a:spcPts val="1969"/>
              </a:lnSpc>
              <a:spcBef>
                <a:spcPts val="600"/>
              </a:spcBef>
              <a:spcAft>
                <a:spcPts val="600"/>
              </a:spcAft>
            </a:pPr>
            <a:r>
              <a:rPr lang="en-US" sz="1900" dirty="0">
                <a:solidFill>
                  <a:srgbClr val="B6C375"/>
                </a:solidFill>
                <a:latin typeface="Monaco" charset="0"/>
                <a:ea typeface="ＭＳ Ｐゴシック" charset="0"/>
                <a:cs typeface="Monaco" charset="0"/>
                <a:sym typeface="Monaco" charset="0"/>
              </a:rPr>
              <a:t> </a:t>
            </a:r>
            <a:r>
              <a:rPr lang="en-US" sz="1900" dirty="0">
                <a:solidFill>
                  <a:srgbClr val="7F7F7F"/>
                </a:solidFill>
                <a:latin typeface="Monaco" charset="0"/>
                <a:ea typeface="ＭＳ Ｐゴシック" charset="0"/>
                <a:cs typeface="Monaco" charset="0"/>
                <a:sym typeface="Monaco" charset="0"/>
              </a:rPr>
              <a:t> </a:t>
            </a:r>
            <a:r>
              <a:rPr lang="en-US" sz="1900" dirty="0" err="1">
                <a:solidFill>
                  <a:srgbClr val="7F7F7F"/>
                </a:solidFill>
                <a:latin typeface="Monaco" charset="0"/>
                <a:ea typeface="ＭＳ Ｐゴシック" charset="0"/>
                <a:cs typeface="Monaco" charset="0"/>
                <a:sym typeface="Monaco" charset="0"/>
              </a:rPr>
              <a:t>res.write</a:t>
            </a:r>
            <a:r>
              <a:rPr lang="en-US" sz="1900" dirty="0">
                <a:solidFill>
                  <a:srgbClr val="7F7F7F"/>
                </a:solidFill>
                <a:latin typeface="Monaco" charset="0"/>
                <a:ea typeface="ＭＳ Ｐゴシック" charset="0"/>
                <a:cs typeface="Monaco" charset="0"/>
                <a:sym typeface="Monaco" charset="0"/>
              </a:rPr>
              <a:t>('Hello World');</a:t>
            </a:r>
          </a:p>
          <a:p>
            <a:pPr>
              <a:lnSpc>
                <a:spcPts val="1969"/>
              </a:lnSpc>
              <a:spcBef>
                <a:spcPts val="600"/>
              </a:spcBef>
              <a:spcAft>
                <a:spcPts val="600"/>
              </a:spcAft>
            </a:pPr>
            <a:r>
              <a:rPr lang="en-US" sz="1900" dirty="0">
                <a:solidFill>
                  <a:srgbClr val="B6C375"/>
                </a:solidFill>
                <a:latin typeface="Monaco" charset="0"/>
                <a:ea typeface="ＭＳ Ｐゴシック" charset="0"/>
                <a:cs typeface="Monaco" charset="0"/>
                <a:sym typeface="Monaco" charset="0"/>
              </a:rPr>
              <a:t>  </a:t>
            </a:r>
            <a:r>
              <a:rPr lang="en-US" sz="1900" dirty="0" err="1">
                <a:solidFill>
                  <a:srgbClr val="B6C375"/>
                </a:solidFill>
                <a:latin typeface="Monaco" charset="0"/>
                <a:ea typeface="ＭＳ Ｐゴシック" charset="0"/>
                <a:cs typeface="Monaco" charset="0"/>
                <a:sym typeface="Monaco" charset="0"/>
              </a:rPr>
              <a:t>res</a:t>
            </a:r>
            <a:r>
              <a:rPr lang="en-US" sz="1900" dirty="0" err="1">
                <a:solidFill>
                  <a:srgbClr val="FFFEFE"/>
                </a:solidFill>
                <a:latin typeface="Monaco" charset="0"/>
                <a:ea typeface="ＭＳ Ｐゴシック" charset="0"/>
                <a:cs typeface="Monaco" charset="0"/>
                <a:sym typeface="Monaco" charset="0"/>
              </a:rPr>
              <a:t>.</a:t>
            </a:r>
            <a:r>
              <a:rPr lang="en-US" sz="1900" dirty="0" err="1">
                <a:solidFill>
                  <a:srgbClr val="B6C375"/>
                </a:solidFill>
                <a:latin typeface="Monaco" charset="0"/>
                <a:ea typeface="ＭＳ Ｐゴシック" charset="0"/>
                <a:cs typeface="Monaco" charset="0"/>
                <a:sym typeface="Monaco" charset="0"/>
              </a:rPr>
              <a:t>end</a:t>
            </a:r>
            <a:r>
              <a:rPr lang="en-US" sz="1900" dirty="0">
                <a:solidFill>
                  <a:srgbClr val="FFFEFE"/>
                </a:solidFill>
                <a:latin typeface="Monaco" charset="0"/>
                <a:ea typeface="ＭＳ Ｐゴシック" charset="0"/>
                <a:cs typeface="Monaco" charset="0"/>
                <a:sym typeface="Monaco" charset="0"/>
              </a:rPr>
              <a:t>();</a:t>
            </a:r>
            <a:endParaRPr lang="en-US" sz="1900" dirty="0">
              <a:solidFill>
                <a:srgbClr val="B6C375"/>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smtClean="0">
                <a:solidFill>
                  <a:srgbClr val="7F7F7F"/>
                </a:solidFill>
                <a:latin typeface="Monaco" charset="0"/>
                <a:ea typeface="ＭＳ Ｐゴシック" charset="0"/>
                <a:cs typeface="Monaco" charset="0"/>
                <a:sym typeface="Monaco" charset="0"/>
              </a:rPr>
              <a:t>}</a:t>
            </a:r>
            <a:r>
              <a:rPr lang="en-US" sz="1900" dirty="0">
                <a:solidFill>
                  <a:srgbClr val="7F7F7F"/>
                </a:solidFill>
                <a:latin typeface="Monaco" charset="0"/>
                <a:ea typeface="ＭＳ Ｐゴシック" charset="0"/>
                <a:cs typeface="Monaco" charset="0"/>
                <a:sym typeface="Monaco" charset="0"/>
              </a:rPr>
              <a:t>).listen</a:t>
            </a:r>
            <a:r>
              <a:rPr lang="en-US" sz="1900" dirty="0" smtClean="0">
                <a:solidFill>
                  <a:srgbClr val="7F7F7F"/>
                </a:solidFill>
                <a:latin typeface="Monaco" charset="0"/>
                <a:ea typeface="ＭＳ Ｐゴシック" charset="0"/>
                <a:cs typeface="Monaco" charset="0"/>
                <a:sym typeface="Monaco" charset="0"/>
              </a:rPr>
              <a:t>(8888)</a:t>
            </a:r>
            <a:r>
              <a:rPr lang="en-US" sz="1900" dirty="0">
                <a:solidFill>
                  <a:srgbClr val="7F7F7F"/>
                </a:solidFill>
                <a:latin typeface="Monaco" charset="0"/>
                <a:ea typeface="ＭＳ Ｐゴシック" charset="0"/>
                <a:cs typeface="Monaco" charset="0"/>
                <a:sym typeface="Monaco" charset="0"/>
              </a:rPr>
              <a:t>;</a:t>
            </a:r>
          </a:p>
          <a:p>
            <a:pPr>
              <a:lnSpc>
                <a:spcPts val="1969"/>
              </a:lnSpc>
              <a:spcBef>
                <a:spcPts val="600"/>
              </a:spcBef>
              <a:spcAft>
                <a:spcPts val="600"/>
              </a:spcAft>
            </a:pPr>
            <a:endParaRPr lang="en-US" sz="1900" dirty="0">
              <a:solidFill>
                <a:srgbClr val="7F7F7F"/>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err="1">
                <a:solidFill>
                  <a:srgbClr val="7F7F7F"/>
                </a:solidFill>
                <a:latin typeface="Monaco" charset="0"/>
                <a:ea typeface="ＭＳ Ｐゴシック" charset="0"/>
                <a:cs typeface="Monaco" charset="0"/>
                <a:sym typeface="Monaco" charset="0"/>
              </a:rPr>
              <a:t>console.log</a:t>
            </a:r>
            <a:r>
              <a:rPr lang="en-US" sz="1900" dirty="0">
                <a:solidFill>
                  <a:srgbClr val="7F7F7F"/>
                </a:solidFill>
                <a:latin typeface="Monaco" charset="0"/>
                <a:ea typeface="ＭＳ Ｐゴシック" charset="0"/>
                <a:cs typeface="Monaco" charset="0"/>
                <a:sym typeface="Monaco" charset="0"/>
              </a:rPr>
              <a:t>('Server running at http:/</a:t>
            </a:r>
            <a:r>
              <a:rPr lang="en-US" sz="1900" dirty="0" smtClean="0">
                <a:solidFill>
                  <a:srgbClr val="7F7F7F"/>
                </a:solidFill>
                <a:latin typeface="Monaco" charset="0"/>
                <a:ea typeface="ＭＳ Ｐゴシック" charset="0"/>
                <a:cs typeface="Monaco" charset="0"/>
                <a:sym typeface="Monaco" charset="0"/>
              </a:rPr>
              <a:t>/</a:t>
            </a:r>
            <a:r>
              <a:rPr lang="en-US" sz="1900" dirty="0">
                <a:solidFill>
                  <a:srgbClr val="7F7F7F"/>
                </a:solidFill>
                <a:latin typeface="Monaco" charset="0"/>
                <a:ea typeface="ＭＳ Ｐゴシック" charset="0"/>
                <a:cs typeface="Monaco" charset="0"/>
                <a:sym typeface="Monaco" charset="0"/>
              </a:rPr>
              <a:t>localhost:8888</a:t>
            </a:r>
            <a:r>
              <a:rPr lang="en-US" sz="1900" dirty="0" smtClean="0">
                <a:solidFill>
                  <a:srgbClr val="7F7F7F"/>
                </a:solidFill>
                <a:latin typeface="Monaco" charset="0"/>
                <a:ea typeface="ＭＳ Ｐゴシック" charset="0"/>
                <a:cs typeface="Monaco" charset="0"/>
                <a:sym typeface="Monaco" charset="0"/>
              </a:rPr>
              <a:t>/</a:t>
            </a:r>
            <a:r>
              <a:rPr lang="en-US" sz="1900" dirty="0">
                <a:solidFill>
                  <a:srgbClr val="7F7F7F"/>
                </a:solidFill>
                <a:latin typeface="Monaco" charset="0"/>
                <a:ea typeface="ＭＳ Ｐゴシック" charset="0"/>
                <a:cs typeface="Monaco" charset="0"/>
                <a:sym typeface="Monaco" charset="0"/>
              </a:rPr>
              <a:t>');</a:t>
            </a:r>
          </a:p>
        </p:txBody>
      </p:sp>
    </p:spTree>
    <p:extLst>
      <p:ext uri="{BB962C8B-B14F-4D97-AF65-F5344CB8AC3E}">
        <p14:creationId xmlns:p14="http://schemas.microsoft.com/office/powerpoint/2010/main" val="3078957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ln/>
        </p:spPr>
        <p:txBody>
          <a:bodyPr/>
          <a:lstStyle/>
          <a:p>
            <a:r>
              <a:rPr lang="en-US"/>
              <a:t>node web server</a:t>
            </a:r>
          </a:p>
        </p:txBody>
      </p:sp>
      <p:sp>
        <p:nvSpPr>
          <p:cNvPr id="31746" name="Rectangle 2"/>
          <p:cNvSpPr>
            <a:spLocks/>
          </p:cNvSpPr>
          <p:nvPr/>
        </p:nvSpPr>
        <p:spPr bwMode="auto">
          <a:xfrm>
            <a:off x="526852" y="1645566"/>
            <a:ext cx="8251031" cy="3754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nSpc>
                <a:spcPts val="1969"/>
              </a:lnSpc>
              <a:spcBef>
                <a:spcPts val="600"/>
              </a:spcBef>
              <a:spcAft>
                <a:spcPts val="600"/>
              </a:spcAft>
            </a:pPr>
            <a:r>
              <a:rPr lang="en-US" sz="1900" dirty="0" err="1">
                <a:solidFill>
                  <a:srgbClr val="B6C375"/>
                </a:solidFill>
                <a:latin typeface="Monaco" charset="0"/>
                <a:ea typeface="ＭＳ Ｐゴシック" charset="0"/>
                <a:cs typeface="Monaco" charset="0"/>
                <a:sym typeface="Monaco" charset="0"/>
              </a:rPr>
              <a:t>var</a:t>
            </a:r>
            <a:r>
              <a:rPr lang="en-US" sz="1900" dirty="0">
                <a:solidFill>
                  <a:srgbClr val="B6C375"/>
                </a:solidFill>
                <a:latin typeface="Monaco" charset="0"/>
                <a:ea typeface="ＭＳ Ｐゴシック" charset="0"/>
                <a:cs typeface="Monaco" charset="0"/>
                <a:sym typeface="Monaco" charset="0"/>
              </a:rPr>
              <a:t> http </a:t>
            </a:r>
            <a:r>
              <a:rPr lang="en-US" sz="1900" dirty="0">
                <a:solidFill>
                  <a:srgbClr val="FFFEFE"/>
                </a:solidFill>
                <a:latin typeface="Monaco" charset="0"/>
                <a:ea typeface="ＭＳ Ｐゴシック" charset="0"/>
                <a:cs typeface="Monaco" charset="0"/>
                <a:sym typeface="Monaco" charset="0"/>
              </a:rPr>
              <a:t>=</a:t>
            </a:r>
            <a:r>
              <a:rPr lang="en-US" sz="1900" dirty="0">
                <a:solidFill>
                  <a:srgbClr val="B6C375"/>
                </a:solidFill>
                <a:latin typeface="Monaco" charset="0"/>
                <a:ea typeface="ＭＳ Ｐゴシック" charset="0"/>
                <a:cs typeface="Monaco" charset="0"/>
                <a:sym typeface="Monaco" charset="0"/>
              </a:rPr>
              <a:t> require</a:t>
            </a:r>
            <a:r>
              <a:rPr lang="en-US" sz="1900" dirty="0">
                <a:solidFill>
                  <a:srgbClr val="FFFEFE"/>
                </a:solidFill>
                <a:latin typeface="Monaco" charset="0"/>
                <a:ea typeface="ＭＳ Ｐゴシック" charset="0"/>
                <a:cs typeface="Monaco" charset="0"/>
                <a:sym typeface="Monaco" charset="0"/>
              </a:rPr>
              <a:t>(</a:t>
            </a:r>
            <a:r>
              <a:rPr lang="en-US" sz="1900" dirty="0">
                <a:solidFill>
                  <a:srgbClr val="ABC1B8"/>
                </a:solidFill>
                <a:latin typeface="Monaco" charset="0"/>
                <a:ea typeface="ＭＳ Ｐゴシック" charset="0"/>
                <a:cs typeface="Monaco" charset="0"/>
                <a:sym typeface="Monaco" charset="0"/>
              </a:rPr>
              <a:t>'http'</a:t>
            </a:r>
            <a:r>
              <a:rPr lang="en-US" sz="1900" dirty="0">
                <a:solidFill>
                  <a:srgbClr val="FFFEFE"/>
                </a:solidFill>
                <a:latin typeface="Monaco" charset="0"/>
                <a:ea typeface="ＭＳ Ｐゴシック" charset="0"/>
                <a:cs typeface="Monaco" charset="0"/>
                <a:sym typeface="Monaco" charset="0"/>
              </a:rPr>
              <a:t>);</a:t>
            </a:r>
          </a:p>
          <a:p>
            <a:pPr>
              <a:lnSpc>
                <a:spcPts val="1969"/>
              </a:lnSpc>
              <a:spcBef>
                <a:spcPts val="600"/>
              </a:spcBef>
              <a:spcAft>
                <a:spcPts val="600"/>
              </a:spcAft>
            </a:pPr>
            <a:endParaRPr lang="en-US" sz="1900" dirty="0">
              <a:solidFill>
                <a:srgbClr val="B6C375"/>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err="1">
                <a:solidFill>
                  <a:srgbClr val="B6C375"/>
                </a:solidFill>
                <a:latin typeface="Monaco" charset="0"/>
                <a:ea typeface="ＭＳ Ｐゴシック" charset="0"/>
                <a:cs typeface="Monaco" charset="0"/>
                <a:sym typeface="Monaco" charset="0"/>
              </a:rPr>
              <a:t>http</a:t>
            </a:r>
            <a:r>
              <a:rPr lang="en-US" sz="1900" dirty="0" err="1">
                <a:solidFill>
                  <a:srgbClr val="FFFEFE"/>
                </a:solidFill>
                <a:latin typeface="Monaco" charset="0"/>
                <a:ea typeface="ＭＳ Ｐゴシック" charset="0"/>
                <a:cs typeface="Monaco" charset="0"/>
                <a:sym typeface="Monaco" charset="0"/>
              </a:rPr>
              <a:t>.</a:t>
            </a:r>
            <a:r>
              <a:rPr lang="en-US" sz="1900" dirty="0" err="1">
                <a:solidFill>
                  <a:srgbClr val="B6C375"/>
                </a:solidFill>
                <a:latin typeface="Monaco" charset="0"/>
                <a:ea typeface="ＭＳ Ｐゴシック" charset="0"/>
                <a:cs typeface="Monaco" charset="0"/>
                <a:sym typeface="Monaco" charset="0"/>
              </a:rPr>
              <a:t>createServer</a:t>
            </a:r>
            <a:r>
              <a:rPr lang="en-US" sz="1900" dirty="0">
                <a:solidFill>
                  <a:srgbClr val="FFFEFE"/>
                </a:solidFill>
                <a:latin typeface="Monaco" charset="0"/>
                <a:ea typeface="ＭＳ Ｐゴシック" charset="0"/>
                <a:cs typeface="Monaco" charset="0"/>
                <a:sym typeface="Monaco" charset="0"/>
              </a:rPr>
              <a:t>(</a:t>
            </a:r>
            <a:r>
              <a:rPr lang="en-US" sz="1900" dirty="0">
                <a:solidFill>
                  <a:srgbClr val="B6C375"/>
                </a:solidFill>
                <a:latin typeface="Monaco" charset="0"/>
                <a:ea typeface="ＭＳ Ｐゴシック" charset="0"/>
                <a:cs typeface="Monaco" charset="0"/>
                <a:sym typeface="Monaco" charset="0"/>
              </a:rPr>
              <a:t>function </a:t>
            </a:r>
            <a:r>
              <a:rPr lang="en-US" sz="1900" dirty="0">
                <a:solidFill>
                  <a:srgbClr val="FFFEFE"/>
                </a:solidFill>
                <a:latin typeface="Monaco" charset="0"/>
                <a:ea typeface="ＭＳ Ｐゴシック" charset="0"/>
                <a:cs typeface="Monaco" charset="0"/>
                <a:sym typeface="Monaco" charset="0"/>
              </a:rPr>
              <a:t>(</a:t>
            </a:r>
            <a:r>
              <a:rPr lang="en-US" sz="1900" dirty="0" err="1">
                <a:solidFill>
                  <a:srgbClr val="B6C375"/>
                </a:solidFill>
                <a:latin typeface="Monaco" charset="0"/>
                <a:ea typeface="ＭＳ Ｐゴシック" charset="0"/>
                <a:cs typeface="Monaco" charset="0"/>
                <a:sym typeface="Monaco" charset="0"/>
              </a:rPr>
              <a:t>req</a:t>
            </a:r>
            <a:r>
              <a:rPr lang="en-US" sz="1900" dirty="0">
                <a:solidFill>
                  <a:srgbClr val="FFFEFE"/>
                </a:solidFill>
                <a:latin typeface="Monaco" charset="0"/>
                <a:ea typeface="ＭＳ Ｐゴシック" charset="0"/>
                <a:cs typeface="Monaco" charset="0"/>
                <a:sym typeface="Monaco" charset="0"/>
              </a:rPr>
              <a:t>,</a:t>
            </a:r>
            <a:r>
              <a:rPr lang="en-US" sz="1900" dirty="0">
                <a:solidFill>
                  <a:srgbClr val="B6C375"/>
                </a:solidFill>
                <a:latin typeface="Monaco" charset="0"/>
                <a:ea typeface="ＭＳ Ｐゴシック" charset="0"/>
                <a:cs typeface="Monaco" charset="0"/>
                <a:sym typeface="Monaco" charset="0"/>
              </a:rPr>
              <a:t> res</a:t>
            </a:r>
            <a:r>
              <a:rPr lang="en-US" sz="1900" dirty="0">
                <a:solidFill>
                  <a:srgbClr val="FFFEFE"/>
                </a:solidFill>
                <a:latin typeface="Monaco" charset="0"/>
                <a:ea typeface="ＭＳ Ｐゴシック" charset="0"/>
                <a:cs typeface="Monaco" charset="0"/>
                <a:sym typeface="Monaco" charset="0"/>
              </a:rPr>
              <a:t>)</a:t>
            </a:r>
            <a:r>
              <a:rPr lang="en-US" sz="1900" dirty="0">
                <a:solidFill>
                  <a:srgbClr val="B6C375"/>
                </a:solidFill>
                <a:latin typeface="Monaco" charset="0"/>
                <a:ea typeface="ＭＳ Ｐゴシック" charset="0"/>
                <a:cs typeface="Monaco" charset="0"/>
                <a:sym typeface="Monaco" charset="0"/>
              </a:rPr>
              <a:t> </a:t>
            </a:r>
            <a:r>
              <a:rPr lang="en-US" sz="1900" dirty="0">
                <a:solidFill>
                  <a:srgbClr val="FFFEFE"/>
                </a:solidFill>
                <a:latin typeface="Monaco" charset="0"/>
                <a:ea typeface="ＭＳ Ｐゴシック" charset="0"/>
                <a:cs typeface="Monaco" charset="0"/>
                <a:sym typeface="Monaco" charset="0"/>
              </a:rPr>
              <a:t>{</a:t>
            </a:r>
            <a:endParaRPr lang="en-US" sz="1900" dirty="0">
              <a:solidFill>
                <a:srgbClr val="B6C375"/>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a:solidFill>
                  <a:srgbClr val="B6C375"/>
                </a:solidFill>
                <a:latin typeface="Monaco" charset="0"/>
                <a:ea typeface="ＭＳ Ｐゴシック" charset="0"/>
                <a:cs typeface="Monaco" charset="0"/>
                <a:sym typeface="Monaco" charset="0"/>
              </a:rPr>
              <a:t>  </a:t>
            </a:r>
            <a:r>
              <a:rPr lang="en-US" sz="1900" dirty="0" err="1">
                <a:solidFill>
                  <a:srgbClr val="B6C375"/>
                </a:solidFill>
                <a:latin typeface="Monaco" charset="0"/>
                <a:ea typeface="ＭＳ Ｐゴシック" charset="0"/>
                <a:cs typeface="Monaco" charset="0"/>
                <a:sym typeface="Monaco" charset="0"/>
              </a:rPr>
              <a:t>res</a:t>
            </a:r>
            <a:r>
              <a:rPr lang="en-US" sz="1900" dirty="0" err="1">
                <a:solidFill>
                  <a:srgbClr val="FFFEFE"/>
                </a:solidFill>
                <a:latin typeface="Monaco" charset="0"/>
                <a:ea typeface="ＭＳ Ｐゴシック" charset="0"/>
                <a:cs typeface="Monaco" charset="0"/>
                <a:sym typeface="Monaco" charset="0"/>
              </a:rPr>
              <a:t>.</a:t>
            </a:r>
            <a:r>
              <a:rPr lang="en-US" sz="1900" dirty="0" err="1">
                <a:solidFill>
                  <a:srgbClr val="B6C375"/>
                </a:solidFill>
                <a:latin typeface="Monaco" charset="0"/>
                <a:ea typeface="ＭＳ Ｐゴシック" charset="0"/>
                <a:cs typeface="Monaco" charset="0"/>
                <a:sym typeface="Monaco" charset="0"/>
              </a:rPr>
              <a:t>writeHead</a:t>
            </a:r>
            <a:r>
              <a:rPr lang="en-US" sz="1900" dirty="0">
                <a:solidFill>
                  <a:srgbClr val="FFFEFE"/>
                </a:solidFill>
                <a:latin typeface="Monaco" charset="0"/>
                <a:ea typeface="ＭＳ Ｐゴシック" charset="0"/>
                <a:cs typeface="Monaco" charset="0"/>
                <a:sym typeface="Monaco" charset="0"/>
              </a:rPr>
              <a:t>(</a:t>
            </a:r>
            <a:r>
              <a:rPr lang="en-US" sz="1900" dirty="0">
                <a:solidFill>
                  <a:srgbClr val="ABC1B8"/>
                </a:solidFill>
                <a:latin typeface="Monaco" charset="0"/>
                <a:ea typeface="ＭＳ Ｐゴシック" charset="0"/>
                <a:cs typeface="Monaco" charset="0"/>
                <a:sym typeface="Monaco" charset="0"/>
              </a:rPr>
              <a:t>200</a:t>
            </a:r>
            <a:r>
              <a:rPr lang="en-US" sz="1900" dirty="0">
                <a:solidFill>
                  <a:srgbClr val="FFFEFE"/>
                </a:solidFill>
                <a:latin typeface="Monaco" charset="0"/>
                <a:ea typeface="ＭＳ Ｐゴシック" charset="0"/>
                <a:cs typeface="Monaco" charset="0"/>
                <a:sym typeface="Monaco" charset="0"/>
              </a:rPr>
              <a:t>,</a:t>
            </a:r>
            <a:r>
              <a:rPr lang="en-US" sz="1900" dirty="0">
                <a:solidFill>
                  <a:srgbClr val="B6C375"/>
                </a:solidFill>
                <a:latin typeface="Monaco" charset="0"/>
                <a:ea typeface="ＭＳ Ｐゴシック" charset="0"/>
                <a:cs typeface="Monaco" charset="0"/>
                <a:sym typeface="Monaco" charset="0"/>
              </a:rPr>
              <a:t> </a:t>
            </a:r>
            <a:r>
              <a:rPr lang="en-US" sz="1900" dirty="0">
                <a:solidFill>
                  <a:srgbClr val="FFFEFE"/>
                </a:solidFill>
                <a:latin typeface="Monaco" charset="0"/>
                <a:ea typeface="ＭＳ Ｐゴシック" charset="0"/>
                <a:cs typeface="Monaco" charset="0"/>
                <a:sym typeface="Monaco" charset="0"/>
              </a:rPr>
              <a:t>{</a:t>
            </a:r>
            <a:r>
              <a:rPr lang="en-US" sz="1900" dirty="0">
                <a:solidFill>
                  <a:srgbClr val="ABC1B8"/>
                </a:solidFill>
                <a:latin typeface="Monaco" charset="0"/>
                <a:ea typeface="ＭＳ Ｐゴシック" charset="0"/>
                <a:cs typeface="Monaco" charset="0"/>
                <a:sym typeface="Monaco" charset="0"/>
              </a:rPr>
              <a:t>'Content-Type'</a:t>
            </a:r>
            <a:r>
              <a:rPr lang="en-US" sz="1900" dirty="0">
                <a:solidFill>
                  <a:srgbClr val="FFFEFE"/>
                </a:solidFill>
                <a:latin typeface="Monaco" charset="0"/>
                <a:ea typeface="ＭＳ Ｐゴシック" charset="0"/>
                <a:cs typeface="Monaco" charset="0"/>
                <a:sym typeface="Monaco" charset="0"/>
              </a:rPr>
              <a:t>:</a:t>
            </a:r>
            <a:r>
              <a:rPr lang="en-US" sz="1900" dirty="0">
                <a:solidFill>
                  <a:srgbClr val="B6C375"/>
                </a:solidFill>
                <a:latin typeface="Monaco" charset="0"/>
                <a:ea typeface="ＭＳ Ｐゴシック" charset="0"/>
                <a:cs typeface="Monaco" charset="0"/>
                <a:sym typeface="Monaco" charset="0"/>
              </a:rPr>
              <a:t> </a:t>
            </a:r>
            <a:r>
              <a:rPr lang="en-US" sz="1900" dirty="0">
                <a:solidFill>
                  <a:srgbClr val="ABC1B8"/>
                </a:solidFill>
                <a:latin typeface="Monaco" charset="0"/>
                <a:ea typeface="ＭＳ Ｐゴシック" charset="0"/>
                <a:cs typeface="Monaco" charset="0"/>
                <a:sym typeface="Monaco" charset="0"/>
              </a:rPr>
              <a:t>'text/plain'</a:t>
            </a:r>
            <a:r>
              <a:rPr lang="en-US" sz="1900" dirty="0">
                <a:solidFill>
                  <a:srgbClr val="FFFEFE"/>
                </a:solidFill>
                <a:latin typeface="Monaco" charset="0"/>
                <a:ea typeface="ＭＳ Ｐゴシック" charset="0"/>
                <a:cs typeface="Monaco" charset="0"/>
                <a:sym typeface="Monaco" charset="0"/>
              </a:rPr>
              <a:t>});</a:t>
            </a:r>
            <a:endParaRPr lang="en-US" sz="1900" dirty="0">
              <a:solidFill>
                <a:srgbClr val="B6C375"/>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a:solidFill>
                  <a:srgbClr val="B6C375"/>
                </a:solidFill>
                <a:latin typeface="Monaco" charset="0"/>
                <a:ea typeface="ＭＳ Ｐゴシック" charset="0"/>
                <a:cs typeface="Monaco" charset="0"/>
                <a:sym typeface="Monaco" charset="0"/>
              </a:rPr>
              <a:t>  </a:t>
            </a:r>
            <a:r>
              <a:rPr lang="en-US" sz="1900" dirty="0" err="1">
                <a:solidFill>
                  <a:srgbClr val="B6C375"/>
                </a:solidFill>
                <a:latin typeface="Monaco" charset="0"/>
                <a:ea typeface="ＭＳ Ｐゴシック" charset="0"/>
                <a:cs typeface="Monaco" charset="0"/>
                <a:sym typeface="Monaco" charset="0"/>
              </a:rPr>
              <a:t>res</a:t>
            </a:r>
            <a:r>
              <a:rPr lang="en-US" sz="1900" dirty="0" err="1">
                <a:solidFill>
                  <a:srgbClr val="FFFEFE"/>
                </a:solidFill>
                <a:latin typeface="Monaco" charset="0"/>
                <a:ea typeface="ＭＳ Ｐゴシック" charset="0"/>
                <a:cs typeface="Monaco" charset="0"/>
                <a:sym typeface="Monaco" charset="0"/>
              </a:rPr>
              <a:t>.</a:t>
            </a:r>
            <a:r>
              <a:rPr lang="en-US" sz="1900" dirty="0" err="1">
                <a:solidFill>
                  <a:srgbClr val="B6C375"/>
                </a:solidFill>
                <a:latin typeface="Monaco" charset="0"/>
                <a:ea typeface="ＭＳ Ｐゴシック" charset="0"/>
                <a:cs typeface="Monaco" charset="0"/>
                <a:sym typeface="Monaco" charset="0"/>
              </a:rPr>
              <a:t>write</a:t>
            </a:r>
            <a:r>
              <a:rPr lang="en-US" sz="1900" dirty="0">
                <a:solidFill>
                  <a:srgbClr val="FFFEFE"/>
                </a:solidFill>
                <a:latin typeface="Monaco" charset="0"/>
                <a:ea typeface="ＭＳ Ｐゴシック" charset="0"/>
                <a:cs typeface="Monaco" charset="0"/>
                <a:sym typeface="Monaco" charset="0"/>
              </a:rPr>
              <a:t>(</a:t>
            </a:r>
            <a:r>
              <a:rPr lang="en-US" sz="1900" dirty="0">
                <a:solidFill>
                  <a:srgbClr val="ABC1B8"/>
                </a:solidFill>
                <a:latin typeface="Monaco" charset="0"/>
                <a:ea typeface="ＭＳ Ｐゴシック" charset="0"/>
                <a:cs typeface="Monaco" charset="0"/>
                <a:sym typeface="Monaco" charset="0"/>
              </a:rPr>
              <a:t>'Hello World'</a:t>
            </a:r>
            <a:r>
              <a:rPr lang="en-US" sz="1900" dirty="0">
                <a:solidFill>
                  <a:srgbClr val="FFFEFE"/>
                </a:solidFill>
                <a:latin typeface="Monaco" charset="0"/>
                <a:ea typeface="ＭＳ Ｐゴシック" charset="0"/>
                <a:cs typeface="Monaco" charset="0"/>
                <a:sym typeface="Monaco" charset="0"/>
              </a:rPr>
              <a:t>);</a:t>
            </a:r>
            <a:endParaRPr lang="en-US" sz="1900" dirty="0">
              <a:solidFill>
                <a:srgbClr val="B6C375"/>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a:solidFill>
                  <a:srgbClr val="B6C375"/>
                </a:solidFill>
                <a:latin typeface="Monaco" charset="0"/>
                <a:ea typeface="ＭＳ Ｐゴシック" charset="0"/>
                <a:cs typeface="Monaco" charset="0"/>
                <a:sym typeface="Monaco" charset="0"/>
              </a:rPr>
              <a:t>  </a:t>
            </a:r>
            <a:r>
              <a:rPr lang="en-US" sz="1900" dirty="0" err="1">
                <a:solidFill>
                  <a:srgbClr val="B6C375"/>
                </a:solidFill>
                <a:latin typeface="Monaco" charset="0"/>
                <a:ea typeface="ＭＳ Ｐゴシック" charset="0"/>
                <a:cs typeface="Monaco" charset="0"/>
                <a:sym typeface="Monaco" charset="0"/>
              </a:rPr>
              <a:t>res</a:t>
            </a:r>
            <a:r>
              <a:rPr lang="en-US" sz="1900" dirty="0" err="1">
                <a:solidFill>
                  <a:srgbClr val="FFFEFE"/>
                </a:solidFill>
                <a:latin typeface="Monaco" charset="0"/>
                <a:ea typeface="ＭＳ Ｐゴシック" charset="0"/>
                <a:cs typeface="Monaco" charset="0"/>
                <a:sym typeface="Monaco" charset="0"/>
              </a:rPr>
              <a:t>.</a:t>
            </a:r>
            <a:r>
              <a:rPr lang="en-US" sz="1900" dirty="0" err="1">
                <a:solidFill>
                  <a:srgbClr val="B6C375"/>
                </a:solidFill>
                <a:latin typeface="Monaco" charset="0"/>
                <a:ea typeface="ＭＳ Ｐゴシック" charset="0"/>
                <a:cs typeface="Monaco" charset="0"/>
                <a:sym typeface="Monaco" charset="0"/>
              </a:rPr>
              <a:t>end</a:t>
            </a:r>
            <a:r>
              <a:rPr lang="en-US" sz="1900" dirty="0">
                <a:solidFill>
                  <a:srgbClr val="FFFEFE"/>
                </a:solidFill>
                <a:latin typeface="Monaco" charset="0"/>
                <a:ea typeface="ＭＳ Ｐゴシック" charset="0"/>
                <a:cs typeface="Monaco" charset="0"/>
                <a:sym typeface="Monaco" charset="0"/>
              </a:rPr>
              <a:t>();</a:t>
            </a:r>
            <a:endParaRPr lang="en-US" sz="1900" dirty="0">
              <a:solidFill>
                <a:srgbClr val="B6C375"/>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smtClean="0">
                <a:solidFill>
                  <a:srgbClr val="FFFEFE"/>
                </a:solidFill>
                <a:latin typeface="Monaco" charset="0"/>
                <a:ea typeface="ＭＳ Ｐゴシック" charset="0"/>
                <a:cs typeface="Monaco" charset="0"/>
                <a:sym typeface="Monaco" charset="0"/>
              </a:rPr>
              <a:t>}</a:t>
            </a:r>
            <a:r>
              <a:rPr lang="en-US" sz="1900" dirty="0">
                <a:solidFill>
                  <a:srgbClr val="FFFEFE"/>
                </a:solidFill>
                <a:latin typeface="Monaco" charset="0"/>
                <a:ea typeface="ＭＳ Ｐゴシック" charset="0"/>
                <a:cs typeface="Monaco" charset="0"/>
                <a:sym typeface="Monaco" charset="0"/>
              </a:rPr>
              <a:t>).</a:t>
            </a:r>
            <a:r>
              <a:rPr lang="en-US" sz="1900" dirty="0">
                <a:solidFill>
                  <a:srgbClr val="B6C375"/>
                </a:solidFill>
                <a:latin typeface="Monaco" charset="0"/>
                <a:ea typeface="ＭＳ Ｐゴシック" charset="0"/>
                <a:cs typeface="Monaco" charset="0"/>
                <a:sym typeface="Monaco" charset="0"/>
              </a:rPr>
              <a:t>listen</a:t>
            </a:r>
            <a:r>
              <a:rPr lang="en-US" sz="1900" dirty="0" smtClean="0">
                <a:solidFill>
                  <a:srgbClr val="FFFEFE"/>
                </a:solidFill>
                <a:latin typeface="Monaco" charset="0"/>
                <a:ea typeface="ＭＳ Ｐゴシック" charset="0"/>
                <a:cs typeface="Monaco" charset="0"/>
                <a:sym typeface="Monaco" charset="0"/>
              </a:rPr>
              <a:t>(</a:t>
            </a:r>
            <a:r>
              <a:rPr lang="en-US" sz="1900" dirty="0" smtClean="0">
                <a:solidFill>
                  <a:srgbClr val="ABC1B8"/>
                </a:solidFill>
                <a:latin typeface="Monaco" charset="0"/>
                <a:ea typeface="ＭＳ Ｐゴシック" charset="0"/>
                <a:cs typeface="Monaco" charset="0"/>
                <a:sym typeface="Monaco" charset="0"/>
              </a:rPr>
              <a:t>8888</a:t>
            </a:r>
            <a:r>
              <a:rPr lang="en-US" sz="1900" dirty="0" smtClean="0">
                <a:solidFill>
                  <a:srgbClr val="FFFEFE"/>
                </a:solidFill>
                <a:latin typeface="Monaco" charset="0"/>
                <a:ea typeface="ＭＳ Ｐゴシック" charset="0"/>
                <a:cs typeface="Monaco" charset="0"/>
                <a:sym typeface="Monaco" charset="0"/>
              </a:rPr>
              <a:t>)</a:t>
            </a:r>
            <a:r>
              <a:rPr lang="en-US" sz="1900" dirty="0">
                <a:solidFill>
                  <a:srgbClr val="FFFEFE"/>
                </a:solidFill>
                <a:latin typeface="Monaco" charset="0"/>
                <a:ea typeface="ＭＳ Ｐゴシック" charset="0"/>
                <a:cs typeface="Monaco" charset="0"/>
                <a:sym typeface="Monaco" charset="0"/>
              </a:rPr>
              <a:t>;</a:t>
            </a:r>
          </a:p>
          <a:p>
            <a:pPr>
              <a:lnSpc>
                <a:spcPts val="1969"/>
              </a:lnSpc>
              <a:spcBef>
                <a:spcPts val="600"/>
              </a:spcBef>
              <a:spcAft>
                <a:spcPts val="600"/>
              </a:spcAft>
            </a:pPr>
            <a:endParaRPr lang="en-US" sz="1900" dirty="0">
              <a:solidFill>
                <a:srgbClr val="B6C375"/>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err="1">
                <a:solidFill>
                  <a:srgbClr val="B6C375"/>
                </a:solidFill>
                <a:latin typeface="Monaco" charset="0"/>
                <a:ea typeface="ＭＳ Ｐゴシック" charset="0"/>
                <a:cs typeface="Monaco" charset="0"/>
                <a:sym typeface="Monaco" charset="0"/>
              </a:rPr>
              <a:t>console</a:t>
            </a:r>
            <a:r>
              <a:rPr lang="en-US" sz="1900" dirty="0" err="1">
                <a:solidFill>
                  <a:srgbClr val="FFFEFE"/>
                </a:solidFill>
                <a:latin typeface="Monaco" charset="0"/>
                <a:ea typeface="ＭＳ Ｐゴシック" charset="0"/>
                <a:cs typeface="Monaco" charset="0"/>
                <a:sym typeface="Monaco" charset="0"/>
              </a:rPr>
              <a:t>.</a:t>
            </a:r>
            <a:r>
              <a:rPr lang="en-US" sz="1900" dirty="0" err="1">
                <a:solidFill>
                  <a:srgbClr val="B6C375"/>
                </a:solidFill>
                <a:latin typeface="Monaco" charset="0"/>
                <a:ea typeface="ＭＳ Ｐゴシック" charset="0"/>
                <a:cs typeface="Monaco" charset="0"/>
                <a:sym typeface="Monaco" charset="0"/>
              </a:rPr>
              <a:t>log</a:t>
            </a:r>
            <a:r>
              <a:rPr lang="en-US" sz="1900" dirty="0">
                <a:solidFill>
                  <a:srgbClr val="FFFEFE"/>
                </a:solidFill>
                <a:latin typeface="Monaco" charset="0"/>
                <a:ea typeface="ＭＳ Ｐゴシック" charset="0"/>
                <a:cs typeface="Monaco" charset="0"/>
                <a:sym typeface="Monaco" charset="0"/>
              </a:rPr>
              <a:t>(</a:t>
            </a:r>
            <a:r>
              <a:rPr lang="en-US" sz="1900" dirty="0">
                <a:solidFill>
                  <a:srgbClr val="ABC1B8"/>
                </a:solidFill>
                <a:latin typeface="Monaco" charset="0"/>
                <a:ea typeface="ＭＳ Ｐゴシック" charset="0"/>
                <a:cs typeface="Monaco" charset="0"/>
                <a:sym typeface="Monaco" charset="0"/>
              </a:rPr>
              <a:t>'Server running at http:/</a:t>
            </a:r>
            <a:r>
              <a:rPr lang="en-US" sz="1900" dirty="0" smtClean="0">
                <a:solidFill>
                  <a:srgbClr val="ABC1B8"/>
                </a:solidFill>
                <a:latin typeface="Monaco" charset="0"/>
                <a:ea typeface="ＭＳ Ｐゴシック" charset="0"/>
                <a:cs typeface="Monaco" charset="0"/>
                <a:sym typeface="Monaco" charset="0"/>
              </a:rPr>
              <a:t>/localhost:8888/'</a:t>
            </a:r>
            <a:r>
              <a:rPr lang="en-US" sz="1900" dirty="0">
                <a:solidFill>
                  <a:srgbClr val="FFFEFE"/>
                </a:solidFill>
                <a:latin typeface="Monaco" charset="0"/>
                <a:ea typeface="ＭＳ Ｐゴシック" charset="0"/>
                <a:cs typeface="Monaco" charset="0"/>
                <a:sym typeface="Monaco" charset="0"/>
              </a:rPr>
              <a:t>);</a:t>
            </a:r>
          </a:p>
        </p:txBody>
      </p:sp>
    </p:spTree>
    <p:extLst>
      <p:ext uri="{BB962C8B-B14F-4D97-AF65-F5344CB8AC3E}">
        <p14:creationId xmlns:p14="http://schemas.microsoft.com/office/powerpoint/2010/main" val="792029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a:ln/>
        </p:spPr>
        <p:txBody>
          <a:bodyPr/>
          <a:lstStyle/>
          <a:p>
            <a:r>
              <a:rPr lang="en-US"/>
              <a:t>node: </a:t>
            </a:r>
            <a:r>
              <a:rPr lang="en-US">
                <a:solidFill>
                  <a:srgbClr val="FD9A00"/>
                </a:solidFill>
                <a:latin typeface="Gill Sans Light" charset="0"/>
                <a:cs typeface="Gill Sans Light" charset="0"/>
                <a:sym typeface="Gill Sans Light" charset="0"/>
              </a:rPr>
              <a:t>socket.io</a:t>
            </a:r>
            <a:endParaRPr lang="en-US">
              <a:solidFill>
                <a:srgbClr val="FD9A00"/>
              </a:solidFill>
              <a:latin typeface="Gill Sans Light" charset="0"/>
              <a:sym typeface="Gill Sans Light" charset="0"/>
            </a:endParaRPr>
          </a:p>
        </p:txBody>
      </p:sp>
      <p:sp>
        <p:nvSpPr>
          <p:cNvPr id="39938" name="Rectangle 2"/>
          <p:cNvSpPr>
            <a:spLocks/>
          </p:cNvSpPr>
          <p:nvPr/>
        </p:nvSpPr>
        <p:spPr bwMode="auto">
          <a:xfrm>
            <a:off x="5831086" y="6554391"/>
            <a:ext cx="3232547" cy="258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gn="r"/>
            <a:r>
              <a:rPr lang="en-US" sz="1300">
                <a:solidFill>
                  <a:srgbClr val="9A9A9A"/>
                </a:solidFill>
                <a:ea typeface="ＭＳ Ｐゴシック" charset="0"/>
                <a:cs typeface="Gill Sans" charset="0"/>
                <a:hlinkClick r:id="rId2"/>
              </a:rPr>
              <a:t>http://socket.io/</a:t>
            </a:r>
            <a:endParaRPr lang="en-US" sz="1300">
              <a:solidFill>
                <a:srgbClr val="9A9A9A"/>
              </a:solidFill>
              <a:ea typeface="ＭＳ Ｐゴシック" charset="0"/>
              <a:cs typeface="Gill Sans" charset="0"/>
            </a:endParaRPr>
          </a:p>
        </p:txBody>
      </p:sp>
      <p:sp>
        <p:nvSpPr>
          <p:cNvPr id="39939" name="Rectangle 3"/>
          <p:cNvSpPr>
            <a:spLocks noGrp="1" noChangeArrowheads="1"/>
          </p:cNvSpPr>
          <p:nvPr>
            <p:ph type="body" idx="1"/>
          </p:nvPr>
        </p:nvSpPr>
        <p:spPr>
          <a:xfrm>
            <a:off x="892969" y="1580555"/>
            <a:ext cx="7358063" cy="1598414"/>
          </a:xfrm>
          <a:ln/>
        </p:spPr>
        <p:txBody>
          <a:bodyPr/>
          <a:lstStyle/>
          <a:p>
            <a:pPr marL="625056"/>
            <a:r>
              <a:rPr lang="en-US"/>
              <a:t>create </a:t>
            </a:r>
            <a:r>
              <a:rPr lang="en-US">
                <a:solidFill>
                  <a:srgbClr val="FD9A00"/>
                </a:solidFill>
              </a:rPr>
              <a:t>sockets </a:t>
            </a:r>
            <a:r>
              <a:rPr lang="en-US"/>
              <a:t>for quick client-server communication</a:t>
            </a:r>
          </a:p>
          <a:p>
            <a:pPr marL="937584" lvl="1"/>
            <a:r>
              <a:rPr lang="en-US"/>
              <a:t>allows for very </a:t>
            </a:r>
            <a:r>
              <a:rPr lang="ja-JP" altLang="en-US">
                <a:latin typeface="Arial"/>
              </a:rPr>
              <a:t>“</a:t>
            </a:r>
            <a:r>
              <a:rPr lang="en-US"/>
              <a:t>live</a:t>
            </a:r>
            <a:r>
              <a:rPr lang="ja-JP" altLang="en-US">
                <a:latin typeface="Arial"/>
              </a:rPr>
              <a:t>”</a:t>
            </a:r>
            <a:r>
              <a:rPr lang="en-US"/>
              <a:t> web pages</a:t>
            </a:r>
          </a:p>
        </p:txBody>
      </p:sp>
      <p:sp>
        <p:nvSpPr>
          <p:cNvPr id="39940" name="Rectangle 4"/>
          <p:cNvSpPr>
            <a:spLocks/>
          </p:cNvSpPr>
          <p:nvPr/>
        </p:nvSpPr>
        <p:spPr bwMode="auto">
          <a:xfrm>
            <a:off x="892969" y="3768328"/>
            <a:ext cx="7358063" cy="181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spcBef>
                <a:spcPts val="1687"/>
              </a:spcBef>
            </a:pPr>
            <a:r>
              <a:rPr lang="en-US" dirty="0" err="1">
                <a:solidFill>
                  <a:schemeClr val="tx1"/>
                </a:solidFill>
                <a:latin typeface="Courier New" charset="0"/>
                <a:ea typeface="ＭＳ Ｐゴシック" charset="0"/>
                <a:cs typeface="Courier New" charset="0"/>
                <a:sym typeface="Courier New" charset="0"/>
              </a:rPr>
              <a:t>socket.</a:t>
            </a:r>
            <a:r>
              <a:rPr lang="en-US" dirty="0" err="1">
                <a:solidFill>
                  <a:srgbClr val="FD9A00"/>
                </a:solidFill>
                <a:latin typeface="Courier New Bold" charset="0"/>
                <a:ea typeface="ＭＳ Ｐゴシック" charset="0"/>
                <a:cs typeface="Courier New Bold" charset="0"/>
                <a:sym typeface="Courier New Bold" charset="0"/>
              </a:rPr>
              <a:t>emit</a:t>
            </a:r>
            <a:r>
              <a:rPr lang="en-US" dirty="0">
                <a:solidFill>
                  <a:schemeClr val="tx1"/>
                </a:solidFill>
                <a:latin typeface="Courier New" charset="0"/>
                <a:ea typeface="ＭＳ Ｐゴシック" charset="0"/>
                <a:cs typeface="Courier New" charset="0"/>
                <a:sym typeface="Courier New" charset="0"/>
              </a:rPr>
              <a:t>(event, data);</a:t>
            </a:r>
          </a:p>
          <a:p>
            <a:pPr>
              <a:spcBef>
                <a:spcPts val="1687"/>
              </a:spcBef>
            </a:pPr>
            <a:r>
              <a:rPr lang="en-US" dirty="0" err="1">
                <a:solidFill>
                  <a:schemeClr val="tx1"/>
                </a:solidFill>
                <a:latin typeface="Courier New" charset="0"/>
                <a:ea typeface="ＭＳ Ｐゴシック" charset="0"/>
                <a:cs typeface="Courier New" charset="0"/>
                <a:sym typeface="Courier New" charset="0"/>
              </a:rPr>
              <a:t>socket.</a:t>
            </a:r>
            <a:r>
              <a:rPr lang="en-US" dirty="0" err="1">
                <a:solidFill>
                  <a:srgbClr val="FD9A00"/>
                </a:solidFill>
                <a:latin typeface="Courier New Bold" charset="0"/>
                <a:ea typeface="ＭＳ Ｐゴシック" charset="0"/>
                <a:cs typeface="Courier New Bold" charset="0"/>
                <a:sym typeface="Courier New Bold" charset="0"/>
              </a:rPr>
              <a:t>on</a:t>
            </a:r>
            <a:r>
              <a:rPr lang="en-US" dirty="0">
                <a:solidFill>
                  <a:schemeClr val="tx1"/>
                </a:solidFill>
                <a:latin typeface="Courier New" charset="0"/>
                <a:ea typeface="ＭＳ Ｐゴシック" charset="0"/>
                <a:cs typeface="Courier New" charset="0"/>
                <a:sym typeface="Courier New" charset="0"/>
              </a:rPr>
              <a:t>(event, function);</a:t>
            </a:r>
          </a:p>
        </p:txBody>
      </p:sp>
    </p:spTree>
    <p:extLst>
      <p:ext uri="{BB962C8B-B14F-4D97-AF65-F5344CB8AC3E}">
        <p14:creationId xmlns:p14="http://schemas.microsoft.com/office/powerpoint/2010/main" val="3183513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Grp="1" noChangeArrowheads="1"/>
          </p:cNvSpPr>
          <p:nvPr>
            <p:ph type="title"/>
          </p:nvPr>
        </p:nvSpPr>
        <p:spPr>
          <a:ln/>
        </p:spPr>
        <p:txBody>
          <a:bodyPr/>
          <a:lstStyle/>
          <a:p>
            <a:r>
              <a:rPr lang="en-US" dirty="0" err="1"/>
              <a:t>socket.io</a:t>
            </a:r>
            <a:r>
              <a:rPr lang="en-US" dirty="0"/>
              <a:t> for node</a:t>
            </a:r>
          </a:p>
        </p:txBody>
      </p:sp>
      <p:sp>
        <p:nvSpPr>
          <p:cNvPr id="50178" name="Rectangle 2"/>
          <p:cNvSpPr>
            <a:spLocks/>
          </p:cNvSpPr>
          <p:nvPr/>
        </p:nvSpPr>
        <p:spPr bwMode="auto">
          <a:xfrm>
            <a:off x="80368" y="2950726"/>
            <a:ext cx="4361036" cy="1661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spAutoFit/>
          </a:bodyPr>
          <a:lstStyle/>
          <a:p>
            <a:pPr algn="l"/>
            <a:r>
              <a:rPr lang="en-US" sz="1200" dirty="0" err="1">
                <a:solidFill>
                  <a:srgbClr val="E9E9E9"/>
                </a:solidFill>
                <a:latin typeface="Monaco" charset="0"/>
                <a:ea typeface="ＭＳ Ｐゴシック" charset="0"/>
                <a:cs typeface="Monaco" charset="0"/>
                <a:sym typeface="Monaco" charset="0"/>
              </a:rPr>
              <a:t>var</a:t>
            </a:r>
            <a:r>
              <a:rPr lang="en-US" sz="1200" dirty="0">
                <a:solidFill>
                  <a:srgbClr val="E9E9E9"/>
                </a:solidFill>
                <a:latin typeface="Monaco" charset="0"/>
                <a:ea typeface="ＭＳ Ｐゴシック" charset="0"/>
                <a:cs typeface="Monaco" charset="0"/>
                <a:sym typeface="Monaco" charset="0"/>
              </a:rPr>
              <a:t> </a:t>
            </a:r>
            <a:r>
              <a:rPr lang="en-US" sz="1200" dirty="0" err="1">
                <a:solidFill>
                  <a:srgbClr val="E9E9E9"/>
                </a:solidFill>
                <a:latin typeface="Monaco" charset="0"/>
                <a:ea typeface="ＭＳ Ｐゴシック" charset="0"/>
                <a:cs typeface="Monaco" charset="0"/>
                <a:sym typeface="Monaco" charset="0"/>
              </a:rPr>
              <a:t>io</a:t>
            </a:r>
            <a:r>
              <a:rPr lang="en-US" sz="1200" dirty="0">
                <a:solidFill>
                  <a:srgbClr val="E9E9E9"/>
                </a:solidFill>
                <a:latin typeface="Monaco" charset="0"/>
                <a:ea typeface="ＭＳ Ｐゴシック" charset="0"/>
                <a:cs typeface="Monaco" charset="0"/>
                <a:sym typeface="Monaco" charset="0"/>
              </a:rPr>
              <a:t> = require(</a:t>
            </a:r>
            <a:r>
              <a:rPr lang="en-US" sz="1200" dirty="0">
                <a:solidFill>
                  <a:srgbClr val="9AB460"/>
                </a:solidFill>
                <a:latin typeface="Monaco" charset="0"/>
                <a:ea typeface="ＭＳ Ｐゴシック" charset="0"/>
                <a:cs typeface="Monaco" charset="0"/>
                <a:sym typeface="Monaco" charset="0"/>
              </a:rPr>
              <a:t>'</a:t>
            </a:r>
            <a:r>
              <a:rPr lang="en-US" sz="1200" dirty="0" err="1">
                <a:solidFill>
                  <a:srgbClr val="9AB460"/>
                </a:solidFill>
                <a:latin typeface="Monaco" charset="0"/>
                <a:ea typeface="ＭＳ Ｐゴシック" charset="0"/>
                <a:cs typeface="Monaco" charset="0"/>
                <a:sym typeface="Monaco" charset="0"/>
              </a:rPr>
              <a:t>socket.io</a:t>
            </a:r>
            <a:r>
              <a:rPr lang="en-US" sz="1200" dirty="0">
                <a:solidFill>
                  <a:srgbClr val="9AB460"/>
                </a:solidFill>
                <a:latin typeface="Monaco" charset="0"/>
                <a:ea typeface="ＭＳ Ｐゴシック" charset="0"/>
                <a:cs typeface="Monaco" charset="0"/>
                <a:sym typeface="Monaco" charset="0"/>
              </a:rPr>
              <a:t>'</a:t>
            </a:r>
            <a:r>
              <a:rPr lang="en-US" sz="1200" dirty="0">
                <a:solidFill>
                  <a:srgbClr val="E9E9E9"/>
                </a:solidFill>
                <a:latin typeface="Monaco" charset="0"/>
                <a:ea typeface="ＭＳ Ｐゴシック" charset="0"/>
                <a:cs typeface="Monaco" charset="0"/>
                <a:sym typeface="Monaco" charset="0"/>
              </a:rPr>
              <a:t>).listen</a:t>
            </a:r>
            <a:r>
              <a:rPr lang="en-US" sz="1200" dirty="0" smtClean="0">
                <a:solidFill>
                  <a:srgbClr val="E9E9E9"/>
                </a:solidFill>
                <a:latin typeface="Monaco" charset="0"/>
                <a:ea typeface="ＭＳ Ｐゴシック" charset="0"/>
                <a:cs typeface="Monaco" charset="0"/>
                <a:sym typeface="Monaco" charset="0"/>
              </a:rPr>
              <a:t>(</a:t>
            </a:r>
            <a:r>
              <a:rPr lang="en-US" sz="1200" dirty="0" smtClean="0">
                <a:solidFill>
                  <a:srgbClr val="9AB460"/>
                </a:solidFill>
                <a:latin typeface="Monaco" charset="0"/>
                <a:ea typeface="ＭＳ Ｐゴシック" charset="0"/>
                <a:cs typeface="Monaco" charset="0"/>
                <a:sym typeface="Monaco" charset="0"/>
              </a:rPr>
              <a:t>server</a:t>
            </a:r>
            <a:r>
              <a:rPr lang="en-US" sz="1200" dirty="0" smtClean="0">
                <a:solidFill>
                  <a:srgbClr val="E9E9E9"/>
                </a:solidFill>
                <a:latin typeface="Monaco" charset="0"/>
                <a:ea typeface="ＭＳ Ｐゴシック" charset="0"/>
                <a:cs typeface="Monaco" charset="0"/>
                <a:sym typeface="Monaco" charset="0"/>
              </a:rPr>
              <a:t>)</a:t>
            </a:r>
            <a:r>
              <a:rPr lang="en-US" sz="1200" dirty="0">
                <a:solidFill>
                  <a:srgbClr val="E9E9E9"/>
                </a:solidFill>
                <a:latin typeface="Monaco" charset="0"/>
                <a:ea typeface="ＭＳ Ｐゴシック" charset="0"/>
                <a:cs typeface="Monaco" charset="0"/>
                <a:sym typeface="Monaco" charset="0"/>
              </a:rPr>
              <a:t>;</a:t>
            </a:r>
          </a:p>
          <a:p>
            <a:pPr algn="l"/>
            <a:endParaRPr lang="en-US" sz="1200" dirty="0">
              <a:solidFill>
                <a:srgbClr val="E9E9E9"/>
              </a:solidFill>
              <a:latin typeface="Monaco" charset="0"/>
              <a:ea typeface="ＭＳ Ｐゴシック" charset="0"/>
              <a:cs typeface="Monaco" charset="0"/>
              <a:sym typeface="Monaco" charset="0"/>
            </a:endParaRPr>
          </a:p>
          <a:p>
            <a:pPr algn="l"/>
            <a:r>
              <a:rPr lang="en-US" sz="1200" dirty="0" err="1">
                <a:solidFill>
                  <a:srgbClr val="595959"/>
                </a:solidFill>
                <a:latin typeface="Monaco" charset="0"/>
                <a:ea typeface="ＭＳ Ｐゴシック" charset="0"/>
                <a:cs typeface="Monaco" charset="0"/>
                <a:sym typeface="Monaco" charset="0"/>
              </a:rPr>
              <a:t>io.sockets.on</a:t>
            </a:r>
            <a:r>
              <a:rPr lang="en-US" sz="1200" dirty="0">
                <a:solidFill>
                  <a:srgbClr val="595959"/>
                </a:solidFill>
                <a:latin typeface="Monaco" charset="0"/>
                <a:ea typeface="ＭＳ Ｐゴシック" charset="0"/>
                <a:cs typeface="Monaco" charset="0"/>
                <a:sym typeface="Monaco" charset="0"/>
              </a:rPr>
              <a:t>('connection', function (socket) {</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socket.emit</a:t>
            </a:r>
            <a:r>
              <a:rPr lang="en-US" sz="1200" dirty="0">
                <a:solidFill>
                  <a:srgbClr val="595959"/>
                </a:solidFill>
                <a:latin typeface="Monaco" charset="0"/>
                <a:ea typeface="ＭＳ Ｐゴシック" charset="0"/>
                <a:cs typeface="Monaco" charset="0"/>
                <a:sym typeface="Monaco" charset="0"/>
              </a:rPr>
              <a:t>('news', 'Stocks are up!');</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socket.on</a:t>
            </a:r>
            <a:r>
              <a:rPr lang="en-US" sz="1200" dirty="0">
                <a:solidFill>
                  <a:srgbClr val="595959"/>
                </a:solidFill>
                <a:latin typeface="Monaco" charset="0"/>
                <a:ea typeface="ＭＳ Ｐゴシック" charset="0"/>
                <a:cs typeface="Monaco" charset="0"/>
                <a:sym typeface="Monaco" charset="0"/>
              </a:rPr>
              <a:t>('response', function (data) {</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console.log</a:t>
            </a:r>
            <a:r>
              <a:rPr lang="en-US" sz="1200" dirty="0">
                <a:solidFill>
                  <a:srgbClr val="595959"/>
                </a:solidFill>
                <a:latin typeface="Monaco" charset="0"/>
                <a:ea typeface="ＭＳ Ｐゴシック" charset="0"/>
                <a:cs typeface="Monaco" charset="0"/>
                <a:sym typeface="Monaco" charset="0"/>
              </a:rPr>
              <a:t>(data);</a:t>
            </a:r>
          </a:p>
          <a:p>
            <a:pPr algn="l"/>
            <a:r>
              <a:rPr lang="en-US" sz="1200" dirty="0">
                <a:solidFill>
                  <a:srgbClr val="595959"/>
                </a:solidFill>
                <a:latin typeface="Monaco" charset="0"/>
                <a:ea typeface="ＭＳ Ｐゴシック" charset="0"/>
                <a:cs typeface="Monaco" charset="0"/>
                <a:sym typeface="Monaco" charset="0"/>
              </a:rPr>
              <a:t>  });</a:t>
            </a:r>
          </a:p>
          <a:p>
            <a:pPr algn="l"/>
            <a:r>
              <a:rPr lang="en-US" sz="1200" dirty="0">
                <a:solidFill>
                  <a:srgbClr val="595959"/>
                </a:solidFill>
                <a:latin typeface="Monaco" charset="0"/>
                <a:ea typeface="ＭＳ Ｐゴシック" charset="0"/>
                <a:cs typeface="Monaco" charset="0"/>
                <a:sym typeface="Monaco" charset="0"/>
              </a:rPr>
              <a:t>});</a:t>
            </a:r>
          </a:p>
          <a:p>
            <a:endParaRPr lang="en-US" sz="1200" dirty="0">
              <a:ea typeface="ＭＳ Ｐゴシック" charset="0"/>
              <a:cs typeface="Gill Sans" charset="0"/>
            </a:endParaRPr>
          </a:p>
        </p:txBody>
      </p:sp>
      <p:sp>
        <p:nvSpPr>
          <p:cNvPr id="50179" name="Rectangle 3"/>
          <p:cNvSpPr>
            <a:spLocks/>
          </p:cNvSpPr>
          <p:nvPr/>
        </p:nvSpPr>
        <p:spPr bwMode="auto">
          <a:xfrm>
            <a:off x="4750594" y="2906613"/>
            <a:ext cx="4545211" cy="162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gn="l"/>
            <a:r>
              <a:rPr lang="en-US" sz="1200" dirty="0">
                <a:solidFill>
                  <a:schemeClr val="bg1">
                    <a:lumMod val="65000"/>
                    <a:lumOff val="35000"/>
                  </a:schemeClr>
                </a:solidFill>
                <a:latin typeface="Monaco" charset="0"/>
                <a:ea typeface="ＭＳ Ｐゴシック" charset="0"/>
                <a:cs typeface="Monaco" charset="0"/>
                <a:sym typeface="Monaco" charset="0"/>
              </a:rPr>
              <a:t>&lt;script </a:t>
            </a:r>
            <a:r>
              <a:rPr lang="en-US" sz="1200" dirty="0" err="1">
                <a:solidFill>
                  <a:schemeClr val="bg1">
                    <a:lumMod val="65000"/>
                    <a:lumOff val="35000"/>
                  </a:schemeClr>
                </a:solidFill>
                <a:latin typeface="Monaco" charset="0"/>
                <a:ea typeface="ＭＳ Ｐゴシック" charset="0"/>
                <a:cs typeface="Monaco" charset="0"/>
                <a:sym typeface="Monaco" charset="0"/>
              </a:rPr>
              <a:t>src</a:t>
            </a:r>
            <a:r>
              <a:rPr lang="en-US" sz="1200" dirty="0">
                <a:solidFill>
                  <a:schemeClr val="bg1">
                    <a:lumMod val="65000"/>
                    <a:lumOff val="35000"/>
                  </a:schemeClr>
                </a:solidFill>
                <a:latin typeface="Monaco" charset="0"/>
                <a:ea typeface="ＭＳ Ｐゴシック" charset="0"/>
                <a:cs typeface="Monaco" charset="0"/>
                <a:sym typeface="Monaco" charset="0"/>
              </a:rPr>
              <a:t>="/</a:t>
            </a:r>
            <a:r>
              <a:rPr lang="en-US" sz="1200" dirty="0" err="1">
                <a:solidFill>
                  <a:schemeClr val="bg1">
                    <a:lumMod val="65000"/>
                    <a:lumOff val="35000"/>
                  </a:schemeClr>
                </a:solidFill>
                <a:latin typeface="Monaco" charset="0"/>
                <a:ea typeface="ＭＳ Ｐゴシック" charset="0"/>
                <a:cs typeface="Monaco" charset="0"/>
                <a:sym typeface="Monaco" charset="0"/>
              </a:rPr>
              <a:t>socket.io</a:t>
            </a:r>
            <a:r>
              <a:rPr lang="en-US" sz="1200" dirty="0">
                <a:solidFill>
                  <a:schemeClr val="bg1">
                    <a:lumMod val="65000"/>
                    <a:lumOff val="35000"/>
                  </a:schemeClr>
                </a:solidFill>
                <a:latin typeface="Monaco" charset="0"/>
                <a:ea typeface="ＭＳ Ｐゴシック" charset="0"/>
                <a:cs typeface="Monaco" charset="0"/>
                <a:sym typeface="Monaco" charset="0"/>
              </a:rPr>
              <a:t>/</a:t>
            </a:r>
            <a:r>
              <a:rPr lang="en-US" sz="1200" dirty="0" err="1">
                <a:solidFill>
                  <a:schemeClr val="bg1">
                    <a:lumMod val="65000"/>
                    <a:lumOff val="35000"/>
                  </a:schemeClr>
                </a:solidFill>
                <a:latin typeface="Monaco" charset="0"/>
                <a:ea typeface="ＭＳ Ｐゴシック" charset="0"/>
                <a:cs typeface="Monaco" charset="0"/>
                <a:sym typeface="Monaco" charset="0"/>
              </a:rPr>
              <a:t>socket.io.js</a:t>
            </a:r>
            <a:r>
              <a:rPr lang="en-US" sz="1200" dirty="0">
                <a:solidFill>
                  <a:schemeClr val="bg1">
                    <a:lumMod val="65000"/>
                    <a:lumOff val="35000"/>
                  </a:schemeClr>
                </a:solidFill>
                <a:latin typeface="Monaco" charset="0"/>
                <a:ea typeface="ＭＳ Ｐゴシック" charset="0"/>
                <a:cs typeface="Monaco" charset="0"/>
                <a:sym typeface="Monaco" charset="0"/>
              </a:rPr>
              <a:t>"&gt;&lt;/script&gt;</a:t>
            </a:r>
          </a:p>
          <a:p>
            <a:pPr algn="l"/>
            <a:r>
              <a:rPr lang="en-US" sz="1200" dirty="0">
                <a:solidFill>
                  <a:schemeClr val="bg1">
                    <a:lumMod val="65000"/>
                    <a:lumOff val="35000"/>
                  </a:schemeClr>
                </a:solidFill>
                <a:latin typeface="Monaco" charset="0"/>
                <a:ea typeface="ＭＳ Ｐゴシック" charset="0"/>
                <a:cs typeface="Monaco" charset="0"/>
                <a:sym typeface="Monaco" charset="0"/>
              </a:rPr>
              <a:t>&lt;script&gt;</a:t>
            </a:r>
          </a:p>
          <a:p>
            <a:pPr algn="l"/>
            <a:r>
              <a:rPr lang="en-US" sz="1200" dirty="0">
                <a:solidFill>
                  <a:schemeClr val="bg1">
                    <a:lumMod val="65000"/>
                    <a:lumOff val="35000"/>
                  </a:schemeClr>
                </a:solidFill>
                <a:latin typeface="Monaco" charset="0"/>
                <a:ea typeface="ＭＳ Ｐゴシック" charset="0"/>
                <a:cs typeface="Monaco" charset="0"/>
                <a:sym typeface="Monaco" charset="0"/>
              </a:rPr>
              <a:t>  </a:t>
            </a:r>
            <a:r>
              <a:rPr lang="en-US" sz="1200" dirty="0" err="1">
                <a:solidFill>
                  <a:schemeClr val="bg1">
                    <a:lumMod val="65000"/>
                    <a:lumOff val="35000"/>
                  </a:schemeClr>
                </a:solidFill>
                <a:latin typeface="Monaco" charset="0"/>
                <a:ea typeface="ＭＳ Ｐゴシック" charset="0"/>
                <a:cs typeface="Monaco" charset="0"/>
                <a:sym typeface="Monaco" charset="0"/>
              </a:rPr>
              <a:t>var</a:t>
            </a:r>
            <a:r>
              <a:rPr lang="en-US" sz="1200" dirty="0">
                <a:solidFill>
                  <a:schemeClr val="bg1">
                    <a:lumMod val="65000"/>
                    <a:lumOff val="35000"/>
                  </a:schemeClr>
                </a:solidFill>
                <a:latin typeface="Monaco" charset="0"/>
                <a:ea typeface="ＭＳ Ｐゴシック" charset="0"/>
                <a:cs typeface="Monaco" charset="0"/>
                <a:sym typeface="Monaco" charset="0"/>
              </a:rPr>
              <a:t> socket = </a:t>
            </a:r>
            <a:r>
              <a:rPr lang="en-US" sz="1200" dirty="0" err="1">
                <a:solidFill>
                  <a:schemeClr val="bg1">
                    <a:lumMod val="65000"/>
                    <a:lumOff val="35000"/>
                  </a:schemeClr>
                </a:solidFill>
                <a:latin typeface="Monaco" charset="0"/>
                <a:ea typeface="ＭＳ Ｐゴシック" charset="0"/>
                <a:cs typeface="Monaco" charset="0"/>
                <a:sym typeface="Monaco" charset="0"/>
              </a:rPr>
              <a:t>io.connect</a:t>
            </a:r>
            <a:r>
              <a:rPr lang="en-US" sz="1200" dirty="0">
                <a:solidFill>
                  <a:schemeClr val="bg1">
                    <a:lumMod val="65000"/>
                    <a:lumOff val="35000"/>
                  </a:schemeClr>
                </a:solidFill>
                <a:latin typeface="Monaco" charset="0"/>
                <a:ea typeface="ＭＳ Ｐゴシック" charset="0"/>
                <a:cs typeface="Monaco" charset="0"/>
                <a:sym typeface="Monaco" charset="0"/>
              </a:rPr>
              <a:t>('http://</a:t>
            </a:r>
            <a:r>
              <a:rPr lang="en-US" sz="1200" dirty="0" err="1">
                <a:solidFill>
                  <a:schemeClr val="bg1">
                    <a:lumMod val="65000"/>
                    <a:lumOff val="35000"/>
                  </a:schemeClr>
                </a:solidFill>
                <a:latin typeface="Monaco" charset="0"/>
                <a:ea typeface="ＭＳ Ｐゴシック" charset="0"/>
                <a:cs typeface="Monaco" charset="0"/>
                <a:sym typeface="Monaco" charset="0"/>
              </a:rPr>
              <a:t>localhost</a:t>
            </a:r>
            <a:r>
              <a:rPr lang="en-US" sz="1200" dirty="0">
                <a:solidFill>
                  <a:schemeClr val="bg1">
                    <a:lumMod val="65000"/>
                    <a:lumOff val="35000"/>
                  </a:schemeClr>
                </a:solidFill>
                <a:latin typeface="Monaco" charset="0"/>
                <a:ea typeface="ＭＳ Ｐゴシック" charset="0"/>
                <a:cs typeface="Monaco" charset="0"/>
                <a:sym typeface="Monaco" charset="0"/>
              </a:rPr>
              <a:t>');</a:t>
            </a:r>
          </a:p>
          <a:p>
            <a:pPr algn="l"/>
            <a:r>
              <a:rPr lang="en-US" sz="1200" dirty="0">
                <a:solidFill>
                  <a:schemeClr val="bg1">
                    <a:lumMod val="65000"/>
                    <a:lumOff val="35000"/>
                  </a:schemeClr>
                </a:solidFill>
                <a:latin typeface="Monaco" charset="0"/>
                <a:ea typeface="ＭＳ Ｐゴシック" charset="0"/>
                <a:cs typeface="Monaco" charset="0"/>
                <a:sym typeface="Monaco" charset="0"/>
              </a:rPr>
              <a:t>  </a:t>
            </a:r>
            <a:r>
              <a:rPr lang="en-US" sz="1200" dirty="0" err="1">
                <a:solidFill>
                  <a:schemeClr val="bg1">
                    <a:lumMod val="65000"/>
                    <a:lumOff val="35000"/>
                  </a:schemeClr>
                </a:solidFill>
                <a:latin typeface="Monaco" charset="0"/>
                <a:ea typeface="ＭＳ Ｐゴシック" charset="0"/>
                <a:cs typeface="Monaco" charset="0"/>
                <a:sym typeface="Monaco" charset="0"/>
              </a:rPr>
              <a:t>socket.on</a:t>
            </a:r>
            <a:r>
              <a:rPr lang="en-US" sz="1200" dirty="0">
                <a:solidFill>
                  <a:schemeClr val="bg1">
                    <a:lumMod val="65000"/>
                    <a:lumOff val="35000"/>
                  </a:schemeClr>
                </a:solidFill>
                <a:latin typeface="Monaco" charset="0"/>
                <a:ea typeface="ＭＳ Ｐゴシック" charset="0"/>
                <a:cs typeface="Monaco" charset="0"/>
                <a:sym typeface="Monaco" charset="0"/>
              </a:rPr>
              <a:t>('news', function (data) {</a:t>
            </a:r>
          </a:p>
          <a:p>
            <a:pPr algn="l"/>
            <a:r>
              <a:rPr lang="en-US" sz="1200" dirty="0">
                <a:solidFill>
                  <a:schemeClr val="bg1">
                    <a:lumMod val="65000"/>
                    <a:lumOff val="35000"/>
                  </a:schemeClr>
                </a:solidFill>
                <a:latin typeface="Monaco" charset="0"/>
                <a:ea typeface="ＭＳ Ｐゴシック" charset="0"/>
                <a:cs typeface="Monaco" charset="0"/>
                <a:sym typeface="Monaco" charset="0"/>
              </a:rPr>
              <a:t>     </a:t>
            </a:r>
            <a:r>
              <a:rPr lang="en-US" sz="1200" dirty="0" err="1">
                <a:solidFill>
                  <a:schemeClr val="bg1">
                    <a:lumMod val="65000"/>
                    <a:lumOff val="35000"/>
                  </a:schemeClr>
                </a:solidFill>
                <a:latin typeface="Monaco" charset="0"/>
                <a:ea typeface="ＭＳ Ｐゴシック" charset="0"/>
                <a:cs typeface="Monaco" charset="0"/>
                <a:sym typeface="Monaco" charset="0"/>
              </a:rPr>
              <a:t>socket.emit</a:t>
            </a:r>
            <a:r>
              <a:rPr lang="en-US" sz="1200" dirty="0">
                <a:solidFill>
                  <a:schemeClr val="bg1">
                    <a:lumMod val="65000"/>
                    <a:lumOff val="35000"/>
                  </a:schemeClr>
                </a:solidFill>
                <a:latin typeface="Monaco" charset="0"/>
                <a:ea typeface="ＭＳ Ｐゴシック" charset="0"/>
                <a:cs typeface="Monaco" charset="0"/>
                <a:sym typeface="Monaco" charset="0"/>
              </a:rPr>
              <a:t>('response', { user: '</a:t>
            </a:r>
            <a:r>
              <a:rPr lang="en-US" sz="1200" dirty="0" err="1">
                <a:solidFill>
                  <a:schemeClr val="bg1">
                    <a:lumMod val="65000"/>
                    <a:lumOff val="35000"/>
                  </a:schemeClr>
                </a:solidFill>
                <a:latin typeface="Monaco" charset="0"/>
                <a:ea typeface="ＭＳ Ｐゴシック" charset="0"/>
                <a:cs typeface="Monaco" charset="0"/>
                <a:sym typeface="Monaco" charset="0"/>
              </a:rPr>
              <a:t>steve</a:t>
            </a:r>
            <a:r>
              <a:rPr lang="en-US" sz="1200" dirty="0">
                <a:solidFill>
                  <a:schemeClr val="bg1">
                    <a:lumMod val="65000"/>
                    <a:lumOff val="35000"/>
                  </a:schemeClr>
                </a:solidFill>
                <a:latin typeface="Monaco" charset="0"/>
                <a:ea typeface="ＭＳ Ｐゴシック" charset="0"/>
                <a:cs typeface="Monaco" charset="0"/>
                <a:sym typeface="Monaco" charset="0"/>
              </a:rPr>
              <a:t>' });</a:t>
            </a:r>
          </a:p>
          <a:p>
            <a:pPr algn="l"/>
            <a:r>
              <a:rPr lang="en-US" sz="1200" dirty="0">
                <a:solidFill>
                  <a:schemeClr val="bg1">
                    <a:lumMod val="65000"/>
                    <a:lumOff val="35000"/>
                  </a:schemeClr>
                </a:solidFill>
                <a:latin typeface="Monaco" charset="0"/>
                <a:ea typeface="ＭＳ Ｐゴシック" charset="0"/>
                <a:cs typeface="Monaco" charset="0"/>
                <a:sym typeface="Monaco" charset="0"/>
              </a:rPr>
              <a:t>  });</a:t>
            </a:r>
          </a:p>
          <a:p>
            <a:pPr algn="l"/>
            <a:r>
              <a:rPr lang="en-US" sz="1200" dirty="0">
                <a:solidFill>
                  <a:schemeClr val="bg1">
                    <a:lumMod val="65000"/>
                    <a:lumOff val="35000"/>
                  </a:schemeClr>
                </a:solidFill>
                <a:latin typeface="Monaco" charset="0"/>
                <a:ea typeface="ＭＳ Ｐゴシック" charset="0"/>
                <a:cs typeface="Monaco" charset="0"/>
                <a:sym typeface="Monaco" charset="0"/>
              </a:rPr>
              <a:t>&lt;/script&gt;</a:t>
            </a:r>
          </a:p>
          <a:p>
            <a:endParaRPr lang="en-US" sz="1200" dirty="0">
              <a:solidFill>
                <a:schemeClr val="bg1">
                  <a:lumMod val="65000"/>
                  <a:lumOff val="35000"/>
                </a:schemeClr>
              </a:solidFill>
              <a:ea typeface="ＭＳ Ｐゴシック" charset="0"/>
              <a:cs typeface="Gill Sans" charset="0"/>
            </a:endParaRPr>
          </a:p>
        </p:txBody>
      </p:sp>
      <p:sp>
        <p:nvSpPr>
          <p:cNvPr id="50181" name="Rectangle 5"/>
          <p:cNvSpPr>
            <a:spLocks/>
          </p:cNvSpPr>
          <p:nvPr/>
        </p:nvSpPr>
        <p:spPr bwMode="auto">
          <a:xfrm>
            <a:off x="1064865" y="2143035"/>
            <a:ext cx="10309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r>
              <a:rPr lang="en-US">
                <a:solidFill>
                  <a:schemeClr val="tx1"/>
                </a:solidFill>
                <a:ea typeface="ＭＳ Ｐゴシック" charset="0"/>
                <a:cs typeface="Gill Sans" charset="0"/>
              </a:rPr>
              <a:t>server-side</a:t>
            </a:r>
          </a:p>
        </p:txBody>
      </p:sp>
      <p:sp>
        <p:nvSpPr>
          <p:cNvPr id="50183" name="Line 7"/>
          <p:cNvSpPr>
            <a:spLocks noChangeShapeType="1"/>
          </p:cNvSpPr>
          <p:nvPr/>
        </p:nvSpPr>
        <p:spPr bwMode="auto">
          <a:xfrm>
            <a:off x="4579814" y="2640955"/>
            <a:ext cx="0" cy="1954486"/>
          </a:xfrm>
          <a:prstGeom prst="line">
            <a:avLst/>
          </a:prstGeom>
          <a:noFill/>
          <a:ln w="25400" cap="flat">
            <a:solidFill>
              <a:srgbClr val="80808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 name="Rectangle 6"/>
          <p:cNvSpPr>
            <a:spLocks/>
          </p:cNvSpPr>
          <p:nvPr/>
        </p:nvSpPr>
        <p:spPr bwMode="auto">
          <a:xfrm>
            <a:off x="6103442" y="2143035"/>
            <a:ext cx="98543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r>
              <a:rPr lang="en-US" dirty="0">
                <a:solidFill>
                  <a:schemeClr val="tx1"/>
                </a:solidFill>
                <a:ea typeface="ＭＳ Ｐゴシック" charset="0"/>
                <a:cs typeface="Gill Sans" charset="0"/>
              </a:rPr>
              <a:t>client-side</a:t>
            </a:r>
          </a:p>
        </p:txBody>
      </p:sp>
    </p:spTree>
    <p:extLst>
      <p:ext uri="{BB962C8B-B14F-4D97-AF65-F5344CB8AC3E}">
        <p14:creationId xmlns:p14="http://schemas.microsoft.com/office/powerpoint/2010/main" val="3504402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p:cNvSpPr>
          <p:nvPr/>
        </p:nvSpPr>
        <p:spPr bwMode="auto">
          <a:xfrm>
            <a:off x="80368" y="2950726"/>
            <a:ext cx="4361036" cy="1661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spAutoFit/>
          </a:bodyPr>
          <a:lstStyle/>
          <a:p>
            <a:pPr algn="l"/>
            <a:r>
              <a:rPr lang="en-US" sz="1200" dirty="0" err="1">
                <a:solidFill>
                  <a:srgbClr val="595959"/>
                </a:solidFill>
                <a:latin typeface="Monaco" charset="0"/>
                <a:ea typeface="ＭＳ Ｐゴシック" charset="0"/>
                <a:cs typeface="Monaco" charset="0"/>
                <a:sym typeface="Monaco" charset="0"/>
              </a:rPr>
              <a:t>var</a:t>
            </a:r>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io</a:t>
            </a:r>
            <a:r>
              <a:rPr lang="en-US" sz="1200" dirty="0">
                <a:solidFill>
                  <a:srgbClr val="595959"/>
                </a:solidFill>
                <a:latin typeface="Monaco" charset="0"/>
                <a:ea typeface="ＭＳ Ｐゴシック" charset="0"/>
                <a:cs typeface="Monaco" charset="0"/>
                <a:sym typeface="Monaco" charset="0"/>
              </a:rPr>
              <a:t> = require('</a:t>
            </a:r>
            <a:r>
              <a:rPr lang="en-US" sz="1200" dirty="0" err="1">
                <a:solidFill>
                  <a:srgbClr val="595959"/>
                </a:solidFill>
                <a:latin typeface="Monaco" charset="0"/>
                <a:ea typeface="ＭＳ Ｐゴシック" charset="0"/>
                <a:cs typeface="Monaco" charset="0"/>
                <a:sym typeface="Monaco" charset="0"/>
              </a:rPr>
              <a:t>socket.io</a:t>
            </a:r>
            <a:r>
              <a:rPr lang="en-US" sz="1200" dirty="0">
                <a:solidFill>
                  <a:srgbClr val="595959"/>
                </a:solidFill>
                <a:latin typeface="Monaco" charset="0"/>
                <a:ea typeface="ＭＳ Ｐゴシック" charset="0"/>
                <a:cs typeface="Monaco" charset="0"/>
                <a:sym typeface="Monaco" charset="0"/>
              </a:rPr>
              <a:t>').listen</a:t>
            </a:r>
            <a:r>
              <a:rPr lang="en-US" sz="1200" dirty="0" smtClean="0">
                <a:solidFill>
                  <a:srgbClr val="595959"/>
                </a:solidFill>
                <a:latin typeface="Monaco" charset="0"/>
                <a:ea typeface="ＭＳ Ｐゴシック" charset="0"/>
                <a:cs typeface="Monaco" charset="0"/>
                <a:sym typeface="Monaco" charset="0"/>
              </a:rPr>
              <a:t>(server)</a:t>
            </a:r>
            <a:r>
              <a:rPr lang="en-US" sz="1200" dirty="0">
                <a:solidFill>
                  <a:srgbClr val="595959"/>
                </a:solidFill>
                <a:latin typeface="Monaco" charset="0"/>
                <a:ea typeface="ＭＳ Ｐゴシック" charset="0"/>
                <a:cs typeface="Monaco" charset="0"/>
                <a:sym typeface="Monaco" charset="0"/>
              </a:rPr>
              <a:t>;</a:t>
            </a:r>
          </a:p>
          <a:p>
            <a:pPr algn="l"/>
            <a:endParaRPr lang="en-US" sz="1200" dirty="0">
              <a:solidFill>
                <a:srgbClr val="595959"/>
              </a:solidFill>
              <a:latin typeface="Monaco" charset="0"/>
              <a:ea typeface="ＭＳ Ｐゴシック" charset="0"/>
              <a:cs typeface="Monaco" charset="0"/>
              <a:sym typeface="Monaco" charset="0"/>
            </a:endParaRPr>
          </a:p>
          <a:p>
            <a:pPr algn="l"/>
            <a:r>
              <a:rPr lang="en-US" sz="1200" dirty="0" err="1">
                <a:solidFill>
                  <a:srgbClr val="595959"/>
                </a:solidFill>
                <a:latin typeface="Monaco" charset="0"/>
                <a:ea typeface="ＭＳ Ｐゴシック" charset="0"/>
                <a:cs typeface="Monaco" charset="0"/>
                <a:sym typeface="Monaco" charset="0"/>
              </a:rPr>
              <a:t>io.sockets.on</a:t>
            </a:r>
            <a:r>
              <a:rPr lang="en-US" sz="1200" dirty="0">
                <a:solidFill>
                  <a:srgbClr val="595959"/>
                </a:solidFill>
                <a:latin typeface="Monaco" charset="0"/>
                <a:ea typeface="ＭＳ Ｐゴシック" charset="0"/>
                <a:cs typeface="Monaco" charset="0"/>
                <a:sym typeface="Monaco" charset="0"/>
              </a:rPr>
              <a:t>('connection', function (socket) {</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socket.emit</a:t>
            </a:r>
            <a:r>
              <a:rPr lang="en-US" sz="1200" dirty="0">
                <a:solidFill>
                  <a:srgbClr val="595959"/>
                </a:solidFill>
                <a:latin typeface="Monaco" charset="0"/>
                <a:ea typeface="ＭＳ Ｐゴシック" charset="0"/>
                <a:cs typeface="Monaco" charset="0"/>
                <a:sym typeface="Monaco" charset="0"/>
              </a:rPr>
              <a:t>('news', 'Stocks are up!');</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socket.on</a:t>
            </a:r>
            <a:r>
              <a:rPr lang="en-US" sz="1200" dirty="0">
                <a:solidFill>
                  <a:srgbClr val="595959"/>
                </a:solidFill>
                <a:latin typeface="Monaco" charset="0"/>
                <a:ea typeface="ＭＳ Ｐゴシック" charset="0"/>
                <a:cs typeface="Monaco" charset="0"/>
                <a:sym typeface="Monaco" charset="0"/>
              </a:rPr>
              <a:t>('response', function (data) {</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console.log</a:t>
            </a:r>
            <a:r>
              <a:rPr lang="en-US" sz="1200" dirty="0">
                <a:solidFill>
                  <a:srgbClr val="595959"/>
                </a:solidFill>
                <a:latin typeface="Monaco" charset="0"/>
                <a:ea typeface="ＭＳ Ｐゴシック" charset="0"/>
                <a:cs typeface="Monaco" charset="0"/>
                <a:sym typeface="Monaco" charset="0"/>
              </a:rPr>
              <a:t>(data);</a:t>
            </a:r>
          </a:p>
          <a:p>
            <a:pPr algn="l"/>
            <a:r>
              <a:rPr lang="en-US" sz="1200" dirty="0">
                <a:solidFill>
                  <a:srgbClr val="595959"/>
                </a:solidFill>
                <a:latin typeface="Monaco" charset="0"/>
                <a:ea typeface="ＭＳ Ｐゴシック" charset="0"/>
                <a:cs typeface="Monaco" charset="0"/>
                <a:sym typeface="Monaco" charset="0"/>
              </a:rPr>
              <a:t>  });</a:t>
            </a:r>
          </a:p>
          <a:p>
            <a:pPr algn="l"/>
            <a:r>
              <a:rPr lang="en-US" sz="1200" dirty="0">
                <a:solidFill>
                  <a:srgbClr val="595959"/>
                </a:solidFill>
                <a:latin typeface="Monaco" charset="0"/>
                <a:ea typeface="ＭＳ Ｐゴシック" charset="0"/>
                <a:cs typeface="Monaco" charset="0"/>
                <a:sym typeface="Monaco" charset="0"/>
              </a:rPr>
              <a:t>});</a:t>
            </a:r>
          </a:p>
          <a:p>
            <a:endParaRPr lang="en-US" sz="1200" dirty="0">
              <a:solidFill>
                <a:srgbClr val="595959"/>
              </a:solidFill>
              <a:ea typeface="ＭＳ Ｐゴシック" charset="0"/>
              <a:cs typeface="Gill Sans" charset="0"/>
            </a:endParaRPr>
          </a:p>
        </p:txBody>
      </p:sp>
      <p:sp>
        <p:nvSpPr>
          <p:cNvPr id="50179" name="Rectangle 3"/>
          <p:cNvSpPr>
            <a:spLocks/>
          </p:cNvSpPr>
          <p:nvPr/>
        </p:nvSpPr>
        <p:spPr bwMode="auto">
          <a:xfrm>
            <a:off x="4750594" y="2906613"/>
            <a:ext cx="4545211" cy="162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gn="l"/>
            <a:r>
              <a:rPr lang="en-US" sz="1200" dirty="0">
                <a:solidFill>
                  <a:srgbClr val="E9E9E9"/>
                </a:solidFill>
                <a:latin typeface="Monaco" charset="0"/>
                <a:ea typeface="ＭＳ Ｐゴシック" charset="0"/>
                <a:cs typeface="Monaco" charset="0"/>
                <a:sym typeface="Monaco" charset="0"/>
              </a:rPr>
              <a:t>&lt;script </a:t>
            </a:r>
            <a:r>
              <a:rPr lang="en-US" sz="1200" dirty="0" err="1">
                <a:solidFill>
                  <a:srgbClr val="E9E9E9"/>
                </a:solidFill>
                <a:latin typeface="Monaco" charset="0"/>
                <a:ea typeface="ＭＳ Ｐゴシック" charset="0"/>
                <a:cs typeface="Monaco" charset="0"/>
                <a:sym typeface="Monaco" charset="0"/>
              </a:rPr>
              <a:t>src</a:t>
            </a:r>
            <a:r>
              <a:rPr lang="en-US" sz="1200" dirty="0">
                <a:solidFill>
                  <a:srgbClr val="E9E9E9"/>
                </a:solidFill>
                <a:latin typeface="Monaco" charset="0"/>
                <a:ea typeface="ＭＳ Ｐゴシック" charset="0"/>
                <a:cs typeface="Monaco" charset="0"/>
                <a:sym typeface="Monaco" charset="0"/>
              </a:rPr>
              <a:t>=</a:t>
            </a:r>
            <a:r>
              <a:rPr lang="en-US" sz="1200" dirty="0">
                <a:solidFill>
                  <a:srgbClr val="9AB460"/>
                </a:solidFill>
                <a:latin typeface="Monaco" charset="0"/>
                <a:ea typeface="ＭＳ Ｐゴシック" charset="0"/>
                <a:cs typeface="Monaco" charset="0"/>
                <a:sym typeface="Monaco" charset="0"/>
              </a:rPr>
              <a:t>"/</a:t>
            </a:r>
            <a:r>
              <a:rPr lang="en-US" sz="1200" dirty="0" err="1">
                <a:solidFill>
                  <a:srgbClr val="9AB460"/>
                </a:solidFill>
                <a:latin typeface="Monaco" charset="0"/>
                <a:ea typeface="ＭＳ Ｐゴシック" charset="0"/>
                <a:cs typeface="Monaco" charset="0"/>
                <a:sym typeface="Monaco" charset="0"/>
              </a:rPr>
              <a:t>socket.io</a:t>
            </a:r>
            <a:r>
              <a:rPr lang="en-US" sz="1200" dirty="0">
                <a:solidFill>
                  <a:srgbClr val="9AB460"/>
                </a:solidFill>
                <a:latin typeface="Monaco" charset="0"/>
                <a:ea typeface="ＭＳ Ｐゴシック" charset="0"/>
                <a:cs typeface="Monaco" charset="0"/>
                <a:sym typeface="Monaco" charset="0"/>
              </a:rPr>
              <a:t>/</a:t>
            </a:r>
            <a:r>
              <a:rPr lang="en-US" sz="1200" dirty="0" err="1">
                <a:solidFill>
                  <a:srgbClr val="9AB460"/>
                </a:solidFill>
                <a:latin typeface="Monaco" charset="0"/>
                <a:ea typeface="ＭＳ Ｐゴシック" charset="0"/>
                <a:cs typeface="Monaco" charset="0"/>
                <a:sym typeface="Monaco" charset="0"/>
              </a:rPr>
              <a:t>socket.io.js</a:t>
            </a:r>
            <a:r>
              <a:rPr lang="en-US" sz="1200" dirty="0">
                <a:solidFill>
                  <a:srgbClr val="9AB460"/>
                </a:solidFill>
                <a:latin typeface="Monaco" charset="0"/>
                <a:ea typeface="ＭＳ Ｐゴシック" charset="0"/>
                <a:cs typeface="Monaco" charset="0"/>
                <a:sym typeface="Monaco" charset="0"/>
              </a:rPr>
              <a:t>"</a:t>
            </a:r>
            <a:r>
              <a:rPr lang="en-US" sz="1200" dirty="0">
                <a:solidFill>
                  <a:srgbClr val="E9E9E9"/>
                </a:solidFill>
                <a:latin typeface="Monaco" charset="0"/>
                <a:ea typeface="ＭＳ Ｐゴシック" charset="0"/>
                <a:cs typeface="Monaco" charset="0"/>
                <a:sym typeface="Monaco" charset="0"/>
              </a:rPr>
              <a:t>&gt;&lt;/script&gt;</a:t>
            </a:r>
          </a:p>
          <a:p>
            <a:pPr algn="l"/>
            <a:r>
              <a:rPr lang="en-US" sz="1200" dirty="0">
                <a:solidFill>
                  <a:srgbClr val="E9E9E9"/>
                </a:solidFill>
                <a:latin typeface="Monaco" charset="0"/>
                <a:ea typeface="ＭＳ Ｐゴシック" charset="0"/>
                <a:cs typeface="Monaco" charset="0"/>
                <a:sym typeface="Monaco" charset="0"/>
              </a:rPr>
              <a:t>&lt;script&gt;</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var</a:t>
            </a:r>
            <a:r>
              <a:rPr lang="en-US" sz="1200" dirty="0">
                <a:solidFill>
                  <a:srgbClr val="595959"/>
                </a:solidFill>
                <a:latin typeface="Monaco" charset="0"/>
                <a:ea typeface="ＭＳ Ｐゴシック" charset="0"/>
                <a:cs typeface="Monaco" charset="0"/>
                <a:sym typeface="Monaco" charset="0"/>
              </a:rPr>
              <a:t> socket = </a:t>
            </a:r>
            <a:r>
              <a:rPr lang="en-US" sz="1200" dirty="0" err="1">
                <a:solidFill>
                  <a:srgbClr val="595959"/>
                </a:solidFill>
                <a:latin typeface="Monaco" charset="0"/>
                <a:ea typeface="ＭＳ Ｐゴシック" charset="0"/>
                <a:cs typeface="Monaco" charset="0"/>
                <a:sym typeface="Monaco" charset="0"/>
              </a:rPr>
              <a:t>io.connect</a:t>
            </a:r>
            <a:r>
              <a:rPr lang="en-US" sz="1200" dirty="0">
                <a:solidFill>
                  <a:srgbClr val="595959"/>
                </a:solidFill>
                <a:latin typeface="Monaco" charset="0"/>
                <a:ea typeface="ＭＳ Ｐゴシック" charset="0"/>
                <a:cs typeface="Monaco" charset="0"/>
                <a:sym typeface="Monaco" charset="0"/>
              </a:rPr>
              <a:t>('http://</a:t>
            </a:r>
            <a:r>
              <a:rPr lang="en-US" sz="1200" dirty="0" err="1">
                <a:solidFill>
                  <a:srgbClr val="595959"/>
                </a:solidFill>
                <a:latin typeface="Monaco" charset="0"/>
                <a:ea typeface="ＭＳ Ｐゴシック" charset="0"/>
                <a:cs typeface="Monaco" charset="0"/>
                <a:sym typeface="Monaco" charset="0"/>
              </a:rPr>
              <a:t>localhost</a:t>
            </a:r>
            <a:r>
              <a:rPr lang="en-US" sz="1200" dirty="0">
                <a:solidFill>
                  <a:srgbClr val="595959"/>
                </a:solidFill>
                <a:latin typeface="Monaco" charset="0"/>
                <a:ea typeface="ＭＳ Ｐゴシック" charset="0"/>
                <a:cs typeface="Monaco" charset="0"/>
                <a:sym typeface="Monaco" charset="0"/>
              </a:rPr>
              <a:t>');</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socket.on</a:t>
            </a:r>
            <a:r>
              <a:rPr lang="en-US" sz="1200" dirty="0">
                <a:solidFill>
                  <a:srgbClr val="595959"/>
                </a:solidFill>
                <a:latin typeface="Monaco" charset="0"/>
                <a:ea typeface="ＭＳ Ｐゴシック" charset="0"/>
                <a:cs typeface="Monaco" charset="0"/>
                <a:sym typeface="Monaco" charset="0"/>
              </a:rPr>
              <a:t>('news', function (data) {</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socket.emit</a:t>
            </a:r>
            <a:r>
              <a:rPr lang="en-US" sz="1200" dirty="0">
                <a:solidFill>
                  <a:srgbClr val="595959"/>
                </a:solidFill>
                <a:latin typeface="Monaco" charset="0"/>
                <a:ea typeface="ＭＳ Ｐゴシック" charset="0"/>
                <a:cs typeface="Monaco" charset="0"/>
                <a:sym typeface="Monaco" charset="0"/>
              </a:rPr>
              <a:t>('response', { user: '</a:t>
            </a:r>
            <a:r>
              <a:rPr lang="en-US" sz="1200" dirty="0" err="1">
                <a:solidFill>
                  <a:srgbClr val="595959"/>
                </a:solidFill>
                <a:latin typeface="Monaco" charset="0"/>
                <a:ea typeface="ＭＳ Ｐゴシック" charset="0"/>
                <a:cs typeface="Monaco" charset="0"/>
                <a:sym typeface="Monaco" charset="0"/>
              </a:rPr>
              <a:t>steve</a:t>
            </a:r>
            <a:r>
              <a:rPr lang="en-US" sz="1200" dirty="0">
                <a:solidFill>
                  <a:srgbClr val="595959"/>
                </a:solidFill>
                <a:latin typeface="Monaco" charset="0"/>
                <a:ea typeface="ＭＳ Ｐゴシック" charset="0"/>
                <a:cs typeface="Monaco" charset="0"/>
                <a:sym typeface="Monaco" charset="0"/>
              </a:rPr>
              <a:t>' });</a:t>
            </a:r>
          </a:p>
          <a:p>
            <a:pPr algn="l"/>
            <a:r>
              <a:rPr lang="en-US" sz="1200" dirty="0">
                <a:solidFill>
                  <a:srgbClr val="595959"/>
                </a:solidFill>
                <a:latin typeface="Monaco" charset="0"/>
                <a:ea typeface="ＭＳ Ｐゴシック" charset="0"/>
                <a:cs typeface="Monaco" charset="0"/>
                <a:sym typeface="Monaco" charset="0"/>
              </a:rPr>
              <a:t>  });</a:t>
            </a:r>
          </a:p>
          <a:p>
            <a:pPr algn="l"/>
            <a:r>
              <a:rPr lang="en-US" sz="1200" dirty="0">
                <a:solidFill>
                  <a:srgbClr val="E9E9E9"/>
                </a:solidFill>
                <a:latin typeface="Monaco" charset="0"/>
                <a:ea typeface="ＭＳ Ｐゴシック" charset="0"/>
                <a:cs typeface="Monaco" charset="0"/>
                <a:sym typeface="Monaco" charset="0"/>
              </a:rPr>
              <a:t>&lt;/script&gt;</a:t>
            </a:r>
            <a:endParaRPr lang="en-US" sz="1200" dirty="0">
              <a:solidFill>
                <a:srgbClr val="FFFEFE"/>
              </a:solidFill>
              <a:latin typeface="Monaco" charset="0"/>
              <a:ea typeface="ＭＳ Ｐゴシック" charset="0"/>
              <a:cs typeface="Monaco" charset="0"/>
              <a:sym typeface="Monaco" charset="0"/>
            </a:endParaRPr>
          </a:p>
          <a:p>
            <a:endParaRPr lang="en-US" sz="1200" dirty="0">
              <a:ea typeface="ＭＳ Ｐゴシック" charset="0"/>
              <a:cs typeface="Gill Sans" charset="0"/>
            </a:endParaRPr>
          </a:p>
        </p:txBody>
      </p:sp>
      <p:sp>
        <p:nvSpPr>
          <p:cNvPr id="50182" name="Rectangle 6"/>
          <p:cNvSpPr>
            <a:spLocks/>
          </p:cNvSpPr>
          <p:nvPr/>
        </p:nvSpPr>
        <p:spPr bwMode="auto">
          <a:xfrm>
            <a:off x="6103442" y="2143035"/>
            <a:ext cx="98543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r>
              <a:rPr lang="en-US" dirty="0">
                <a:solidFill>
                  <a:schemeClr val="tx1"/>
                </a:solidFill>
                <a:ea typeface="ＭＳ Ｐゴシック" charset="0"/>
                <a:cs typeface="Gill Sans" charset="0"/>
              </a:rPr>
              <a:t>client-side</a:t>
            </a:r>
          </a:p>
        </p:txBody>
      </p:sp>
      <p:sp>
        <p:nvSpPr>
          <p:cNvPr id="50183" name="Line 7"/>
          <p:cNvSpPr>
            <a:spLocks noChangeShapeType="1"/>
          </p:cNvSpPr>
          <p:nvPr/>
        </p:nvSpPr>
        <p:spPr bwMode="auto">
          <a:xfrm>
            <a:off x="4579814" y="2640955"/>
            <a:ext cx="0" cy="1954486"/>
          </a:xfrm>
          <a:prstGeom prst="line">
            <a:avLst/>
          </a:prstGeom>
          <a:noFill/>
          <a:ln w="25400" cap="flat">
            <a:solidFill>
              <a:srgbClr val="80808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01492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p:cNvSpPr>
          <p:nvPr/>
        </p:nvSpPr>
        <p:spPr bwMode="auto">
          <a:xfrm>
            <a:off x="80368" y="2950726"/>
            <a:ext cx="4361036" cy="1661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spAutoFit/>
          </a:bodyPr>
          <a:lstStyle/>
          <a:p>
            <a:r>
              <a:rPr lang="en-US" sz="1200" dirty="0" err="1">
                <a:solidFill>
                  <a:srgbClr val="595959"/>
                </a:solidFill>
                <a:latin typeface="Monaco" charset="0"/>
                <a:ea typeface="ＭＳ Ｐゴシック" charset="0"/>
                <a:cs typeface="Monaco" charset="0"/>
                <a:sym typeface="Monaco" charset="0"/>
              </a:rPr>
              <a:t>var</a:t>
            </a:r>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io</a:t>
            </a:r>
            <a:r>
              <a:rPr lang="en-US" sz="1200" dirty="0">
                <a:solidFill>
                  <a:srgbClr val="595959"/>
                </a:solidFill>
                <a:latin typeface="Monaco" charset="0"/>
                <a:ea typeface="ＭＳ Ｐゴシック" charset="0"/>
                <a:cs typeface="Monaco" charset="0"/>
                <a:sym typeface="Monaco" charset="0"/>
              </a:rPr>
              <a:t> = require('</a:t>
            </a:r>
            <a:r>
              <a:rPr lang="en-US" sz="1200" dirty="0" err="1">
                <a:solidFill>
                  <a:srgbClr val="595959"/>
                </a:solidFill>
                <a:latin typeface="Monaco" charset="0"/>
                <a:ea typeface="ＭＳ Ｐゴシック" charset="0"/>
                <a:cs typeface="Monaco" charset="0"/>
                <a:sym typeface="Monaco" charset="0"/>
              </a:rPr>
              <a:t>socket.io</a:t>
            </a:r>
            <a:r>
              <a:rPr lang="en-US" sz="1200" dirty="0">
                <a:solidFill>
                  <a:srgbClr val="595959"/>
                </a:solidFill>
                <a:latin typeface="Monaco" charset="0"/>
                <a:ea typeface="ＭＳ Ｐゴシック" charset="0"/>
                <a:cs typeface="Monaco" charset="0"/>
                <a:sym typeface="Monaco" charset="0"/>
              </a:rPr>
              <a:t>').listen(server);</a:t>
            </a:r>
          </a:p>
          <a:p>
            <a:pPr algn="l"/>
            <a:endParaRPr lang="en-US" sz="1200" dirty="0">
              <a:solidFill>
                <a:srgbClr val="595959"/>
              </a:solidFill>
              <a:latin typeface="Monaco" charset="0"/>
              <a:ea typeface="ＭＳ Ｐゴシック" charset="0"/>
              <a:cs typeface="Monaco" charset="0"/>
              <a:sym typeface="Monaco" charset="0"/>
            </a:endParaRPr>
          </a:p>
          <a:p>
            <a:pPr algn="l"/>
            <a:r>
              <a:rPr lang="en-US" sz="1200" dirty="0" err="1">
                <a:solidFill>
                  <a:srgbClr val="595959"/>
                </a:solidFill>
                <a:latin typeface="Monaco" charset="0"/>
                <a:ea typeface="ＭＳ Ｐゴシック" charset="0"/>
                <a:cs typeface="Monaco" charset="0"/>
                <a:sym typeface="Monaco" charset="0"/>
              </a:rPr>
              <a:t>io.sockets.on</a:t>
            </a:r>
            <a:r>
              <a:rPr lang="en-US" sz="1200" dirty="0">
                <a:solidFill>
                  <a:srgbClr val="595959"/>
                </a:solidFill>
                <a:latin typeface="Monaco" charset="0"/>
                <a:ea typeface="ＭＳ Ｐゴシック" charset="0"/>
                <a:cs typeface="Monaco" charset="0"/>
                <a:sym typeface="Monaco" charset="0"/>
              </a:rPr>
              <a:t>('connection', function (socket) {</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socket.emit</a:t>
            </a:r>
            <a:r>
              <a:rPr lang="en-US" sz="1200" dirty="0">
                <a:solidFill>
                  <a:srgbClr val="595959"/>
                </a:solidFill>
                <a:latin typeface="Monaco" charset="0"/>
                <a:ea typeface="ＭＳ Ｐゴシック" charset="0"/>
                <a:cs typeface="Monaco" charset="0"/>
                <a:sym typeface="Monaco" charset="0"/>
              </a:rPr>
              <a:t>('news', 'Stocks are up!');</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socket.on</a:t>
            </a:r>
            <a:r>
              <a:rPr lang="en-US" sz="1200" dirty="0">
                <a:solidFill>
                  <a:srgbClr val="595959"/>
                </a:solidFill>
                <a:latin typeface="Monaco" charset="0"/>
                <a:ea typeface="ＭＳ Ｐゴシック" charset="0"/>
                <a:cs typeface="Monaco" charset="0"/>
                <a:sym typeface="Monaco" charset="0"/>
              </a:rPr>
              <a:t>('response', function (data) {</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console.log</a:t>
            </a:r>
            <a:r>
              <a:rPr lang="en-US" sz="1200" dirty="0">
                <a:solidFill>
                  <a:srgbClr val="595959"/>
                </a:solidFill>
                <a:latin typeface="Monaco" charset="0"/>
                <a:ea typeface="ＭＳ Ｐゴシック" charset="0"/>
                <a:cs typeface="Monaco" charset="0"/>
                <a:sym typeface="Monaco" charset="0"/>
              </a:rPr>
              <a:t>(data);</a:t>
            </a:r>
          </a:p>
          <a:p>
            <a:pPr algn="l"/>
            <a:r>
              <a:rPr lang="en-US" sz="1200" dirty="0">
                <a:solidFill>
                  <a:srgbClr val="595959"/>
                </a:solidFill>
                <a:latin typeface="Monaco" charset="0"/>
                <a:ea typeface="ＭＳ Ｐゴシック" charset="0"/>
                <a:cs typeface="Monaco" charset="0"/>
                <a:sym typeface="Monaco" charset="0"/>
              </a:rPr>
              <a:t>  });</a:t>
            </a:r>
          </a:p>
          <a:p>
            <a:pPr algn="l"/>
            <a:r>
              <a:rPr lang="en-US" sz="1200" dirty="0">
                <a:solidFill>
                  <a:srgbClr val="595959"/>
                </a:solidFill>
                <a:latin typeface="Monaco" charset="0"/>
                <a:ea typeface="ＭＳ Ｐゴシック" charset="0"/>
                <a:cs typeface="Monaco" charset="0"/>
                <a:sym typeface="Monaco" charset="0"/>
              </a:rPr>
              <a:t>});</a:t>
            </a:r>
          </a:p>
          <a:p>
            <a:endParaRPr lang="en-US" sz="1200" dirty="0">
              <a:solidFill>
                <a:srgbClr val="595959"/>
              </a:solidFill>
              <a:ea typeface="ＭＳ Ｐゴシック" charset="0"/>
              <a:cs typeface="Gill Sans" charset="0"/>
            </a:endParaRPr>
          </a:p>
        </p:txBody>
      </p:sp>
      <p:sp>
        <p:nvSpPr>
          <p:cNvPr id="50179" name="Rectangle 3"/>
          <p:cNvSpPr>
            <a:spLocks/>
          </p:cNvSpPr>
          <p:nvPr/>
        </p:nvSpPr>
        <p:spPr bwMode="auto">
          <a:xfrm>
            <a:off x="4750594" y="2906613"/>
            <a:ext cx="4545211" cy="162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gn="l"/>
            <a:r>
              <a:rPr lang="en-US" sz="1200" dirty="0">
                <a:solidFill>
                  <a:srgbClr val="595959"/>
                </a:solidFill>
                <a:latin typeface="Monaco" charset="0"/>
                <a:ea typeface="ＭＳ Ｐゴシック" charset="0"/>
                <a:cs typeface="Monaco" charset="0"/>
                <a:sym typeface="Monaco" charset="0"/>
              </a:rPr>
              <a:t>&lt;script </a:t>
            </a:r>
            <a:r>
              <a:rPr lang="en-US" sz="1200" dirty="0" err="1">
                <a:solidFill>
                  <a:srgbClr val="595959"/>
                </a:solidFill>
                <a:latin typeface="Monaco" charset="0"/>
                <a:ea typeface="ＭＳ Ｐゴシック" charset="0"/>
                <a:cs typeface="Monaco" charset="0"/>
                <a:sym typeface="Monaco" charset="0"/>
              </a:rPr>
              <a:t>src</a:t>
            </a:r>
            <a:r>
              <a:rPr lang="en-US" sz="1200" dirty="0">
                <a:solidFill>
                  <a:srgbClr val="595959"/>
                </a:solidFill>
                <a:latin typeface="Monaco" charset="0"/>
                <a:ea typeface="ＭＳ Ｐゴシック" charset="0"/>
                <a:cs typeface="Monaco" charset="0"/>
                <a:sym typeface="Monaco" charset="0"/>
              </a:rPr>
              <a:t>="/</a:t>
            </a:r>
            <a:r>
              <a:rPr lang="en-US" sz="1200" dirty="0" err="1">
                <a:solidFill>
                  <a:srgbClr val="595959"/>
                </a:solidFill>
                <a:latin typeface="Monaco" charset="0"/>
                <a:ea typeface="ＭＳ Ｐゴシック" charset="0"/>
                <a:cs typeface="Monaco" charset="0"/>
                <a:sym typeface="Monaco" charset="0"/>
              </a:rPr>
              <a:t>socket.io</a:t>
            </a:r>
            <a:r>
              <a:rPr lang="en-US" sz="1200" dirty="0">
                <a:solidFill>
                  <a:srgbClr val="595959"/>
                </a:solidFill>
                <a:latin typeface="Monaco" charset="0"/>
                <a:ea typeface="ＭＳ Ｐゴシック" charset="0"/>
                <a:cs typeface="Monaco" charset="0"/>
                <a:sym typeface="Monaco" charset="0"/>
              </a:rPr>
              <a:t>/</a:t>
            </a:r>
            <a:r>
              <a:rPr lang="en-US" sz="1200" dirty="0" err="1">
                <a:solidFill>
                  <a:srgbClr val="595959"/>
                </a:solidFill>
                <a:latin typeface="Monaco" charset="0"/>
                <a:ea typeface="ＭＳ Ｐゴシック" charset="0"/>
                <a:cs typeface="Monaco" charset="0"/>
                <a:sym typeface="Monaco" charset="0"/>
              </a:rPr>
              <a:t>socket.io.js</a:t>
            </a:r>
            <a:r>
              <a:rPr lang="en-US" sz="1200" dirty="0">
                <a:solidFill>
                  <a:srgbClr val="595959"/>
                </a:solidFill>
                <a:latin typeface="Monaco" charset="0"/>
                <a:ea typeface="ＭＳ Ｐゴシック" charset="0"/>
                <a:cs typeface="Monaco" charset="0"/>
                <a:sym typeface="Monaco" charset="0"/>
              </a:rPr>
              <a:t>"&gt;&lt;/script&gt;</a:t>
            </a:r>
          </a:p>
          <a:p>
            <a:pPr algn="l"/>
            <a:r>
              <a:rPr lang="en-US" sz="1200" dirty="0">
                <a:solidFill>
                  <a:srgbClr val="595959"/>
                </a:solidFill>
                <a:latin typeface="Monaco" charset="0"/>
                <a:ea typeface="ＭＳ Ｐゴシック" charset="0"/>
                <a:cs typeface="Monaco" charset="0"/>
                <a:sym typeface="Monaco" charset="0"/>
              </a:rPr>
              <a:t>&lt;script&gt;</a:t>
            </a:r>
          </a:p>
          <a:p>
            <a:pPr algn="l"/>
            <a:r>
              <a:rPr lang="en-US" sz="1200" dirty="0">
                <a:solidFill>
                  <a:srgbClr val="E9E9E9"/>
                </a:solidFill>
                <a:latin typeface="Monaco" charset="0"/>
                <a:ea typeface="ＭＳ Ｐゴシック" charset="0"/>
                <a:cs typeface="Monaco" charset="0"/>
                <a:sym typeface="Monaco" charset="0"/>
              </a:rPr>
              <a:t>  </a:t>
            </a:r>
            <a:r>
              <a:rPr lang="en-US" sz="1200" dirty="0" err="1">
                <a:solidFill>
                  <a:srgbClr val="E9E9E9"/>
                </a:solidFill>
                <a:latin typeface="Monaco" charset="0"/>
                <a:ea typeface="ＭＳ Ｐゴシック" charset="0"/>
                <a:cs typeface="Monaco" charset="0"/>
                <a:sym typeface="Monaco" charset="0"/>
              </a:rPr>
              <a:t>var</a:t>
            </a:r>
            <a:r>
              <a:rPr lang="en-US" sz="1200" dirty="0">
                <a:solidFill>
                  <a:srgbClr val="E9E9E9"/>
                </a:solidFill>
                <a:latin typeface="Monaco" charset="0"/>
                <a:ea typeface="ＭＳ Ｐゴシック" charset="0"/>
                <a:cs typeface="Monaco" charset="0"/>
                <a:sym typeface="Monaco" charset="0"/>
              </a:rPr>
              <a:t> socket = </a:t>
            </a:r>
            <a:r>
              <a:rPr lang="en-US" sz="1200" dirty="0" err="1">
                <a:solidFill>
                  <a:srgbClr val="E9E9E9"/>
                </a:solidFill>
                <a:latin typeface="Monaco" charset="0"/>
                <a:ea typeface="ＭＳ Ｐゴシック" charset="0"/>
                <a:cs typeface="Monaco" charset="0"/>
                <a:sym typeface="Monaco" charset="0"/>
              </a:rPr>
              <a:t>io.connect</a:t>
            </a:r>
            <a:r>
              <a:rPr lang="en-US" sz="1200" dirty="0">
                <a:solidFill>
                  <a:srgbClr val="E9E9E9"/>
                </a:solidFill>
                <a:latin typeface="Monaco" charset="0"/>
                <a:ea typeface="ＭＳ Ｐゴシック" charset="0"/>
                <a:cs typeface="Monaco" charset="0"/>
                <a:sym typeface="Monaco" charset="0"/>
              </a:rPr>
              <a:t>(</a:t>
            </a:r>
            <a:r>
              <a:rPr lang="en-US" sz="1200" dirty="0">
                <a:solidFill>
                  <a:srgbClr val="9AB460"/>
                </a:solidFill>
                <a:latin typeface="Monaco" charset="0"/>
                <a:ea typeface="ＭＳ Ｐゴシック" charset="0"/>
                <a:cs typeface="Monaco" charset="0"/>
                <a:sym typeface="Monaco" charset="0"/>
              </a:rPr>
              <a:t>'http://</a:t>
            </a:r>
            <a:r>
              <a:rPr lang="en-US" sz="1200" dirty="0" err="1">
                <a:solidFill>
                  <a:srgbClr val="9AB460"/>
                </a:solidFill>
                <a:latin typeface="Monaco" charset="0"/>
                <a:ea typeface="ＭＳ Ｐゴシック" charset="0"/>
                <a:cs typeface="Monaco" charset="0"/>
                <a:sym typeface="Monaco" charset="0"/>
              </a:rPr>
              <a:t>localhost</a:t>
            </a:r>
            <a:r>
              <a:rPr lang="en-US" sz="1200" dirty="0">
                <a:solidFill>
                  <a:srgbClr val="9AB460"/>
                </a:solidFill>
                <a:latin typeface="Monaco" charset="0"/>
                <a:ea typeface="ＭＳ Ｐゴシック" charset="0"/>
                <a:cs typeface="Monaco" charset="0"/>
                <a:sym typeface="Monaco" charset="0"/>
              </a:rPr>
              <a:t>'</a:t>
            </a:r>
            <a:r>
              <a:rPr lang="en-US" sz="1200" dirty="0">
                <a:solidFill>
                  <a:srgbClr val="E9E9E9"/>
                </a:solidFill>
                <a:latin typeface="Monaco" charset="0"/>
                <a:ea typeface="ＭＳ Ｐゴシック" charset="0"/>
                <a:cs typeface="Monaco" charset="0"/>
                <a:sym typeface="Monaco" charset="0"/>
              </a:rPr>
              <a:t>);</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socket.on</a:t>
            </a:r>
            <a:r>
              <a:rPr lang="en-US" sz="1200" dirty="0">
                <a:solidFill>
                  <a:srgbClr val="595959"/>
                </a:solidFill>
                <a:latin typeface="Monaco" charset="0"/>
                <a:ea typeface="ＭＳ Ｐゴシック" charset="0"/>
                <a:cs typeface="Monaco" charset="0"/>
                <a:sym typeface="Monaco" charset="0"/>
              </a:rPr>
              <a:t>('news', function (data) {</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socket.emit</a:t>
            </a:r>
            <a:r>
              <a:rPr lang="en-US" sz="1200" dirty="0">
                <a:solidFill>
                  <a:srgbClr val="595959"/>
                </a:solidFill>
                <a:latin typeface="Monaco" charset="0"/>
                <a:ea typeface="ＭＳ Ｐゴシック" charset="0"/>
                <a:cs typeface="Monaco" charset="0"/>
                <a:sym typeface="Monaco" charset="0"/>
              </a:rPr>
              <a:t>('response', { user: '</a:t>
            </a:r>
            <a:r>
              <a:rPr lang="en-US" sz="1200" dirty="0" err="1">
                <a:solidFill>
                  <a:srgbClr val="595959"/>
                </a:solidFill>
                <a:latin typeface="Monaco" charset="0"/>
                <a:ea typeface="ＭＳ Ｐゴシック" charset="0"/>
                <a:cs typeface="Monaco" charset="0"/>
                <a:sym typeface="Monaco" charset="0"/>
              </a:rPr>
              <a:t>steve</a:t>
            </a:r>
            <a:r>
              <a:rPr lang="en-US" sz="1200" dirty="0">
                <a:solidFill>
                  <a:srgbClr val="595959"/>
                </a:solidFill>
                <a:latin typeface="Monaco" charset="0"/>
                <a:ea typeface="ＭＳ Ｐゴシック" charset="0"/>
                <a:cs typeface="Monaco" charset="0"/>
                <a:sym typeface="Monaco" charset="0"/>
              </a:rPr>
              <a:t>' });</a:t>
            </a:r>
          </a:p>
          <a:p>
            <a:pPr algn="l"/>
            <a:r>
              <a:rPr lang="en-US" sz="1200" dirty="0">
                <a:solidFill>
                  <a:srgbClr val="595959"/>
                </a:solidFill>
                <a:latin typeface="Monaco" charset="0"/>
                <a:ea typeface="ＭＳ Ｐゴシック" charset="0"/>
                <a:cs typeface="Monaco" charset="0"/>
                <a:sym typeface="Monaco" charset="0"/>
              </a:rPr>
              <a:t>  });</a:t>
            </a:r>
          </a:p>
          <a:p>
            <a:pPr algn="l"/>
            <a:r>
              <a:rPr lang="en-US" sz="1200" dirty="0">
                <a:solidFill>
                  <a:srgbClr val="595959"/>
                </a:solidFill>
                <a:latin typeface="Monaco" charset="0"/>
                <a:ea typeface="ＭＳ Ｐゴシック" charset="0"/>
                <a:cs typeface="Monaco" charset="0"/>
                <a:sym typeface="Monaco" charset="0"/>
              </a:rPr>
              <a:t>&lt;/script&gt;</a:t>
            </a:r>
          </a:p>
          <a:p>
            <a:endParaRPr lang="en-US" sz="1200" dirty="0">
              <a:ea typeface="ＭＳ Ｐゴシック" charset="0"/>
              <a:cs typeface="Gill Sans" charset="0"/>
            </a:endParaRPr>
          </a:p>
        </p:txBody>
      </p:sp>
      <p:sp>
        <p:nvSpPr>
          <p:cNvPr id="50182" name="Rectangle 6"/>
          <p:cNvSpPr>
            <a:spLocks/>
          </p:cNvSpPr>
          <p:nvPr/>
        </p:nvSpPr>
        <p:spPr bwMode="auto">
          <a:xfrm>
            <a:off x="6103442" y="2143035"/>
            <a:ext cx="98543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r>
              <a:rPr lang="en-US">
                <a:solidFill>
                  <a:schemeClr val="tx1"/>
                </a:solidFill>
                <a:ea typeface="ＭＳ Ｐゴシック" charset="0"/>
                <a:cs typeface="Gill Sans" charset="0"/>
              </a:rPr>
              <a:t>client-side</a:t>
            </a:r>
          </a:p>
        </p:txBody>
      </p:sp>
      <p:sp>
        <p:nvSpPr>
          <p:cNvPr id="50183" name="Line 7"/>
          <p:cNvSpPr>
            <a:spLocks noChangeShapeType="1"/>
          </p:cNvSpPr>
          <p:nvPr/>
        </p:nvSpPr>
        <p:spPr bwMode="auto">
          <a:xfrm>
            <a:off x="4579814" y="2640955"/>
            <a:ext cx="0" cy="1954486"/>
          </a:xfrm>
          <a:prstGeom prst="line">
            <a:avLst/>
          </a:prstGeom>
          <a:noFill/>
          <a:ln w="25400" cap="flat">
            <a:solidFill>
              <a:srgbClr val="80808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01492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p:cNvSpPr>
          <p:nvPr/>
        </p:nvSpPr>
        <p:spPr bwMode="auto">
          <a:xfrm>
            <a:off x="80368" y="2950726"/>
            <a:ext cx="4361036" cy="1661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spAutoFit/>
          </a:bodyPr>
          <a:lstStyle/>
          <a:p>
            <a:r>
              <a:rPr lang="en-US" sz="1200" dirty="0" err="1">
                <a:solidFill>
                  <a:srgbClr val="595959"/>
                </a:solidFill>
                <a:latin typeface="Monaco" charset="0"/>
                <a:ea typeface="ＭＳ Ｐゴシック" charset="0"/>
                <a:cs typeface="Monaco" charset="0"/>
                <a:sym typeface="Monaco" charset="0"/>
              </a:rPr>
              <a:t>var</a:t>
            </a:r>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io</a:t>
            </a:r>
            <a:r>
              <a:rPr lang="en-US" sz="1200" dirty="0">
                <a:solidFill>
                  <a:srgbClr val="595959"/>
                </a:solidFill>
                <a:latin typeface="Monaco" charset="0"/>
                <a:ea typeface="ＭＳ Ｐゴシック" charset="0"/>
                <a:cs typeface="Monaco" charset="0"/>
                <a:sym typeface="Monaco" charset="0"/>
              </a:rPr>
              <a:t> = require('</a:t>
            </a:r>
            <a:r>
              <a:rPr lang="en-US" sz="1200" dirty="0" err="1">
                <a:solidFill>
                  <a:srgbClr val="595959"/>
                </a:solidFill>
                <a:latin typeface="Monaco" charset="0"/>
                <a:ea typeface="ＭＳ Ｐゴシック" charset="0"/>
                <a:cs typeface="Monaco" charset="0"/>
                <a:sym typeface="Monaco" charset="0"/>
              </a:rPr>
              <a:t>socket.io</a:t>
            </a:r>
            <a:r>
              <a:rPr lang="en-US" sz="1200" dirty="0">
                <a:solidFill>
                  <a:srgbClr val="595959"/>
                </a:solidFill>
                <a:latin typeface="Monaco" charset="0"/>
                <a:ea typeface="ＭＳ Ｐゴシック" charset="0"/>
                <a:cs typeface="Monaco" charset="0"/>
                <a:sym typeface="Monaco" charset="0"/>
              </a:rPr>
              <a:t>').listen(server);</a:t>
            </a:r>
          </a:p>
          <a:p>
            <a:pPr algn="l"/>
            <a:endParaRPr lang="en-US" sz="1200" dirty="0">
              <a:solidFill>
                <a:srgbClr val="E9E9E9"/>
              </a:solidFill>
              <a:latin typeface="Monaco" charset="0"/>
              <a:ea typeface="ＭＳ Ｐゴシック" charset="0"/>
              <a:cs typeface="Monaco" charset="0"/>
              <a:sym typeface="Monaco" charset="0"/>
            </a:endParaRPr>
          </a:p>
          <a:p>
            <a:pPr algn="l"/>
            <a:r>
              <a:rPr lang="en-US" sz="1200" dirty="0" err="1">
                <a:solidFill>
                  <a:srgbClr val="E9E9E9"/>
                </a:solidFill>
                <a:latin typeface="Monaco" charset="0"/>
                <a:ea typeface="ＭＳ Ｐゴシック" charset="0"/>
                <a:cs typeface="Monaco" charset="0"/>
                <a:sym typeface="Monaco" charset="0"/>
              </a:rPr>
              <a:t>io.sockets.on</a:t>
            </a:r>
            <a:r>
              <a:rPr lang="en-US" sz="1200" dirty="0">
                <a:solidFill>
                  <a:srgbClr val="E9E9E9"/>
                </a:solidFill>
                <a:latin typeface="Monaco" charset="0"/>
                <a:ea typeface="ＭＳ Ｐゴシック" charset="0"/>
                <a:cs typeface="Monaco" charset="0"/>
                <a:sym typeface="Monaco" charset="0"/>
              </a:rPr>
              <a:t>(</a:t>
            </a:r>
            <a:r>
              <a:rPr lang="en-US" sz="1200" dirty="0">
                <a:solidFill>
                  <a:srgbClr val="9AB460"/>
                </a:solidFill>
                <a:latin typeface="Monaco" charset="0"/>
                <a:ea typeface="ＭＳ Ｐゴシック" charset="0"/>
                <a:cs typeface="Monaco" charset="0"/>
                <a:sym typeface="Monaco" charset="0"/>
              </a:rPr>
              <a:t>'connection'</a:t>
            </a:r>
            <a:r>
              <a:rPr lang="en-US" sz="1200" dirty="0">
                <a:solidFill>
                  <a:srgbClr val="E9E9E9"/>
                </a:solidFill>
                <a:latin typeface="Monaco" charset="0"/>
                <a:ea typeface="ＭＳ Ｐゴシック" charset="0"/>
                <a:cs typeface="Monaco" charset="0"/>
                <a:sym typeface="Monaco" charset="0"/>
              </a:rPr>
              <a:t>, function (socket) {</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socket.emit</a:t>
            </a:r>
            <a:r>
              <a:rPr lang="en-US" sz="1200" dirty="0">
                <a:solidFill>
                  <a:srgbClr val="595959"/>
                </a:solidFill>
                <a:latin typeface="Monaco" charset="0"/>
                <a:ea typeface="ＭＳ Ｐゴシック" charset="0"/>
                <a:cs typeface="Monaco" charset="0"/>
                <a:sym typeface="Monaco" charset="0"/>
              </a:rPr>
              <a:t>('news', 'Stocks are up!');</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socket.on</a:t>
            </a:r>
            <a:r>
              <a:rPr lang="en-US" sz="1200" dirty="0">
                <a:solidFill>
                  <a:srgbClr val="595959"/>
                </a:solidFill>
                <a:latin typeface="Monaco" charset="0"/>
                <a:ea typeface="ＭＳ Ｐゴシック" charset="0"/>
                <a:cs typeface="Monaco" charset="0"/>
                <a:sym typeface="Monaco" charset="0"/>
              </a:rPr>
              <a:t>('response', function (data) {</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console.log</a:t>
            </a:r>
            <a:r>
              <a:rPr lang="en-US" sz="1200" dirty="0">
                <a:solidFill>
                  <a:srgbClr val="595959"/>
                </a:solidFill>
                <a:latin typeface="Monaco" charset="0"/>
                <a:ea typeface="ＭＳ Ｐゴシック" charset="0"/>
                <a:cs typeface="Monaco" charset="0"/>
                <a:sym typeface="Monaco" charset="0"/>
              </a:rPr>
              <a:t>(data);</a:t>
            </a:r>
          </a:p>
          <a:p>
            <a:pPr algn="l"/>
            <a:r>
              <a:rPr lang="en-US" sz="1200" dirty="0">
                <a:solidFill>
                  <a:srgbClr val="595959"/>
                </a:solidFill>
                <a:latin typeface="Monaco" charset="0"/>
                <a:ea typeface="ＭＳ Ｐゴシック" charset="0"/>
                <a:cs typeface="Monaco" charset="0"/>
                <a:sym typeface="Monaco" charset="0"/>
              </a:rPr>
              <a:t>  });</a:t>
            </a:r>
          </a:p>
          <a:p>
            <a:pPr algn="l"/>
            <a:r>
              <a:rPr lang="en-US" sz="1200" dirty="0">
                <a:solidFill>
                  <a:srgbClr val="E9E9E9"/>
                </a:solidFill>
                <a:latin typeface="Monaco" charset="0"/>
                <a:ea typeface="ＭＳ Ｐゴシック" charset="0"/>
                <a:cs typeface="Monaco" charset="0"/>
                <a:sym typeface="Monaco" charset="0"/>
              </a:rPr>
              <a:t>});</a:t>
            </a:r>
            <a:endParaRPr lang="en-US" sz="1200" dirty="0">
              <a:solidFill>
                <a:srgbClr val="FFFEFE"/>
              </a:solidFill>
              <a:latin typeface="Monaco" charset="0"/>
              <a:ea typeface="ＭＳ Ｐゴシック" charset="0"/>
              <a:cs typeface="Monaco" charset="0"/>
              <a:sym typeface="Monaco" charset="0"/>
            </a:endParaRPr>
          </a:p>
          <a:p>
            <a:endParaRPr lang="en-US" sz="1200" dirty="0">
              <a:ea typeface="ＭＳ Ｐゴシック" charset="0"/>
              <a:cs typeface="Gill Sans" charset="0"/>
            </a:endParaRPr>
          </a:p>
        </p:txBody>
      </p:sp>
      <p:sp>
        <p:nvSpPr>
          <p:cNvPr id="50179" name="Rectangle 3"/>
          <p:cNvSpPr>
            <a:spLocks/>
          </p:cNvSpPr>
          <p:nvPr/>
        </p:nvSpPr>
        <p:spPr bwMode="auto">
          <a:xfrm>
            <a:off x="4750594" y="2906613"/>
            <a:ext cx="4545211" cy="162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gn="l"/>
            <a:r>
              <a:rPr lang="en-US" sz="1200" dirty="0">
                <a:solidFill>
                  <a:srgbClr val="595959"/>
                </a:solidFill>
                <a:latin typeface="Monaco" charset="0"/>
                <a:ea typeface="ＭＳ Ｐゴシック" charset="0"/>
                <a:cs typeface="Monaco" charset="0"/>
                <a:sym typeface="Monaco" charset="0"/>
              </a:rPr>
              <a:t>&lt;script </a:t>
            </a:r>
            <a:r>
              <a:rPr lang="en-US" sz="1200" dirty="0" err="1">
                <a:solidFill>
                  <a:srgbClr val="595959"/>
                </a:solidFill>
                <a:latin typeface="Monaco" charset="0"/>
                <a:ea typeface="ＭＳ Ｐゴシック" charset="0"/>
                <a:cs typeface="Monaco" charset="0"/>
                <a:sym typeface="Monaco" charset="0"/>
              </a:rPr>
              <a:t>src</a:t>
            </a:r>
            <a:r>
              <a:rPr lang="en-US" sz="1200" dirty="0">
                <a:solidFill>
                  <a:srgbClr val="595959"/>
                </a:solidFill>
                <a:latin typeface="Monaco" charset="0"/>
                <a:ea typeface="ＭＳ Ｐゴシック" charset="0"/>
                <a:cs typeface="Monaco" charset="0"/>
                <a:sym typeface="Monaco" charset="0"/>
              </a:rPr>
              <a:t>="/</a:t>
            </a:r>
            <a:r>
              <a:rPr lang="en-US" sz="1200" dirty="0" err="1">
                <a:solidFill>
                  <a:srgbClr val="595959"/>
                </a:solidFill>
                <a:latin typeface="Monaco" charset="0"/>
                <a:ea typeface="ＭＳ Ｐゴシック" charset="0"/>
                <a:cs typeface="Monaco" charset="0"/>
                <a:sym typeface="Monaco" charset="0"/>
              </a:rPr>
              <a:t>socket.io</a:t>
            </a:r>
            <a:r>
              <a:rPr lang="en-US" sz="1200" dirty="0">
                <a:solidFill>
                  <a:srgbClr val="595959"/>
                </a:solidFill>
                <a:latin typeface="Monaco" charset="0"/>
                <a:ea typeface="ＭＳ Ｐゴシック" charset="0"/>
                <a:cs typeface="Monaco" charset="0"/>
                <a:sym typeface="Monaco" charset="0"/>
              </a:rPr>
              <a:t>/</a:t>
            </a:r>
            <a:r>
              <a:rPr lang="en-US" sz="1200" dirty="0" err="1">
                <a:solidFill>
                  <a:srgbClr val="595959"/>
                </a:solidFill>
                <a:latin typeface="Monaco" charset="0"/>
                <a:ea typeface="ＭＳ Ｐゴシック" charset="0"/>
                <a:cs typeface="Monaco" charset="0"/>
                <a:sym typeface="Monaco" charset="0"/>
              </a:rPr>
              <a:t>socket.io.js</a:t>
            </a:r>
            <a:r>
              <a:rPr lang="en-US" sz="1200" dirty="0">
                <a:solidFill>
                  <a:srgbClr val="595959"/>
                </a:solidFill>
                <a:latin typeface="Monaco" charset="0"/>
                <a:ea typeface="ＭＳ Ｐゴシック" charset="0"/>
                <a:cs typeface="Monaco" charset="0"/>
                <a:sym typeface="Monaco" charset="0"/>
              </a:rPr>
              <a:t>"&gt;&lt;/script&gt;</a:t>
            </a:r>
          </a:p>
          <a:p>
            <a:pPr algn="l"/>
            <a:r>
              <a:rPr lang="en-US" sz="1200" dirty="0">
                <a:solidFill>
                  <a:srgbClr val="595959"/>
                </a:solidFill>
                <a:latin typeface="Monaco" charset="0"/>
                <a:ea typeface="ＭＳ Ｐゴシック" charset="0"/>
                <a:cs typeface="Monaco" charset="0"/>
                <a:sym typeface="Monaco" charset="0"/>
              </a:rPr>
              <a:t>&lt;script&gt;</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var</a:t>
            </a:r>
            <a:r>
              <a:rPr lang="en-US" sz="1200" dirty="0">
                <a:solidFill>
                  <a:srgbClr val="595959"/>
                </a:solidFill>
                <a:latin typeface="Monaco" charset="0"/>
                <a:ea typeface="ＭＳ Ｐゴシック" charset="0"/>
                <a:cs typeface="Monaco" charset="0"/>
                <a:sym typeface="Monaco" charset="0"/>
              </a:rPr>
              <a:t> socket = </a:t>
            </a:r>
            <a:r>
              <a:rPr lang="en-US" sz="1200" dirty="0" err="1">
                <a:solidFill>
                  <a:srgbClr val="595959"/>
                </a:solidFill>
                <a:latin typeface="Monaco" charset="0"/>
                <a:ea typeface="ＭＳ Ｐゴシック" charset="0"/>
                <a:cs typeface="Monaco" charset="0"/>
                <a:sym typeface="Monaco" charset="0"/>
              </a:rPr>
              <a:t>io.connect</a:t>
            </a:r>
            <a:r>
              <a:rPr lang="en-US" sz="1200" dirty="0">
                <a:solidFill>
                  <a:srgbClr val="595959"/>
                </a:solidFill>
                <a:latin typeface="Monaco" charset="0"/>
                <a:ea typeface="ＭＳ Ｐゴシック" charset="0"/>
                <a:cs typeface="Monaco" charset="0"/>
                <a:sym typeface="Monaco" charset="0"/>
              </a:rPr>
              <a:t>('http://</a:t>
            </a:r>
            <a:r>
              <a:rPr lang="en-US" sz="1200" dirty="0" err="1">
                <a:solidFill>
                  <a:srgbClr val="595959"/>
                </a:solidFill>
                <a:latin typeface="Monaco" charset="0"/>
                <a:ea typeface="ＭＳ Ｐゴシック" charset="0"/>
                <a:cs typeface="Monaco" charset="0"/>
                <a:sym typeface="Monaco" charset="0"/>
              </a:rPr>
              <a:t>localhost</a:t>
            </a:r>
            <a:r>
              <a:rPr lang="en-US" sz="1200" dirty="0">
                <a:solidFill>
                  <a:srgbClr val="595959"/>
                </a:solidFill>
                <a:latin typeface="Monaco" charset="0"/>
                <a:ea typeface="ＭＳ Ｐゴシック" charset="0"/>
                <a:cs typeface="Monaco" charset="0"/>
                <a:sym typeface="Monaco" charset="0"/>
              </a:rPr>
              <a:t>');</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socket.on</a:t>
            </a:r>
            <a:r>
              <a:rPr lang="en-US" sz="1200" dirty="0">
                <a:solidFill>
                  <a:srgbClr val="595959"/>
                </a:solidFill>
                <a:latin typeface="Monaco" charset="0"/>
                <a:ea typeface="ＭＳ Ｐゴシック" charset="0"/>
                <a:cs typeface="Monaco" charset="0"/>
                <a:sym typeface="Monaco" charset="0"/>
              </a:rPr>
              <a:t>('news', function (data) {</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socket.emit</a:t>
            </a:r>
            <a:r>
              <a:rPr lang="en-US" sz="1200" dirty="0">
                <a:solidFill>
                  <a:srgbClr val="595959"/>
                </a:solidFill>
                <a:latin typeface="Monaco" charset="0"/>
                <a:ea typeface="ＭＳ Ｐゴシック" charset="0"/>
                <a:cs typeface="Monaco" charset="0"/>
                <a:sym typeface="Monaco" charset="0"/>
              </a:rPr>
              <a:t>('response', { user: '</a:t>
            </a:r>
            <a:r>
              <a:rPr lang="en-US" sz="1200" dirty="0" err="1">
                <a:solidFill>
                  <a:srgbClr val="595959"/>
                </a:solidFill>
                <a:latin typeface="Monaco" charset="0"/>
                <a:ea typeface="ＭＳ Ｐゴシック" charset="0"/>
                <a:cs typeface="Monaco" charset="0"/>
                <a:sym typeface="Monaco" charset="0"/>
              </a:rPr>
              <a:t>steve</a:t>
            </a:r>
            <a:r>
              <a:rPr lang="en-US" sz="1200" dirty="0">
                <a:solidFill>
                  <a:srgbClr val="595959"/>
                </a:solidFill>
                <a:latin typeface="Monaco" charset="0"/>
                <a:ea typeface="ＭＳ Ｐゴシック" charset="0"/>
                <a:cs typeface="Monaco" charset="0"/>
                <a:sym typeface="Monaco" charset="0"/>
              </a:rPr>
              <a:t>' });</a:t>
            </a:r>
          </a:p>
          <a:p>
            <a:pPr algn="l"/>
            <a:r>
              <a:rPr lang="en-US" sz="1200" dirty="0">
                <a:solidFill>
                  <a:srgbClr val="595959"/>
                </a:solidFill>
                <a:latin typeface="Monaco" charset="0"/>
                <a:ea typeface="ＭＳ Ｐゴシック" charset="0"/>
                <a:cs typeface="Monaco" charset="0"/>
                <a:sym typeface="Monaco" charset="0"/>
              </a:rPr>
              <a:t>  });</a:t>
            </a:r>
          </a:p>
          <a:p>
            <a:pPr algn="l"/>
            <a:r>
              <a:rPr lang="en-US" sz="1200" dirty="0">
                <a:solidFill>
                  <a:srgbClr val="595959"/>
                </a:solidFill>
                <a:latin typeface="Monaco" charset="0"/>
                <a:ea typeface="ＭＳ Ｐゴシック" charset="0"/>
                <a:cs typeface="Monaco" charset="0"/>
                <a:sym typeface="Monaco" charset="0"/>
              </a:rPr>
              <a:t>&lt;/script&gt;</a:t>
            </a:r>
          </a:p>
          <a:p>
            <a:endParaRPr lang="en-US" sz="1200" dirty="0">
              <a:solidFill>
                <a:srgbClr val="595959"/>
              </a:solidFill>
              <a:ea typeface="ＭＳ Ｐゴシック" charset="0"/>
              <a:cs typeface="Gill Sans" charset="0"/>
            </a:endParaRPr>
          </a:p>
        </p:txBody>
      </p:sp>
      <p:sp>
        <p:nvSpPr>
          <p:cNvPr id="50181" name="Rectangle 5"/>
          <p:cNvSpPr>
            <a:spLocks/>
          </p:cNvSpPr>
          <p:nvPr/>
        </p:nvSpPr>
        <p:spPr bwMode="auto">
          <a:xfrm>
            <a:off x="1064865" y="2143035"/>
            <a:ext cx="10309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r>
              <a:rPr lang="en-US">
                <a:solidFill>
                  <a:schemeClr val="tx1"/>
                </a:solidFill>
                <a:ea typeface="ＭＳ Ｐゴシック" charset="0"/>
                <a:cs typeface="Gill Sans" charset="0"/>
              </a:rPr>
              <a:t>server-side</a:t>
            </a:r>
          </a:p>
        </p:txBody>
      </p:sp>
      <p:sp>
        <p:nvSpPr>
          <p:cNvPr id="50183" name="Line 7"/>
          <p:cNvSpPr>
            <a:spLocks noChangeShapeType="1"/>
          </p:cNvSpPr>
          <p:nvPr/>
        </p:nvSpPr>
        <p:spPr bwMode="auto">
          <a:xfrm>
            <a:off x="4579814" y="2640955"/>
            <a:ext cx="0" cy="1954486"/>
          </a:xfrm>
          <a:prstGeom prst="line">
            <a:avLst/>
          </a:prstGeom>
          <a:noFill/>
          <a:ln w="25400" cap="flat">
            <a:solidFill>
              <a:srgbClr val="80808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01492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p:cNvSpPr>
          <p:nvPr/>
        </p:nvSpPr>
        <p:spPr bwMode="auto">
          <a:xfrm>
            <a:off x="80368" y="2950726"/>
            <a:ext cx="4361036" cy="1661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spAutoFit/>
          </a:bodyPr>
          <a:lstStyle/>
          <a:p>
            <a:r>
              <a:rPr lang="en-US" sz="1200" dirty="0" err="1">
                <a:solidFill>
                  <a:srgbClr val="595959"/>
                </a:solidFill>
                <a:latin typeface="Monaco" charset="0"/>
                <a:ea typeface="ＭＳ Ｐゴシック" charset="0"/>
                <a:cs typeface="Monaco" charset="0"/>
                <a:sym typeface="Monaco" charset="0"/>
              </a:rPr>
              <a:t>var</a:t>
            </a:r>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io</a:t>
            </a:r>
            <a:r>
              <a:rPr lang="en-US" sz="1200" dirty="0">
                <a:solidFill>
                  <a:srgbClr val="595959"/>
                </a:solidFill>
                <a:latin typeface="Monaco" charset="0"/>
                <a:ea typeface="ＭＳ Ｐゴシック" charset="0"/>
                <a:cs typeface="Monaco" charset="0"/>
                <a:sym typeface="Monaco" charset="0"/>
              </a:rPr>
              <a:t> = require('</a:t>
            </a:r>
            <a:r>
              <a:rPr lang="en-US" sz="1200" dirty="0" err="1">
                <a:solidFill>
                  <a:srgbClr val="595959"/>
                </a:solidFill>
                <a:latin typeface="Monaco" charset="0"/>
                <a:ea typeface="ＭＳ Ｐゴシック" charset="0"/>
                <a:cs typeface="Monaco" charset="0"/>
                <a:sym typeface="Monaco" charset="0"/>
              </a:rPr>
              <a:t>socket.io</a:t>
            </a:r>
            <a:r>
              <a:rPr lang="en-US" sz="1200" dirty="0">
                <a:solidFill>
                  <a:srgbClr val="595959"/>
                </a:solidFill>
                <a:latin typeface="Monaco" charset="0"/>
                <a:ea typeface="ＭＳ Ｐゴシック" charset="0"/>
                <a:cs typeface="Monaco" charset="0"/>
                <a:sym typeface="Monaco" charset="0"/>
              </a:rPr>
              <a:t>').listen(server);</a:t>
            </a:r>
          </a:p>
          <a:p>
            <a:pPr algn="l"/>
            <a:endParaRPr lang="en-US" sz="1200" dirty="0">
              <a:solidFill>
                <a:srgbClr val="595959"/>
              </a:solidFill>
              <a:latin typeface="Monaco" charset="0"/>
              <a:ea typeface="ＭＳ Ｐゴシック" charset="0"/>
              <a:cs typeface="Monaco" charset="0"/>
              <a:sym typeface="Monaco" charset="0"/>
            </a:endParaRPr>
          </a:p>
          <a:p>
            <a:pPr algn="l"/>
            <a:r>
              <a:rPr lang="en-US" sz="1200" dirty="0" err="1">
                <a:solidFill>
                  <a:srgbClr val="595959"/>
                </a:solidFill>
                <a:latin typeface="Monaco" charset="0"/>
                <a:ea typeface="ＭＳ Ｐゴシック" charset="0"/>
                <a:cs typeface="Monaco" charset="0"/>
                <a:sym typeface="Monaco" charset="0"/>
              </a:rPr>
              <a:t>io.sockets.on</a:t>
            </a:r>
            <a:r>
              <a:rPr lang="en-US" sz="1200" dirty="0">
                <a:solidFill>
                  <a:srgbClr val="595959"/>
                </a:solidFill>
                <a:latin typeface="Monaco" charset="0"/>
                <a:ea typeface="ＭＳ Ｐゴシック" charset="0"/>
                <a:cs typeface="Monaco" charset="0"/>
                <a:sym typeface="Monaco" charset="0"/>
              </a:rPr>
              <a:t>('connection', function (socket) {</a:t>
            </a:r>
          </a:p>
          <a:p>
            <a:pPr algn="l"/>
            <a:r>
              <a:rPr lang="en-US" sz="1200" dirty="0">
                <a:solidFill>
                  <a:srgbClr val="E9E9E9"/>
                </a:solidFill>
                <a:latin typeface="Monaco" charset="0"/>
                <a:ea typeface="ＭＳ Ｐゴシック" charset="0"/>
                <a:cs typeface="Monaco" charset="0"/>
                <a:sym typeface="Monaco" charset="0"/>
              </a:rPr>
              <a:t>  </a:t>
            </a:r>
            <a:r>
              <a:rPr lang="en-US" sz="1200" dirty="0" err="1">
                <a:solidFill>
                  <a:srgbClr val="E9E9E9"/>
                </a:solidFill>
                <a:latin typeface="Monaco" charset="0"/>
                <a:ea typeface="ＭＳ Ｐゴシック" charset="0"/>
                <a:cs typeface="Monaco" charset="0"/>
                <a:sym typeface="Monaco" charset="0"/>
              </a:rPr>
              <a:t>socket.emit</a:t>
            </a:r>
            <a:r>
              <a:rPr lang="en-US" sz="1200" dirty="0">
                <a:solidFill>
                  <a:srgbClr val="E9E9E9"/>
                </a:solidFill>
                <a:latin typeface="Monaco" charset="0"/>
                <a:ea typeface="ＭＳ Ｐゴシック" charset="0"/>
                <a:cs typeface="Monaco" charset="0"/>
                <a:sym typeface="Monaco" charset="0"/>
              </a:rPr>
              <a:t>(</a:t>
            </a:r>
            <a:r>
              <a:rPr lang="en-US" sz="1200" dirty="0">
                <a:solidFill>
                  <a:srgbClr val="9AB460"/>
                </a:solidFill>
                <a:latin typeface="Monaco" charset="0"/>
                <a:ea typeface="ＭＳ Ｐゴシック" charset="0"/>
                <a:cs typeface="Monaco" charset="0"/>
                <a:sym typeface="Monaco" charset="0"/>
              </a:rPr>
              <a:t>'news'</a:t>
            </a:r>
            <a:r>
              <a:rPr lang="en-US" sz="1200" dirty="0">
                <a:solidFill>
                  <a:srgbClr val="E9E9E9"/>
                </a:solidFill>
                <a:latin typeface="Monaco" charset="0"/>
                <a:ea typeface="ＭＳ Ｐゴシック" charset="0"/>
                <a:cs typeface="Monaco" charset="0"/>
                <a:sym typeface="Monaco" charset="0"/>
              </a:rPr>
              <a:t>, </a:t>
            </a:r>
            <a:r>
              <a:rPr lang="en-US" sz="1200" dirty="0">
                <a:solidFill>
                  <a:srgbClr val="9AB460"/>
                </a:solidFill>
                <a:latin typeface="Monaco" charset="0"/>
                <a:ea typeface="ＭＳ Ｐゴシック" charset="0"/>
                <a:cs typeface="Monaco" charset="0"/>
                <a:sym typeface="Monaco" charset="0"/>
              </a:rPr>
              <a:t>'Stocks are up!'</a:t>
            </a:r>
            <a:r>
              <a:rPr lang="en-US" sz="1200" dirty="0">
                <a:solidFill>
                  <a:srgbClr val="E9E9E9"/>
                </a:solidFill>
                <a:latin typeface="Monaco" charset="0"/>
                <a:ea typeface="ＭＳ Ｐゴシック" charset="0"/>
                <a:cs typeface="Monaco" charset="0"/>
                <a:sym typeface="Monaco" charset="0"/>
              </a:rPr>
              <a:t>);</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socket.on</a:t>
            </a:r>
            <a:r>
              <a:rPr lang="en-US" sz="1200" dirty="0">
                <a:solidFill>
                  <a:srgbClr val="595959"/>
                </a:solidFill>
                <a:latin typeface="Monaco" charset="0"/>
                <a:ea typeface="ＭＳ Ｐゴシック" charset="0"/>
                <a:cs typeface="Monaco" charset="0"/>
                <a:sym typeface="Monaco" charset="0"/>
              </a:rPr>
              <a:t>('response', function (data) {</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console.log</a:t>
            </a:r>
            <a:r>
              <a:rPr lang="en-US" sz="1200" dirty="0">
                <a:solidFill>
                  <a:srgbClr val="595959"/>
                </a:solidFill>
                <a:latin typeface="Monaco" charset="0"/>
                <a:ea typeface="ＭＳ Ｐゴシック" charset="0"/>
                <a:cs typeface="Monaco" charset="0"/>
                <a:sym typeface="Monaco" charset="0"/>
              </a:rPr>
              <a:t>(data);</a:t>
            </a:r>
          </a:p>
          <a:p>
            <a:pPr algn="l"/>
            <a:r>
              <a:rPr lang="en-US" sz="1200" dirty="0">
                <a:solidFill>
                  <a:srgbClr val="595959"/>
                </a:solidFill>
                <a:latin typeface="Monaco" charset="0"/>
                <a:ea typeface="ＭＳ Ｐゴシック" charset="0"/>
                <a:cs typeface="Monaco" charset="0"/>
                <a:sym typeface="Monaco" charset="0"/>
              </a:rPr>
              <a:t>  });</a:t>
            </a:r>
          </a:p>
          <a:p>
            <a:pPr algn="l"/>
            <a:r>
              <a:rPr lang="en-US" sz="1200" dirty="0">
                <a:solidFill>
                  <a:srgbClr val="595959"/>
                </a:solidFill>
                <a:latin typeface="Monaco" charset="0"/>
                <a:ea typeface="ＭＳ Ｐゴシック" charset="0"/>
                <a:cs typeface="Monaco" charset="0"/>
                <a:sym typeface="Monaco" charset="0"/>
              </a:rPr>
              <a:t>});</a:t>
            </a:r>
          </a:p>
          <a:p>
            <a:endParaRPr lang="en-US" sz="1200" dirty="0">
              <a:ea typeface="ＭＳ Ｐゴシック" charset="0"/>
              <a:cs typeface="Gill Sans" charset="0"/>
            </a:endParaRPr>
          </a:p>
        </p:txBody>
      </p:sp>
      <p:sp>
        <p:nvSpPr>
          <p:cNvPr id="50179" name="Rectangle 3"/>
          <p:cNvSpPr>
            <a:spLocks/>
          </p:cNvSpPr>
          <p:nvPr/>
        </p:nvSpPr>
        <p:spPr bwMode="auto">
          <a:xfrm>
            <a:off x="4750594" y="2906613"/>
            <a:ext cx="4545211" cy="162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gn="l"/>
            <a:r>
              <a:rPr lang="en-US" sz="1200" dirty="0">
                <a:solidFill>
                  <a:srgbClr val="595959"/>
                </a:solidFill>
                <a:latin typeface="Monaco" charset="0"/>
                <a:ea typeface="ＭＳ Ｐゴシック" charset="0"/>
                <a:cs typeface="Monaco" charset="0"/>
                <a:sym typeface="Monaco" charset="0"/>
              </a:rPr>
              <a:t>&lt;script </a:t>
            </a:r>
            <a:r>
              <a:rPr lang="en-US" sz="1200" dirty="0" err="1">
                <a:solidFill>
                  <a:srgbClr val="595959"/>
                </a:solidFill>
                <a:latin typeface="Monaco" charset="0"/>
                <a:ea typeface="ＭＳ Ｐゴシック" charset="0"/>
                <a:cs typeface="Monaco" charset="0"/>
                <a:sym typeface="Monaco" charset="0"/>
              </a:rPr>
              <a:t>src</a:t>
            </a:r>
            <a:r>
              <a:rPr lang="en-US" sz="1200" dirty="0">
                <a:solidFill>
                  <a:srgbClr val="595959"/>
                </a:solidFill>
                <a:latin typeface="Monaco" charset="0"/>
                <a:ea typeface="ＭＳ Ｐゴシック" charset="0"/>
                <a:cs typeface="Monaco" charset="0"/>
                <a:sym typeface="Monaco" charset="0"/>
              </a:rPr>
              <a:t>="/</a:t>
            </a:r>
            <a:r>
              <a:rPr lang="en-US" sz="1200" dirty="0" err="1">
                <a:solidFill>
                  <a:srgbClr val="595959"/>
                </a:solidFill>
                <a:latin typeface="Monaco" charset="0"/>
                <a:ea typeface="ＭＳ Ｐゴシック" charset="0"/>
                <a:cs typeface="Monaco" charset="0"/>
                <a:sym typeface="Monaco" charset="0"/>
              </a:rPr>
              <a:t>socket.io</a:t>
            </a:r>
            <a:r>
              <a:rPr lang="en-US" sz="1200" dirty="0">
                <a:solidFill>
                  <a:srgbClr val="595959"/>
                </a:solidFill>
                <a:latin typeface="Monaco" charset="0"/>
                <a:ea typeface="ＭＳ Ｐゴシック" charset="0"/>
                <a:cs typeface="Monaco" charset="0"/>
                <a:sym typeface="Monaco" charset="0"/>
              </a:rPr>
              <a:t>/</a:t>
            </a:r>
            <a:r>
              <a:rPr lang="en-US" sz="1200" dirty="0" err="1">
                <a:solidFill>
                  <a:srgbClr val="595959"/>
                </a:solidFill>
                <a:latin typeface="Monaco" charset="0"/>
                <a:ea typeface="ＭＳ Ｐゴシック" charset="0"/>
                <a:cs typeface="Monaco" charset="0"/>
                <a:sym typeface="Monaco" charset="0"/>
              </a:rPr>
              <a:t>socket.io.js</a:t>
            </a:r>
            <a:r>
              <a:rPr lang="en-US" sz="1200" dirty="0">
                <a:solidFill>
                  <a:srgbClr val="595959"/>
                </a:solidFill>
                <a:latin typeface="Monaco" charset="0"/>
                <a:ea typeface="ＭＳ Ｐゴシック" charset="0"/>
                <a:cs typeface="Monaco" charset="0"/>
                <a:sym typeface="Monaco" charset="0"/>
              </a:rPr>
              <a:t>"&gt;&lt;/script&gt;</a:t>
            </a:r>
          </a:p>
          <a:p>
            <a:pPr algn="l"/>
            <a:r>
              <a:rPr lang="en-US" sz="1200" dirty="0">
                <a:solidFill>
                  <a:srgbClr val="595959"/>
                </a:solidFill>
                <a:latin typeface="Monaco" charset="0"/>
                <a:ea typeface="ＭＳ Ｐゴシック" charset="0"/>
                <a:cs typeface="Monaco" charset="0"/>
                <a:sym typeface="Monaco" charset="0"/>
              </a:rPr>
              <a:t>&lt;script&gt;</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var</a:t>
            </a:r>
            <a:r>
              <a:rPr lang="en-US" sz="1200" dirty="0">
                <a:solidFill>
                  <a:srgbClr val="595959"/>
                </a:solidFill>
                <a:latin typeface="Monaco" charset="0"/>
                <a:ea typeface="ＭＳ Ｐゴシック" charset="0"/>
                <a:cs typeface="Monaco" charset="0"/>
                <a:sym typeface="Monaco" charset="0"/>
              </a:rPr>
              <a:t> socket = </a:t>
            </a:r>
            <a:r>
              <a:rPr lang="en-US" sz="1200" dirty="0" err="1">
                <a:solidFill>
                  <a:srgbClr val="595959"/>
                </a:solidFill>
                <a:latin typeface="Monaco" charset="0"/>
                <a:ea typeface="ＭＳ Ｐゴシック" charset="0"/>
                <a:cs typeface="Monaco" charset="0"/>
                <a:sym typeface="Monaco" charset="0"/>
              </a:rPr>
              <a:t>io.connect</a:t>
            </a:r>
            <a:r>
              <a:rPr lang="en-US" sz="1200" dirty="0">
                <a:solidFill>
                  <a:srgbClr val="595959"/>
                </a:solidFill>
                <a:latin typeface="Monaco" charset="0"/>
                <a:ea typeface="ＭＳ Ｐゴシック" charset="0"/>
                <a:cs typeface="Monaco" charset="0"/>
                <a:sym typeface="Monaco" charset="0"/>
              </a:rPr>
              <a:t>('http://</a:t>
            </a:r>
            <a:r>
              <a:rPr lang="en-US" sz="1200" dirty="0" err="1">
                <a:solidFill>
                  <a:srgbClr val="595959"/>
                </a:solidFill>
                <a:latin typeface="Monaco" charset="0"/>
                <a:ea typeface="ＭＳ Ｐゴシック" charset="0"/>
                <a:cs typeface="Monaco" charset="0"/>
                <a:sym typeface="Monaco" charset="0"/>
              </a:rPr>
              <a:t>localhost</a:t>
            </a:r>
            <a:r>
              <a:rPr lang="en-US" sz="1200" dirty="0">
                <a:solidFill>
                  <a:srgbClr val="595959"/>
                </a:solidFill>
                <a:latin typeface="Monaco" charset="0"/>
                <a:ea typeface="ＭＳ Ｐゴシック" charset="0"/>
                <a:cs typeface="Monaco" charset="0"/>
                <a:sym typeface="Monaco" charset="0"/>
              </a:rPr>
              <a:t>');</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socket.on</a:t>
            </a:r>
            <a:r>
              <a:rPr lang="en-US" sz="1200" dirty="0">
                <a:solidFill>
                  <a:srgbClr val="595959"/>
                </a:solidFill>
                <a:latin typeface="Monaco" charset="0"/>
                <a:ea typeface="ＭＳ Ｐゴシック" charset="0"/>
                <a:cs typeface="Monaco" charset="0"/>
                <a:sym typeface="Monaco" charset="0"/>
              </a:rPr>
              <a:t>('news', function (data) {</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socket.emit</a:t>
            </a:r>
            <a:r>
              <a:rPr lang="en-US" sz="1200" dirty="0">
                <a:solidFill>
                  <a:srgbClr val="595959"/>
                </a:solidFill>
                <a:latin typeface="Monaco" charset="0"/>
                <a:ea typeface="ＭＳ Ｐゴシック" charset="0"/>
                <a:cs typeface="Monaco" charset="0"/>
                <a:sym typeface="Monaco" charset="0"/>
              </a:rPr>
              <a:t>('response', { user: '</a:t>
            </a:r>
            <a:r>
              <a:rPr lang="en-US" sz="1200" dirty="0" err="1">
                <a:solidFill>
                  <a:srgbClr val="595959"/>
                </a:solidFill>
                <a:latin typeface="Monaco" charset="0"/>
                <a:ea typeface="ＭＳ Ｐゴシック" charset="0"/>
                <a:cs typeface="Monaco" charset="0"/>
                <a:sym typeface="Monaco" charset="0"/>
              </a:rPr>
              <a:t>steve</a:t>
            </a:r>
            <a:r>
              <a:rPr lang="en-US" sz="1200" dirty="0">
                <a:solidFill>
                  <a:srgbClr val="595959"/>
                </a:solidFill>
                <a:latin typeface="Monaco" charset="0"/>
                <a:ea typeface="ＭＳ Ｐゴシック" charset="0"/>
                <a:cs typeface="Monaco" charset="0"/>
                <a:sym typeface="Monaco" charset="0"/>
              </a:rPr>
              <a:t>' });</a:t>
            </a:r>
          </a:p>
          <a:p>
            <a:pPr algn="l"/>
            <a:r>
              <a:rPr lang="en-US" sz="1200" dirty="0">
                <a:solidFill>
                  <a:srgbClr val="595959"/>
                </a:solidFill>
                <a:latin typeface="Monaco" charset="0"/>
                <a:ea typeface="ＭＳ Ｐゴシック" charset="0"/>
                <a:cs typeface="Monaco" charset="0"/>
                <a:sym typeface="Monaco" charset="0"/>
              </a:rPr>
              <a:t>  });</a:t>
            </a:r>
          </a:p>
          <a:p>
            <a:pPr algn="l"/>
            <a:r>
              <a:rPr lang="en-US" sz="1200" dirty="0">
                <a:solidFill>
                  <a:srgbClr val="595959"/>
                </a:solidFill>
                <a:latin typeface="Monaco" charset="0"/>
                <a:ea typeface="ＭＳ Ｐゴシック" charset="0"/>
                <a:cs typeface="Monaco" charset="0"/>
                <a:sym typeface="Monaco" charset="0"/>
              </a:rPr>
              <a:t>&lt;/script&gt;</a:t>
            </a:r>
          </a:p>
          <a:p>
            <a:endParaRPr lang="en-US" sz="1200" dirty="0">
              <a:solidFill>
                <a:srgbClr val="595959"/>
              </a:solidFill>
              <a:ea typeface="ＭＳ Ｐゴシック" charset="0"/>
              <a:cs typeface="Gill Sans" charset="0"/>
            </a:endParaRPr>
          </a:p>
        </p:txBody>
      </p:sp>
      <p:sp>
        <p:nvSpPr>
          <p:cNvPr id="50181" name="Rectangle 5"/>
          <p:cNvSpPr>
            <a:spLocks/>
          </p:cNvSpPr>
          <p:nvPr/>
        </p:nvSpPr>
        <p:spPr bwMode="auto">
          <a:xfrm>
            <a:off x="1064865" y="2143035"/>
            <a:ext cx="10309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r>
              <a:rPr lang="en-US">
                <a:solidFill>
                  <a:schemeClr val="tx1"/>
                </a:solidFill>
                <a:ea typeface="ＭＳ Ｐゴシック" charset="0"/>
                <a:cs typeface="Gill Sans" charset="0"/>
              </a:rPr>
              <a:t>server-side</a:t>
            </a:r>
          </a:p>
        </p:txBody>
      </p:sp>
      <p:sp>
        <p:nvSpPr>
          <p:cNvPr id="50183" name="Line 7"/>
          <p:cNvSpPr>
            <a:spLocks noChangeShapeType="1"/>
          </p:cNvSpPr>
          <p:nvPr/>
        </p:nvSpPr>
        <p:spPr bwMode="auto">
          <a:xfrm>
            <a:off x="4579814" y="2640955"/>
            <a:ext cx="0" cy="1954486"/>
          </a:xfrm>
          <a:prstGeom prst="line">
            <a:avLst/>
          </a:prstGeom>
          <a:noFill/>
          <a:ln w="25400" cap="flat">
            <a:solidFill>
              <a:srgbClr val="80808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01492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p:cNvSpPr>
          <p:nvPr/>
        </p:nvSpPr>
        <p:spPr bwMode="auto">
          <a:xfrm>
            <a:off x="80368" y="2950726"/>
            <a:ext cx="4361036" cy="1661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spAutoFit/>
          </a:bodyPr>
          <a:lstStyle/>
          <a:p>
            <a:r>
              <a:rPr lang="en-US" sz="1200" dirty="0" err="1">
                <a:solidFill>
                  <a:srgbClr val="595959"/>
                </a:solidFill>
                <a:latin typeface="Monaco" charset="0"/>
                <a:ea typeface="ＭＳ Ｐゴシック" charset="0"/>
                <a:cs typeface="Monaco" charset="0"/>
                <a:sym typeface="Monaco" charset="0"/>
              </a:rPr>
              <a:t>var</a:t>
            </a:r>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io</a:t>
            </a:r>
            <a:r>
              <a:rPr lang="en-US" sz="1200" dirty="0">
                <a:solidFill>
                  <a:srgbClr val="595959"/>
                </a:solidFill>
                <a:latin typeface="Monaco" charset="0"/>
                <a:ea typeface="ＭＳ Ｐゴシック" charset="0"/>
                <a:cs typeface="Monaco" charset="0"/>
                <a:sym typeface="Monaco" charset="0"/>
              </a:rPr>
              <a:t> = require('</a:t>
            </a:r>
            <a:r>
              <a:rPr lang="en-US" sz="1200" dirty="0" err="1">
                <a:solidFill>
                  <a:srgbClr val="595959"/>
                </a:solidFill>
                <a:latin typeface="Monaco" charset="0"/>
                <a:ea typeface="ＭＳ Ｐゴシック" charset="0"/>
                <a:cs typeface="Monaco" charset="0"/>
                <a:sym typeface="Monaco" charset="0"/>
              </a:rPr>
              <a:t>socket.io</a:t>
            </a:r>
            <a:r>
              <a:rPr lang="en-US" sz="1200" dirty="0">
                <a:solidFill>
                  <a:srgbClr val="595959"/>
                </a:solidFill>
                <a:latin typeface="Monaco" charset="0"/>
                <a:ea typeface="ＭＳ Ｐゴシック" charset="0"/>
                <a:cs typeface="Monaco" charset="0"/>
                <a:sym typeface="Monaco" charset="0"/>
              </a:rPr>
              <a:t>').listen(server);</a:t>
            </a:r>
          </a:p>
          <a:p>
            <a:pPr algn="l"/>
            <a:endParaRPr lang="en-US" sz="1200" dirty="0">
              <a:solidFill>
                <a:srgbClr val="595959"/>
              </a:solidFill>
              <a:latin typeface="Monaco" charset="0"/>
              <a:ea typeface="ＭＳ Ｐゴシック" charset="0"/>
              <a:cs typeface="Monaco" charset="0"/>
              <a:sym typeface="Monaco" charset="0"/>
            </a:endParaRPr>
          </a:p>
          <a:p>
            <a:pPr algn="l"/>
            <a:r>
              <a:rPr lang="en-US" sz="1200" dirty="0" err="1">
                <a:solidFill>
                  <a:srgbClr val="595959"/>
                </a:solidFill>
                <a:latin typeface="Monaco" charset="0"/>
                <a:ea typeface="ＭＳ Ｐゴシック" charset="0"/>
                <a:cs typeface="Monaco" charset="0"/>
                <a:sym typeface="Monaco" charset="0"/>
              </a:rPr>
              <a:t>io.sockets.on</a:t>
            </a:r>
            <a:r>
              <a:rPr lang="en-US" sz="1200" dirty="0">
                <a:solidFill>
                  <a:srgbClr val="595959"/>
                </a:solidFill>
                <a:latin typeface="Monaco" charset="0"/>
                <a:ea typeface="ＭＳ Ｐゴシック" charset="0"/>
                <a:cs typeface="Monaco" charset="0"/>
                <a:sym typeface="Monaco" charset="0"/>
              </a:rPr>
              <a:t>('connection', function (socket) {</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socket.emit</a:t>
            </a:r>
            <a:r>
              <a:rPr lang="en-US" sz="1200" dirty="0">
                <a:solidFill>
                  <a:srgbClr val="595959"/>
                </a:solidFill>
                <a:latin typeface="Monaco" charset="0"/>
                <a:ea typeface="ＭＳ Ｐゴシック" charset="0"/>
                <a:cs typeface="Monaco" charset="0"/>
                <a:sym typeface="Monaco" charset="0"/>
              </a:rPr>
              <a:t>('news', 'Stocks are up!');</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socket.on</a:t>
            </a:r>
            <a:r>
              <a:rPr lang="en-US" sz="1200" dirty="0">
                <a:solidFill>
                  <a:srgbClr val="595959"/>
                </a:solidFill>
                <a:latin typeface="Monaco" charset="0"/>
                <a:ea typeface="ＭＳ Ｐゴシック" charset="0"/>
                <a:cs typeface="Monaco" charset="0"/>
                <a:sym typeface="Monaco" charset="0"/>
              </a:rPr>
              <a:t>('response', function (data) {</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console.log</a:t>
            </a:r>
            <a:r>
              <a:rPr lang="en-US" sz="1200" dirty="0">
                <a:solidFill>
                  <a:srgbClr val="595959"/>
                </a:solidFill>
                <a:latin typeface="Monaco" charset="0"/>
                <a:ea typeface="ＭＳ Ｐゴシック" charset="0"/>
                <a:cs typeface="Monaco" charset="0"/>
                <a:sym typeface="Monaco" charset="0"/>
              </a:rPr>
              <a:t>(data);</a:t>
            </a:r>
          </a:p>
          <a:p>
            <a:pPr algn="l"/>
            <a:r>
              <a:rPr lang="en-US" sz="1200" dirty="0">
                <a:solidFill>
                  <a:srgbClr val="595959"/>
                </a:solidFill>
                <a:latin typeface="Monaco" charset="0"/>
                <a:ea typeface="ＭＳ Ｐゴシック" charset="0"/>
                <a:cs typeface="Monaco" charset="0"/>
                <a:sym typeface="Monaco" charset="0"/>
              </a:rPr>
              <a:t>  });</a:t>
            </a:r>
          </a:p>
          <a:p>
            <a:pPr algn="l"/>
            <a:r>
              <a:rPr lang="en-US" sz="1200" dirty="0">
                <a:solidFill>
                  <a:srgbClr val="595959"/>
                </a:solidFill>
                <a:latin typeface="Monaco" charset="0"/>
                <a:ea typeface="ＭＳ Ｐゴシック" charset="0"/>
                <a:cs typeface="Monaco" charset="0"/>
                <a:sym typeface="Monaco" charset="0"/>
              </a:rPr>
              <a:t>});</a:t>
            </a:r>
          </a:p>
          <a:p>
            <a:endParaRPr lang="en-US" sz="1200" dirty="0">
              <a:solidFill>
                <a:srgbClr val="595959"/>
              </a:solidFill>
              <a:ea typeface="ＭＳ Ｐゴシック" charset="0"/>
              <a:cs typeface="Gill Sans" charset="0"/>
            </a:endParaRPr>
          </a:p>
        </p:txBody>
      </p:sp>
      <p:sp>
        <p:nvSpPr>
          <p:cNvPr id="50179" name="Rectangle 3"/>
          <p:cNvSpPr>
            <a:spLocks/>
          </p:cNvSpPr>
          <p:nvPr/>
        </p:nvSpPr>
        <p:spPr bwMode="auto">
          <a:xfrm>
            <a:off x="4750594" y="2906613"/>
            <a:ext cx="4545211" cy="162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gn="l"/>
            <a:r>
              <a:rPr lang="en-US" sz="1200" dirty="0">
                <a:solidFill>
                  <a:srgbClr val="595959"/>
                </a:solidFill>
                <a:latin typeface="Monaco" charset="0"/>
                <a:ea typeface="ＭＳ Ｐゴシック" charset="0"/>
                <a:cs typeface="Monaco" charset="0"/>
                <a:sym typeface="Monaco" charset="0"/>
              </a:rPr>
              <a:t>&lt;script </a:t>
            </a:r>
            <a:r>
              <a:rPr lang="en-US" sz="1200" dirty="0" err="1">
                <a:solidFill>
                  <a:srgbClr val="595959"/>
                </a:solidFill>
                <a:latin typeface="Monaco" charset="0"/>
                <a:ea typeface="ＭＳ Ｐゴシック" charset="0"/>
                <a:cs typeface="Monaco" charset="0"/>
                <a:sym typeface="Monaco" charset="0"/>
              </a:rPr>
              <a:t>src</a:t>
            </a:r>
            <a:r>
              <a:rPr lang="en-US" sz="1200" dirty="0">
                <a:solidFill>
                  <a:srgbClr val="595959"/>
                </a:solidFill>
                <a:latin typeface="Monaco" charset="0"/>
                <a:ea typeface="ＭＳ Ｐゴシック" charset="0"/>
                <a:cs typeface="Monaco" charset="0"/>
                <a:sym typeface="Monaco" charset="0"/>
              </a:rPr>
              <a:t>="/</a:t>
            </a:r>
            <a:r>
              <a:rPr lang="en-US" sz="1200" dirty="0" err="1">
                <a:solidFill>
                  <a:srgbClr val="595959"/>
                </a:solidFill>
                <a:latin typeface="Monaco" charset="0"/>
                <a:ea typeface="ＭＳ Ｐゴシック" charset="0"/>
                <a:cs typeface="Monaco" charset="0"/>
                <a:sym typeface="Monaco" charset="0"/>
              </a:rPr>
              <a:t>socket.io</a:t>
            </a:r>
            <a:r>
              <a:rPr lang="en-US" sz="1200" dirty="0">
                <a:solidFill>
                  <a:srgbClr val="595959"/>
                </a:solidFill>
                <a:latin typeface="Monaco" charset="0"/>
                <a:ea typeface="ＭＳ Ｐゴシック" charset="0"/>
                <a:cs typeface="Monaco" charset="0"/>
                <a:sym typeface="Monaco" charset="0"/>
              </a:rPr>
              <a:t>/</a:t>
            </a:r>
            <a:r>
              <a:rPr lang="en-US" sz="1200" dirty="0" err="1">
                <a:solidFill>
                  <a:srgbClr val="595959"/>
                </a:solidFill>
                <a:latin typeface="Monaco" charset="0"/>
                <a:ea typeface="ＭＳ Ｐゴシック" charset="0"/>
                <a:cs typeface="Monaco" charset="0"/>
                <a:sym typeface="Monaco" charset="0"/>
              </a:rPr>
              <a:t>socket.io.js</a:t>
            </a:r>
            <a:r>
              <a:rPr lang="en-US" sz="1200" dirty="0">
                <a:solidFill>
                  <a:srgbClr val="595959"/>
                </a:solidFill>
                <a:latin typeface="Monaco" charset="0"/>
                <a:ea typeface="ＭＳ Ｐゴシック" charset="0"/>
                <a:cs typeface="Monaco" charset="0"/>
                <a:sym typeface="Monaco" charset="0"/>
              </a:rPr>
              <a:t>"&gt;&lt;/script&gt;</a:t>
            </a:r>
          </a:p>
          <a:p>
            <a:pPr algn="l"/>
            <a:r>
              <a:rPr lang="en-US" sz="1200" dirty="0">
                <a:solidFill>
                  <a:srgbClr val="595959"/>
                </a:solidFill>
                <a:latin typeface="Monaco" charset="0"/>
                <a:ea typeface="ＭＳ Ｐゴシック" charset="0"/>
                <a:cs typeface="Monaco" charset="0"/>
                <a:sym typeface="Monaco" charset="0"/>
              </a:rPr>
              <a:t>&lt;script&gt;</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var</a:t>
            </a:r>
            <a:r>
              <a:rPr lang="en-US" sz="1200" dirty="0">
                <a:solidFill>
                  <a:srgbClr val="595959"/>
                </a:solidFill>
                <a:latin typeface="Monaco" charset="0"/>
                <a:ea typeface="ＭＳ Ｐゴシック" charset="0"/>
                <a:cs typeface="Monaco" charset="0"/>
                <a:sym typeface="Monaco" charset="0"/>
              </a:rPr>
              <a:t> socket = </a:t>
            </a:r>
            <a:r>
              <a:rPr lang="en-US" sz="1200" dirty="0" err="1">
                <a:solidFill>
                  <a:srgbClr val="595959"/>
                </a:solidFill>
                <a:latin typeface="Monaco" charset="0"/>
                <a:ea typeface="ＭＳ Ｐゴシック" charset="0"/>
                <a:cs typeface="Monaco" charset="0"/>
                <a:sym typeface="Monaco" charset="0"/>
              </a:rPr>
              <a:t>io.connect</a:t>
            </a:r>
            <a:r>
              <a:rPr lang="en-US" sz="1200" dirty="0">
                <a:solidFill>
                  <a:srgbClr val="595959"/>
                </a:solidFill>
                <a:latin typeface="Monaco" charset="0"/>
                <a:ea typeface="ＭＳ Ｐゴシック" charset="0"/>
                <a:cs typeface="Monaco" charset="0"/>
                <a:sym typeface="Monaco" charset="0"/>
              </a:rPr>
              <a:t>('http://</a:t>
            </a:r>
            <a:r>
              <a:rPr lang="en-US" sz="1200" dirty="0" err="1">
                <a:solidFill>
                  <a:srgbClr val="595959"/>
                </a:solidFill>
                <a:latin typeface="Monaco" charset="0"/>
                <a:ea typeface="ＭＳ Ｐゴシック" charset="0"/>
                <a:cs typeface="Monaco" charset="0"/>
                <a:sym typeface="Monaco" charset="0"/>
              </a:rPr>
              <a:t>localhost</a:t>
            </a:r>
            <a:r>
              <a:rPr lang="en-US" sz="1200" dirty="0">
                <a:solidFill>
                  <a:srgbClr val="595959"/>
                </a:solidFill>
                <a:latin typeface="Monaco" charset="0"/>
                <a:ea typeface="ＭＳ Ｐゴシック" charset="0"/>
                <a:cs typeface="Monaco" charset="0"/>
                <a:sym typeface="Monaco" charset="0"/>
              </a:rPr>
              <a:t>');</a:t>
            </a:r>
          </a:p>
          <a:p>
            <a:pPr algn="l"/>
            <a:r>
              <a:rPr lang="en-US" sz="1200" dirty="0">
                <a:solidFill>
                  <a:srgbClr val="E9E9E9"/>
                </a:solidFill>
                <a:latin typeface="Monaco" charset="0"/>
                <a:ea typeface="ＭＳ Ｐゴシック" charset="0"/>
                <a:cs typeface="Monaco" charset="0"/>
                <a:sym typeface="Monaco" charset="0"/>
              </a:rPr>
              <a:t>  </a:t>
            </a:r>
            <a:r>
              <a:rPr lang="en-US" sz="1200" dirty="0" err="1">
                <a:solidFill>
                  <a:srgbClr val="E9E9E9"/>
                </a:solidFill>
                <a:latin typeface="Monaco" charset="0"/>
                <a:ea typeface="ＭＳ Ｐゴシック" charset="0"/>
                <a:cs typeface="Monaco" charset="0"/>
                <a:sym typeface="Monaco" charset="0"/>
              </a:rPr>
              <a:t>socket.on</a:t>
            </a:r>
            <a:r>
              <a:rPr lang="en-US" sz="1200" dirty="0">
                <a:solidFill>
                  <a:srgbClr val="E9E9E9"/>
                </a:solidFill>
                <a:latin typeface="Monaco" charset="0"/>
                <a:ea typeface="ＭＳ Ｐゴシック" charset="0"/>
                <a:cs typeface="Monaco" charset="0"/>
                <a:sym typeface="Monaco" charset="0"/>
              </a:rPr>
              <a:t>(</a:t>
            </a:r>
            <a:r>
              <a:rPr lang="en-US" sz="1200" dirty="0">
                <a:solidFill>
                  <a:srgbClr val="9AB460"/>
                </a:solidFill>
                <a:latin typeface="Monaco" charset="0"/>
                <a:ea typeface="ＭＳ Ｐゴシック" charset="0"/>
                <a:cs typeface="Monaco" charset="0"/>
                <a:sym typeface="Monaco" charset="0"/>
              </a:rPr>
              <a:t>'news'</a:t>
            </a:r>
            <a:r>
              <a:rPr lang="en-US" sz="1200" dirty="0">
                <a:solidFill>
                  <a:srgbClr val="E9E9E9"/>
                </a:solidFill>
                <a:latin typeface="Monaco" charset="0"/>
                <a:ea typeface="ＭＳ Ｐゴシック" charset="0"/>
                <a:cs typeface="Monaco" charset="0"/>
                <a:sym typeface="Monaco" charset="0"/>
              </a:rPr>
              <a:t>, function (data) {</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socket.emit</a:t>
            </a:r>
            <a:r>
              <a:rPr lang="en-US" sz="1200" dirty="0">
                <a:solidFill>
                  <a:srgbClr val="595959"/>
                </a:solidFill>
                <a:latin typeface="Monaco" charset="0"/>
                <a:ea typeface="ＭＳ Ｐゴシック" charset="0"/>
                <a:cs typeface="Monaco" charset="0"/>
                <a:sym typeface="Monaco" charset="0"/>
              </a:rPr>
              <a:t>('response', { user: '</a:t>
            </a:r>
            <a:r>
              <a:rPr lang="en-US" sz="1200" dirty="0" err="1">
                <a:solidFill>
                  <a:srgbClr val="595959"/>
                </a:solidFill>
                <a:latin typeface="Monaco" charset="0"/>
                <a:ea typeface="ＭＳ Ｐゴシック" charset="0"/>
                <a:cs typeface="Monaco" charset="0"/>
                <a:sym typeface="Monaco" charset="0"/>
              </a:rPr>
              <a:t>steve</a:t>
            </a:r>
            <a:r>
              <a:rPr lang="en-US" sz="1200" dirty="0">
                <a:solidFill>
                  <a:srgbClr val="595959"/>
                </a:solidFill>
                <a:latin typeface="Monaco" charset="0"/>
                <a:ea typeface="ＭＳ Ｐゴシック" charset="0"/>
                <a:cs typeface="Monaco" charset="0"/>
                <a:sym typeface="Monaco" charset="0"/>
              </a:rPr>
              <a:t>' });</a:t>
            </a:r>
          </a:p>
          <a:p>
            <a:pPr algn="l"/>
            <a:r>
              <a:rPr lang="en-US" sz="1200" dirty="0">
                <a:solidFill>
                  <a:srgbClr val="E9E9E9"/>
                </a:solidFill>
                <a:latin typeface="Monaco" charset="0"/>
                <a:ea typeface="ＭＳ Ｐゴシック" charset="0"/>
                <a:cs typeface="Monaco" charset="0"/>
                <a:sym typeface="Monaco" charset="0"/>
              </a:rPr>
              <a:t>  });</a:t>
            </a:r>
          </a:p>
          <a:p>
            <a:pPr algn="l"/>
            <a:r>
              <a:rPr lang="en-US" sz="1200" dirty="0">
                <a:solidFill>
                  <a:srgbClr val="595959"/>
                </a:solidFill>
                <a:latin typeface="Monaco" charset="0"/>
                <a:ea typeface="ＭＳ Ｐゴシック" charset="0"/>
                <a:cs typeface="Monaco" charset="0"/>
                <a:sym typeface="Monaco" charset="0"/>
              </a:rPr>
              <a:t>&lt;/script&gt;</a:t>
            </a:r>
          </a:p>
          <a:p>
            <a:endParaRPr lang="en-US" sz="1200" dirty="0">
              <a:ea typeface="ＭＳ Ｐゴシック" charset="0"/>
              <a:cs typeface="Gill Sans" charset="0"/>
            </a:endParaRPr>
          </a:p>
        </p:txBody>
      </p:sp>
      <p:sp>
        <p:nvSpPr>
          <p:cNvPr id="50182" name="Rectangle 6"/>
          <p:cNvSpPr>
            <a:spLocks/>
          </p:cNvSpPr>
          <p:nvPr/>
        </p:nvSpPr>
        <p:spPr bwMode="auto">
          <a:xfrm>
            <a:off x="6103442" y="2143035"/>
            <a:ext cx="98543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r>
              <a:rPr lang="en-US">
                <a:solidFill>
                  <a:schemeClr val="tx1"/>
                </a:solidFill>
                <a:ea typeface="ＭＳ Ｐゴシック" charset="0"/>
                <a:cs typeface="Gill Sans" charset="0"/>
              </a:rPr>
              <a:t>client-side</a:t>
            </a:r>
          </a:p>
        </p:txBody>
      </p:sp>
      <p:sp>
        <p:nvSpPr>
          <p:cNvPr id="50183" name="Line 7"/>
          <p:cNvSpPr>
            <a:spLocks noChangeShapeType="1"/>
          </p:cNvSpPr>
          <p:nvPr/>
        </p:nvSpPr>
        <p:spPr bwMode="auto">
          <a:xfrm>
            <a:off x="4579814" y="2640955"/>
            <a:ext cx="0" cy="1954486"/>
          </a:xfrm>
          <a:prstGeom prst="line">
            <a:avLst/>
          </a:prstGeom>
          <a:noFill/>
          <a:ln w="25400" cap="flat">
            <a:solidFill>
              <a:srgbClr val="80808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01492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grades </a:t>
            </a:r>
            <a:endParaRPr lang="en-US" dirty="0"/>
          </a:p>
        </p:txBody>
      </p:sp>
      <p:sp>
        <p:nvSpPr>
          <p:cNvPr id="3" name="Content Placeholder 2"/>
          <p:cNvSpPr>
            <a:spLocks noGrp="1"/>
          </p:cNvSpPr>
          <p:nvPr>
            <p:ph idx="1"/>
          </p:nvPr>
        </p:nvSpPr>
        <p:spPr/>
        <p:txBody>
          <a:bodyPr/>
          <a:lstStyle/>
          <a:p>
            <a:r>
              <a:rPr lang="en-US" dirty="0" smtClean="0">
                <a:solidFill>
                  <a:srgbClr val="FFFFFF"/>
                </a:solidFill>
              </a:rPr>
              <a:t>Based on Project 0, 1, 2 (40%)</a:t>
            </a:r>
          </a:p>
          <a:p>
            <a:r>
              <a:rPr lang="en-US" dirty="0" smtClean="0">
                <a:solidFill>
                  <a:srgbClr val="FFFFFF"/>
                </a:solidFill>
              </a:rPr>
              <a:t>Grades are curved</a:t>
            </a:r>
          </a:p>
          <a:p>
            <a:r>
              <a:rPr lang="en-US" dirty="0" smtClean="0">
                <a:solidFill>
                  <a:srgbClr val="FFFFFF"/>
                </a:solidFill>
              </a:rPr>
              <a:t>Some of you don’t have midterm grades because I have trouble grading your projects. </a:t>
            </a:r>
            <a:endParaRPr lang="en-US" dirty="0">
              <a:solidFill>
                <a:srgbClr val="FFFFFF"/>
              </a:solidFill>
            </a:endParaRPr>
          </a:p>
          <a:p>
            <a:pPr lvl="1"/>
            <a:r>
              <a:rPr lang="en-US" dirty="0" smtClean="0">
                <a:solidFill>
                  <a:srgbClr val="FFFFFF"/>
                </a:solidFill>
              </a:rPr>
              <a:t>Contact me </a:t>
            </a:r>
            <a:r>
              <a:rPr lang="en-US" dirty="0" err="1" smtClean="0">
                <a:solidFill>
                  <a:srgbClr val="FFFFFF"/>
                </a:solidFill>
              </a:rPr>
              <a:t>asap</a:t>
            </a:r>
            <a:r>
              <a:rPr lang="en-US" dirty="0" smtClean="0">
                <a:solidFill>
                  <a:srgbClr val="FFFFFF"/>
                </a:solidFill>
              </a:rPr>
              <a:t>. </a:t>
            </a:r>
          </a:p>
          <a:p>
            <a:r>
              <a:rPr lang="en-US" dirty="0" smtClean="0">
                <a:solidFill>
                  <a:srgbClr val="FFFFFF"/>
                </a:solidFill>
              </a:rPr>
              <a:t>Contact </a:t>
            </a:r>
            <a:r>
              <a:rPr lang="en-US" dirty="0" smtClean="0">
                <a:solidFill>
                  <a:schemeClr val="accent4">
                    <a:lumMod val="60000"/>
                    <a:lumOff val="40000"/>
                  </a:schemeClr>
                </a:solidFill>
              </a:rPr>
              <a:t>Scott</a:t>
            </a:r>
            <a:r>
              <a:rPr lang="en-US" dirty="0" smtClean="0">
                <a:solidFill>
                  <a:srgbClr val="FFFFFF"/>
                </a:solidFill>
              </a:rPr>
              <a:t> if you have questions about how number grades are turned into letter grades</a:t>
            </a:r>
          </a:p>
        </p:txBody>
      </p:sp>
    </p:spTree>
    <p:extLst>
      <p:ext uri="{BB962C8B-B14F-4D97-AF65-F5344CB8AC3E}">
        <p14:creationId xmlns:p14="http://schemas.microsoft.com/office/powerpoint/2010/main" val="384926092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p:cNvSpPr>
          <p:nvPr/>
        </p:nvSpPr>
        <p:spPr bwMode="auto">
          <a:xfrm>
            <a:off x="80368" y="2950726"/>
            <a:ext cx="4361036" cy="1661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spAutoFit/>
          </a:bodyPr>
          <a:lstStyle/>
          <a:p>
            <a:r>
              <a:rPr lang="en-US" sz="1200" dirty="0" err="1">
                <a:solidFill>
                  <a:srgbClr val="595959"/>
                </a:solidFill>
                <a:latin typeface="Monaco" charset="0"/>
                <a:ea typeface="ＭＳ Ｐゴシック" charset="0"/>
                <a:cs typeface="Monaco" charset="0"/>
                <a:sym typeface="Monaco" charset="0"/>
              </a:rPr>
              <a:t>var</a:t>
            </a:r>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io</a:t>
            </a:r>
            <a:r>
              <a:rPr lang="en-US" sz="1200" dirty="0">
                <a:solidFill>
                  <a:srgbClr val="595959"/>
                </a:solidFill>
                <a:latin typeface="Monaco" charset="0"/>
                <a:ea typeface="ＭＳ Ｐゴシック" charset="0"/>
                <a:cs typeface="Monaco" charset="0"/>
                <a:sym typeface="Monaco" charset="0"/>
              </a:rPr>
              <a:t> = require('</a:t>
            </a:r>
            <a:r>
              <a:rPr lang="en-US" sz="1200" dirty="0" err="1">
                <a:solidFill>
                  <a:srgbClr val="595959"/>
                </a:solidFill>
                <a:latin typeface="Monaco" charset="0"/>
                <a:ea typeface="ＭＳ Ｐゴシック" charset="0"/>
                <a:cs typeface="Monaco" charset="0"/>
                <a:sym typeface="Monaco" charset="0"/>
              </a:rPr>
              <a:t>socket.io</a:t>
            </a:r>
            <a:r>
              <a:rPr lang="en-US" sz="1200" dirty="0">
                <a:solidFill>
                  <a:srgbClr val="595959"/>
                </a:solidFill>
                <a:latin typeface="Monaco" charset="0"/>
                <a:ea typeface="ＭＳ Ｐゴシック" charset="0"/>
                <a:cs typeface="Monaco" charset="0"/>
                <a:sym typeface="Monaco" charset="0"/>
              </a:rPr>
              <a:t>').listen(server);</a:t>
            </a:r>
          </a:p>
          <a:p>
            <a:pPr algn="l"/>
            <a:endParaRPr lang="en-US" sz="1200" dirty="0">
              <a:solidFill>
                <a:srgbClr val="595959"/>
              </a:solidFill>
              <a:latin typeface="Monaco" charset="0"/>
              <a:ea typeface="ＭＳ Ｐゴシック" charset="0"/>
              <a:cs typeface="Monaco" charset="0"/>
              <a:sym typeface="Monaco" charset="0"/>
            </a:endParaRPr>
          </a:p>
          <a:p>
            <a:pPr algn="l"/>
            <a:r>
              <a:rPr lang="en-US" sz="1200" dirty="0" err="1">
                <a:solidFill>
                  <a:srgbClr val="595959"/>
                </a:solidFill>
                <a:latin typeface="Monaco" charset="0"/>
                <a:ea typeface="ＭＳ Ｐゴシック" charset="0"/>
                <a:cs typeface="Monaco" charset="0"/>
                <a:sym typeface="Monaco" charset="0"/>
              </a:rPr>
              <a:t>io.sockets.on</a:t>
            </a:r>
            <a:r>
              <a:rPr lang="en-US" sz="1200" dirty="0">
                <a:solidFill>
                  <a:srgbClr val="595959"/>
                </a:solidFill>
                <a:latin typeface="Monaco" charset="0"/>
                <a:ea typeface="ＭＳ Ｐゴシック" charset="0"/>
                <a:cs typeface="Monaco" charset="0"/>
                <a:sym typeface="Monaco" charset="0"/>
              </a:rPr>
              <a:t>('connection', function (socket) {</a:t>
            </a:r>
          </a:p>
          <a:p>
            <a:r>
              <a:rPr lang="en-US" sz="1200" dirty="0">
                <a:solidFill>
                  <a:srgbClr val="E9E9E9"/>
                </a:solidFill>
                <a:latin typeface="Monaco" charset="0"/>
                <a:ea typeface="ＭＳ Ｐゴシック" charset="0"/>
                <a:cs typeface="Monaco" charset="0"/>
                <a:sym typeface="Monaco" charset="0"/>
              </a:rPr>
              <a:t>  </a:t>
            </a:r>
            <a:r>
              <a:rPr lang="en-US" sz="1200" dirty="0" err="1">
                <a:solidFill>
                  <a:srgbClr val="E9E9E9"/>
                </a:solidFill>
                <a:latin typeface="Monaco" charset="0"/>
                <a:ea typeface="ＭＳ Ｐゴシック" charset="0"/>
                <a:cs typeface="Monaco" charset="0"/>
                <a:sym typeface="Monaco" charset="0"/>
              </a:rPr>
              <a:t>socket.emit</a:t>
            </a:r>
            <a:r>
              <a:rPr lang="en-US" sz="1200" dirty="0">
                <a:solidFill>
                  <a:srgbClr val="E9E9E9"/>
                </a:solidFill>
                <a:latin typeface="Monaco" charset="0"/>
                <a:ea typeface="ＭＳ Ｐゴシック" charset="0"/>
                <a:cs typeface="Monaco" charset="0"/>
                <a:sym typeface="Monaco" charset="0"/>
              </a:rPr>
              <a:t>(</a:t>
            </a:r>
            <a:r>
              <a:rPr lang="en-US" sz="1200" dirty="0">
                <a:solidFill>
                  <a:srgbClr val="9AB460"/>
                </a:solidFill>
                <a:latin typeface="Monaco" charset="0"/>
                <a:ea typeface="ＭＳ Ｐゴシック" charset="0"/>
                <a:cs typeface="Monaco" charset="0"/>
                <a:sym typeface="Monaco" charset="0"/>
              </a:rPr>
              <a:t>'news'</a:t>
            </a:r>
            <a:r>
              <a:rPr lang="en-US" sz="1200" dirty="0">
                <a:solidFill>
                  <a:srgbClr val="E9E9E9"/>
                </a:solidFill>
                <a:latin typeface="Monaco" charset="0"/>
                <a:ea typeface="ＭＳ Ｐゴシック" charset="0"/>
                <a:cs typeface="Monaco" charset="0"/>
                <a:sym typeface="Monaco" charset="0"/>
              </a:rPr>
              <a:t>, </a:t>
            </a:r>
            <a:r>
              <a:rPr lang="en-US" sz="1200" dirty="0">
                <a:solidFill>
                  <a:srgbClr val="9AB460"/>
                </a:solidFill>
                <a:latin typeface="Monaco" charset="0"/>
                <a:ea typeface="ＭＳ Ｐゴシック" charset="0"/>
                <a:cs typeface="Monaco" charset="0"/>
                <a:sym typeface="Monaco" charset="0"/>
              </a:rPr>
              <a:t>'Stocks are up!'</a:t>
            </a:r>
            <a:r>
              <a:rPr lang="en-US" sz="1200" dirty="0">
                <a:solidFill>
                  <a:srgbClr val="E9E9E9"/>
                </a:solidFill>
                <a:latin typeface="Monaco" charset="0"/>
                <a:ea typeface="ＭＳ Ｐゴシック" charset="0"/>
                <a:cs typeface="Monaco" charset="0"/>
                <a:sym typeface="Monaco" charset="0"/>
              </a:rPr>
              <a:t>);</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socket.on</a:t>
            </a:r>
            <a:r>
              <a:rPr lang="en-US" sz="1200" dirty="0">
                <a:solidFill>
                  <a:srgbClr val="595959"/>
                </a:solidFill>
                <a:latin typeface="Monaco" charset="0"/>
                <a:ea typeface="ＭＳ Ｐゴシック" charset="0"/>
                <a:cs typeface="Monaco" charset="0"/>
                <a:sym typeface="Monaco" charset="0"/>
              </a:rPr>
              <a:t>('response', function (data) {</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console.log</a:t>
            </a:r>
            <a:r>
              <a:rPr lang="en-US" sz="1200" dirty="0">
                <a:solidFill>
                  <a:srgbClr val="595959"/>
                </a:solidFill>
                <a:latin typeface="Monaco" charset="0"/>
                <a:ea typeface="ＭＳ Ｐゴシック" charset="0"/>
                <a:cs typeface="Monaco" charset="0"/>
                <a:sym typeface="Monaco" charset="0"/>
              </a:rPr>
              <a:t>(data);</a:t>
            </a:r>
          </a:p>
          <a:p>
            <a:pPr algn="l"/>
            <a:r>
              <a:rPr lang="en-US" sz="1200" dirty="0">
                <a:solidFill>
                  <a:srgbClr val="595959"/>
                </a:solidFill>
                <a:latin typeface="Monaco" charset="0"/>
                <a:ea typeface="ＭＳ Ｐゴシック" charset="0"/>
                <a:cs typeface="Monaco" charset="0"/>
                <a:sym typeface="Monaco" charset="0"/>
              </a:rPr>
              <a:t>  });</a:t>
            </a:r>
          </a:p>
          <a:p>
            <a:pPr algn="l"/>
            <a:r>
              <a:rPr lang="en-US" sz="1200" dirty="0">
                <a:solidFill>
                  <a:srgbClr val="595959"/>
                </a:solidFill>
                <a:latin typeface="Monaco" charset="0"/>
                <a:ea typeface="ＭＳ Ｐゴシック" charset="0"/>
                <a:cs typeface="Monaco" charset="0"/>
                <a:sym typeface="Monaco" charset="0"/>
              </a:rPr>
              <a:t>});</a:t>
            </a:r>
          </a:p>
          <a:p>
            <a:endParaRPr lang="en-US" sz="1200" dirty="0">
              <a:solidFill>
                <a:srgbClr val="595959"/>
              </a:solidFill>
              <a:ea typeface="ＭＳ Ｐゴシック" charset="0"/>
              <a:cs typeface="Gill Sans" charset="0"/>
            </a:endParaRPr>
          </a:p>
        </p:txBody>
      </p:sp>
      <p:sp>
        <p:nvSpPr>
          <p:cNvPr id="50179" name="Rectangle 3"/>
          <p:cNvSpPr>
            <a:spLocks/>
          </p:cNvSpPr>
          <p:nvPr/>
        </p:nvSpPr>
        <p:spPr bwMode="auto">
          <a:xfrm>
            <a:off x="4750594" y="2906613"/>
            <a:ext cx="4545211" cy="162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gn="l"/>
            <a:r>
              <a:rPr lang="en-US" sz="1200" dirty="0">
                <a:solidFill>
                  <a:srgbClr val="595959"/>
                </a:solidFill>
                <a:latin typeface="Monaco" charset="0"/>
                <a:ea typeface="ＭＳ Ｐゴシック" charset="0"/>
                <a:cs typeface="Monaco" charset="0"/>
                <a:sym typeface="Monaco" charset="0"/>
              </a:rPr>
              <a:t>&lt;script </a:t>
            </a:r>
            <a:r>
              <a:rPr lang="en-US" sz="1200" dirty="0" err="1">
                <a:solidFill>
                  <a:srgbClr val="595959"/>
                </a:solidFill>
                <a:latin typeface="Monaco" charset="0"/>
                <a:ea typeface="ＭＳ Ｐゴシック" charset="0"/>
                <a:cs typeface="Monaco" charset="0"/>
                <a:sym typeface="Monaco" charset="0"/>
              </a:rPr>
              <a:t>src</a:t>
            </a:r>
            <a:r>
              <a:rPr lang="en-US" sz="1200" dirty="0">
                <a:solidFill>
                  <a:srgbClr val="595959"/>
                </a:solidFill>
                <a:latin typeface="Monaco" charset="0"/>
                <a:ea typeface="ＭＳ Ｐゴシック" charset="0"/>
                <a:cs typeface="Monaco" charset="0"/>
                <a:sym typeface="Monaco" charset="0"/>
              </a:rPr>
              <a:t>="/</a:t>
            </a:r>
            <a:r>
              <a:rPr lang="en-US" sz="1200" dirty="0" err="1">
                <a:solidFill>
                  <a:srgbClr val="595959"/>
                </a:solidFill>
                <a:latin typeface="Monaco" charset="0"/>
                <a:ea typeface="ＭＳ Ｐゴシック" charset="0"/>
                <a:cs typeface="Monaco" charset="0"/>
                <a:sym typeface="Monaco" charset="0"/>
              </a:rPr>
              <a:t>socket.io</a:t>
            </a:r>
            <a:r>
              <a:rPr lang="en-US" sz="1200" dirty="0">
                <a:solidFill>
                  <a:srgbClr val="595959"/>
                </a:solidFill>
                <a:latin typeface="Monaco" charset="0"/>
                <a:ea typeface="ＭＳ Ｐゴシック" charset="0"/>
                <a:cs typeface="Monaco" charset="0"/>
                <a:sym typeface="Monaco" charset="0"/>
              </a:rPr>
              <a:t>/</a:t>
            </a:r>
            <a:r>
              <a:rPr lang="en-US" sz="1200" dirty="0" err="1">
                <a:solidFill>
                  <a:srgbClr val="595959"/>
                </a:solidFill>
                <a:latin typeface="Monaco" charset="0"/>
                <a:ea typeface="ＭＳ Ｐゴシック" charset="0"/>
                <a:cs typeface="Monaco" charset="0"/>
                <a:sym typeface="Monaco" charset="0"/>
              </a:rPr>
              <a:t>socket.io.js</a:t>
            </a:r>
            <a:r>
              <a:rPr lang="en-US" sz="1200" dirty="0">
                <a:solidFill>
                  <a:srgbClr val="595959"/>
                </a:solidFill>
                <a:latin typeface="Monaco" charset="0"/>
                <a:ea typeface="ＭＳ Ｐゴシック" charset="0"/>
                <a:cs typeface="Monaco" charset="0"/>
                <a:sym typeface="Monaco" charset="0"/>
              </a:rPr>
              <a:t>"&gt;&lt;/script&gt;</a:t>
            </a:r>
          </a:p>
          <a:p>
            <a:pPr algn="l"/>
            <a:r>
              <a:rPr lang="en-US" sz="1200" dirty="0">
                <a:solidFill>
                  <a:srgbClr val="595959"/>
                </a:solidFill>
                <a:latin typeface="Monaco" charset="0"/>
                <a:ea typeface="ＭＳ Ｐゴシック" charset="0"/>
                <a:cs typeface="Monaco" charset="0"/>
                <a:sym typeface="Monaco" charset="0"/>
              </a:rPr>
              <a:t>&lt;script&gt;</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var</a:t>
            </a:r>
            <a:r>
              <a:rPr lang="en-US" sz="1200" dirty="0">
                <a:solidFill>
                  <a:srgbClr val="595959"/>
                </a:solidFill>
                <a:latin typeface="Monaco" charset="0"/>
                <a:ea typeface="ＭＳ Ｐゴシック" charset="0"/>
                <a:cs typeface="Monaco" charset="0"/>
                <a:sym typeface="Monaco" charset="0"/>
              </a:rPr>
              <a:t> socket = </a:t>
            </a:r>
            <a:r>
              <a:rPr lang="en-US" sz="1200" dirty="0" err="1">
                <a:solidFill>
                  <a:srgbClr val="595959"/>
                </a:solidFill>
                <a:latin typeface="Monaco" charset="0"/>
                <a:ea typeface="ＭＳ Ｐゴシック" charset="0"/>
                <a:cs typeface="Monaco" charset="0"/>
                <a:sym typeface="Monaco" charset="0"/>
              </a:rPr>
              <a:t>io.connect</a:t>
            </a:r>
            <a:r>
              <a:rPr lang="en-US" sz="1200" dirty="0">
                <a:solidFill>
                  <a:srgbClr val="595959"/>
                </a:solidFill>
                <a:latin typeface="Monaco" charset="0"/>
                <a:ea typeface="ＭＳ Ｐゴシック" charset="0"/>
                <a:cs typeface="Monaco" charset="0"/>
                <a:sym typeface="Monaco" charset="0"/>
              </a:rPr>
              <a:t>('http://</a:t>
            </a:r>
            <a:r>
              <a:rPr lang="en-US" sz="1200" dirty="0" err="1">
                <a:solidFill>
                  <a:srgbClr val="595959"/>
                </a:solidFill>
                <a:latin typeface="Monaco" charset="0"/>
                <a:ea typeface="ＭＳ Ｐゴシック" charset="0"/>
                <a:cs typeface="Monaco" charset="0"/>
                <a:sym typeface="Monaco" charset="0"/>
              </a:rPr>
              <a:t>localhost</a:t>
            </a:r>
            <a:r>
              <a:rPr lang="en-US" sz="1200" dirty="0">
                <a:solidFill>
                  <a:srgbClr val="595959"/>
                </a:solidFill>
                <a:latin typeface="Monaco" charset="0"/>
                <a:ea typeface="ＭＳ Ｐゴシック" charset="0"/>
                <a:cs typeface="Monaco" charset="0"/>
                <a:sym typeface="Monaco" charset="0"/>
              </a:rPr>
              <a:t>');</a:t>
            </a:r>
          </a:p>
          <a:p>
            <a:pPr algn="l"/>
            <a:r>
              <a:rPr lang="en-US" sz="1200" dirty="0">
                <a:solidFill>
                  <a:srgbClr val="E9E9E9"/>
                </a:solidFill>
                <a:latin typeface="Monaco" charset="0"/>
                <a:ea typeface="ＭＳ Ｐゴシック" charset="0"/>
                <a:cs typeface="Monaco" charset="0"/>
                <a:sym typeface="Monaco" charset="0"/>
              </a:rPr>
              <a:t>  </a:t>
            </a:r>
            <a:r>
              <a:rPr lang="en-US" sz="1200" dirty="0" err="1">
                <a:solidFill>
                  <a:srgbClr val="E9E9E9"/>
                </a:solidFill>
                <a:latin typeface="Monaco" charset="0"/>
                <a:ea typeface="ＭＳ Ｐゴシック" charset="0"/>
                <a:cs typeface="Monaco" charset="0"/>
                <a:sym typeface="Monaco" charset="0"/>
              </a:rPr>
              <a:t>socket.on</a:t>
            </a:r>
            <a:r>
              <a:rPr lang="en-US" sz="1200" dirty="0">
                <a:solidFill>
                  <a:srgbClr val="E9E9E9"/>
                </a:solidFill>
                <a:latin typeface="Monaco" charset="0"/>
                <a:ea typeface="ＭＳ Ｐゴシック" charset="0"/>
                <a:cs typeface="Monaco" charset="0"/>
                <a:sym typeface="Monaco" charset="0"/>
              </a:rPr>
              <a:t>(</a:t>
            </a:r>
            <a:r>
              <a:rPr lang="en-US" sz="1200" dirty="0">
                <a:solidFill>
                  <a:srgbClr val="9AB460"/>
                </a:solidFill>
                <a:latin typeface="Monaco" charset="0"/>
                <a:ea typeface="ＭＳ Ｐゴシック" charset="0"/>
                <a:cs typeface="Monaco" charset="0"/>
                <a:sym typeface="Monaco" charset="0"/>
              </a:rPr>
              <a:t>'news'</a:t>
            </a:r>
            <a:r>
              <a:rPr lang="en-US" sz="1200" dirty="0">
                <a:solidFill>
                  <a:srgbClr val="E9E9E9"/>
                </a:solidFill>
                <a:latin typeface="Monaco" charset="0"/>
                <a:ea typeface="ＭＳ Ｐゴシック" charset="0"/>
                <a:cs typeface="Monaco" charset="0"/>
                <a:sym typeface="Monaco" charset="0"/>
              </a:rPr>
              <a:t>, function (data) {</a:t>
            </a:r>
          </a:p>
          <a:p>
            <a:pPr algn="l"/>
            <a:r>
              <a:rPr lang="en-US" sz="1200" dirty="0">
                <a:solidFill>
                  <a:srgbClr val="E9E9E9"/>
                </a:solidFill>
                <a:latin typeface="Monaco" charset="0"/>
                <a:ea typeface="ＭＳ Ｐゴシック" charset="0"/>
                <a:cs typeface="Monaco" charset="0"/>
                <a:sym typeface="Monaco" charset="0"/>
              </a:rPr>
              <a:t>     </a:t>
            </a:r>
            <a:r>
              <a:rPr lang="en-US" sz="1200" dirty="0" err="1">
                <a:solidFill>
                  <a:srgbClr val="E9E9E9"/>
                </a:solidFill>
                <a:latin typeface="Monaco" charset="0"/>
                <a:ea typeface="ＭＳ Ｐゴシック" charset="0"/>
                <a:cs typeface="Monaco" charset="0"/>
                <a:sym typeface="Monaco" charset="0"/>
              </a:rPr>
              <a:t>socket.emit</a:t>
            </a:r>
            <a:r>
              <a:rPr lang="en-US" sz="1200" dirty="0">
                <a:solidFill>
                  <a:srgbClr val="E9E9E9"/>
                </a:solidFill>
                <a:latin typeface="Monaco" charset="0"/>
                <a:ea typeface="ＭＳ Ｐゴシック" charset="0"/>
                <a:cs typeface="Monaco" charset="0"/>
                <a:sym typeface="Monaco" charset="0"/>
              </a:rPr>
              <a:t>(</a:t>
            </a:r>
            <a:r>
              <a:rPr lang="en-US" sz="1200" dirty="0">
                <a:solidFill>
                  <a:srgbClr val="9AB460"/>
                </a:solidFill>
                <a:latin typeface="Monaco" charset="0"/>
                <a:ea typeface="ＭＳ Ｐゴシック" charset="0"/>
                <a:cs typeface="Monaco" charset="0"/>
                <a:sym typeface="Monaco" charset="0"/>
              </a:rPr>
              <a:t>'response'</a:t>
            </a:r>
            <a:r>
              <a:rPr lang="en-US" sz="1200" dirty="0">
                <a:solidFill>
                  <a:srgbClr val="E9E9E9"/>
                </a:solidFill>
                <a:latin typeface="Monaco" charset="0"/>
                <a:ea typeface="ＭＳ Ｐゴシック" charset="0"/>
                <a:cs typeface="Monaco" charset="0"/>
                <a:sym typeface="Monaco" charset="0"/>
              </a:rPr>
              <a:t>, { user: </a:t>
            </a:r>
            <a:r>
              <a:rPr lang="en-US" sz="1200" dirty="0">
                <a:solidFill>
                  <a:srgbClr val="9AB460"/>
                </a:solidFill>
                <a:latin typeface="Monaco" charset="0"/>
                <a:ea typeface="ＭＳ Ｐゴシック" charset="0"/>
                <a:cs typeface="Monaco" charset="0"/>
                <a:sym typeface="Monaco" charset="0"/>
              </a:rPr>
              <a:t>'</a:t>
            </a:r>
            <a:r>
              <a:rPr lang="en-US" sz="1200" dirty="0" err="1">
                <a:solidFill>
                  <a:srgbClr val="9AB460"/>
                </a:solidFill>
                <a:latin typeface="Monaco" charset="0"/>
                <a:ea typeface="ＭＳ Ｐゴシック" charset="0"/>
                <a:cs typeface="Monaco" charset="0"/>
                <a:sym typeface="Monaco" charset="0"/>
              </a:rPr>
              <a:t>steve</a:t>
            </a:r>
            <a:r>
              <a:rPr lang="en-US" sz="1200" dirty="0">
                <a:solidFill>
                  <a:srgbClr val="9AB460"/>
                </a:solidFill>
                <a:latin typeface="Monaco" charset="0"/>
                <a:ea typeface="ＭＳ Ｐゴシック" charset="0"/>
                <a:cs typeface="Monaco" charset="0"/>
                <a:sym typeface="Monaco" charset="0"/>
              </a:rPr>
              <a:t>'</a:t>
            </a:r>
            <a:r>
              <a:rPr lang="en-US" sz="1200" dirty="0">
                <a:solidFill>
                  <a:srgbClr val="E9E9E9"/>
                </a:solidFill>
                <a:latin typeface="Monaco" charset="0"/>
                <a:ea typeface="ＭＳ Ｐゴシック" charset="0"/>
                <a:cs typeface="Monaco" charset="0"/>
                <a:sym typeface="Monaco" charset="0"/>
              </a:rPr>
              <a:t> });</a:t>
            </a:r>
          </a:p>
          <a:p>
            <a:pPr algn="l"/>
            <a:r>
              <a:rPr lang="en-US" sz="1200" dirty="0">
                <a:solidFill>
                  <a:srgbClr val="E9E9E9"/>
                </a:solidFill>
                <a:latin typeface="Monaco" charset="0"/>
                <a:ea typeface="ＭＳ Ｐゴシック" charset="0"/>
                <a:cs typeface="Monaco" charset="0"/>
                <a:sym typeface="Monaco" charset="0"/>
              </a:rPr>
              <a:t>  });</a:t>
            </a:r>
          </a:p>
          <a:p>
            <a:pPr algn="l"/>
            <a:r>
              <a:rPr lang="en-US" sz="1200" dirty="0">
                <a:solidFill>
                  <a:srgbClr val="595959"/>
                </a:solidFill>
                <a:latin typeface="Monaco" charset="0"/>
                <a:ea typeface="ＭＳ Ｐゴシック" charset="0"/>
                <a:cs typeface="Monaco" charset="0"/>
                <a:sym typeface="Monaco" charset="0"/>
              </a:rPr>
              <a:t>&lt;/script&gt;</a:t>
            </a:r>
          </a:p>
          <a:p>
            <a:endParaRPr lang="en-US" sz="1200" dirty="0">
              <a:ea typeface="ＭＳ Ｐゴシック" charset="0"/>
              <a:cs typeface="Gill Sans" charset="0"/>
            </a:endParaRPr>
          </a:p>
        </p:txBody>
      </p:sp>
      <p:sp>
        <p:nvSpPr>
          <p:cNvPr id="50181" name="Rectangle 5"/>
          <p:cNvSpPr>
            <a:spLocks/>
          </p:cNvSpPr>
          <p:nvPr/>
        </p:nvSpPr>
        <p:spPr bwMode="auto">
          <a:xfrm>
            <a:off x="1064865" y="2143035"/>
            <a:ext cx="10309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r>
              <a:rPr lang="en-US">
                <a:solidFill>
                  <a:schemeClr val="tx1"/>
                </a:solidFill>
                <a:ea typeface="ＭＳ Ｐゴシック" charset="0"/>
                <a:cs typeface="Gill Sans" charset="0"/>
              </a:rPr>
              <a:t>server-side</a:t>
            </a:r>
          </a:p>
        </p:txBody>
      </p:sp>
      <p:sp>
        <p:nvSpPr>
          <p:cNvPr id="50182" name="Rectangle 6"/>
          <p:cNvSpPr>
            <a:spLocks/>
          </p:cNvSpPr>
          <p:nvPr/>
        </p:nvSpPr>
        <p:spPr bwMode="auto">
          <a:xfrm>
            <a:off x="6103442" y="2143035"/>
            <a:ext cx="98543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r>
              <a:rPr lang="en-US">
                <a:solidFill>
                  <a:schemeClr val="tx1"/>
                </a:solidFill>
                <a:ea typeface="ＭＳ Ｐゴシック" charset="0"/>
                <a:cs typeface="Gill Sans" charset="0"/>
              </a:rPr>
              <a:t>client-side</a:t>
            </a:r>
          </a:p>
        </p:txBody>
      </p:sp>
      <p:sp>
        <p:nvSpPr>
          <p:cNvPr id="50183" name="Line 7"/>
          <p:cNvSpPr>
            <a:spLocks noChangeShapeType="1"/>
          </p:cNvSpPr>
          <p:nvPr/>
        </p:nvSpPr>
        <p:spPr bwMode="auto">
          <a:xfrm>
            <a:off x="4579814" y="2640955"/>
            <a:ext cx="0" cy="1954486"/>
          </a:xfrm>
          <a:prstGeom prst="line">
            <a:avLst/>
          </a:prstGeom>
          <a:noFill/>
          <a:ln w="25400" cap="flat">
            <a:solidFill>
              <a:srgbClr val="80808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01492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p:cNvSpPr>
          <p:nvPr/>
        </p:nvSpPr>
        <p:spPr bwMode="auto">
          <a:xfrm>
            <a:off x="80368" y="2950726"/>
            <a:ext cx="4361036" cy="1661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spAutoFit/>
          </a:bodyPr>
          <a:lstStyle/>
          <a:p>
            <a:r>
              <a:rPr lang="en-US" sz="1200" dirty="0" err="1">
                <a:solidFill>
                  <a:srgbClr val="595959"/>
                </a:solidFill>
                <a:latin typeface="Monaco" charset="0"/>
                <a:ea typeface="ＭＳ Ｐゴシック" charset="0"/>
                <a:cs typeface="Monaco" charset="0"/>
                <a:sym typeface="Monaco" charset="0"/>
              </a:rPr>
              <a:t>var</a:t>
            </a:r>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io</a:t>
            </a:r>
            <a:r>
              <a:rPr lang="en-US" sz="1200" dirty="0">
                <a:solidFill>
                  <a:srgbClr val="595959"/>
                </a:solidFill>
                <a:latin typeface="Monaco" charset="0"/>
                <a:ea typeface="ＭＳ Ｐゴシック" charset="0"/>
                <a:cs typeface="Monaco" charset="0"/>
                <a:sym typeface="Monaco" charset="0"/>
              </a:rPr>
              <a:t> = require('</a:t>
            </a:r>
            <a:r>
              <a:rPr lang="en-US" sz="1200" dirty="0" err="1">
                <a:solidFill>
                  <a:srgbClr val="595959"/>
                </a:solidFill>
                <a:latin typeface="Monaco" charset="0"/>
                <a:ea typeface="ＭＳ Ｐゴシック" charset="0"/>
                <a:cs typeface="Monaco" charset="0"/>
                <a:sym typeface="Monaco" charset="0"/>
              </a:rPr>
              <a:t>socket.io</a:t>
            </a:r>
            <a:r>
              <a:rPr lang="en-US" sz="1200" dirty="0">
                <a:solidFill>
                  <a:srgbClr val="595959"/>
                </a:solidFill>
                <a:latin typeface="Monaco" charset="0"/>
                <a:ea typeface="ＭＳ Ｐゴシック" charset="0"/>
                <a:cs typeface="Monaco" charset="0"/>
                <a:sym typeface="Monaco" charset="0"/>
              </a:rPr>
              <a:t>').listen(server);</a:t>
            </a:r>
          </a:p>
          <a:p>
            <a:pPr algn="l"/>
            <a:endParaRPr lang="en-US" sz="1200" dirty="0">
              <a:solidFill>
                <a:srgbClr val="595959"/>
              </a:solidFill>
              <a:latin typeface="Monaco" charset="0"/>
              <a:ea typeface="ＭＳ Ｐゴシック" charset="0"/>
              <a:cs typeface="Monaco" charset="0"/>
              <a:sym typeface="Monaco" charset="0"/>
            </a:endParaRPr>
          </a:p>
          <a:p>
            <a:pPr algn="l"/>
            <a:r>
              <a:rPr lang="en-US" sz="1200" dirty="0" err="1">
                <a:solidFill>
                  <a:srgbClr val="595959"/>
                </a:solidFill>
                <a:latin typeface="Monaco" charset="0"/>
                <a:ea typeface="ＭＳ Ｐゴシック" charset="0"/>
                <a:cs typeface="Monaco" charset="0"/>
                <a:sym typeface="Monaco" charset="0"/>
              </a:rPr>
              <a:t>io.sockets.on</a:t>
            </a:r>
            <a:r>
              <a:rPr lang="en-US" sz="1200" dirty="0">
                <a:solidFill>
                  <a:srgbClr val="595959"/>
                </a:solidFill>
                <a:latin typeface="Monaco" charset="0"/>
                <a:ea typeface="ＭＳ Ｐゴシック" charset="0"/>
                <a:cs typeface="Monaco" charset="0"/>
                <a:sym typeface="Monaco" charset="0"/>
              </a:rPr>
              <a:t>('connection', function (socket) {</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socket.emit</a:t>
            </a:r>
            <a:r>
              <a:rPr lang="en-US" sz="1200" dirty="0">
                <a:solidFill>
                  <a:srgbClr val="595959"/>
                </a:solidFill>
                <a:latin typeface="Monaco" charset="0"/>
                <a:ea typeface="ＭＳ Ｐゴシック" charset="0"/>
                <a:cs typeface="Monaco" charset="0"/>
                <a:sym typeface="Monaco" charset="0"/>
              </a:rPr>
              <a:t>('news', 'Stocks are up!');</a:t>
            </a:r>
          </a:p>
          <a:p>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socket.on</a:t>
            </a:r>
            <a:r>
              <a:rPr lang="en-US" sz="1200" dirty="0">
                <a:solidFill>
                  <a:srgbClr val="595959"/>
                </a:solidFill>
                <a:latin typeface="Monaco" charset="0"/>
                <a:ea typeface="ＭＳ Ｐゴシック" charset="0"/>
                <a:cs typeface="Monaco" charset="0"/>
                <a:sym typeface="Monaco" charset="0"/>
              </a:rPr>
              <a:t>('response', function (data) {</a:t>
            </a:r>
          </a:p>
          <a:p>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console.log</a:t>
            </a:r>
            <a:r>
              <a:rPr lang="en-US" sz="1200" dirty="0">
                <a:solidFill>
                  <a:srgbClr val="595959"/>
                </a:solidFill>
                <a:latin typeface="Monaco" charset="0"/>
                <a:ea typeface="ＭＳ Ｐゴシック" charset="0"/>
                <a:cs typeface="Monaco" charset="0"/>
                <a:sym typeface="Monaco" charset="0"/>
              </a:rPr>
              <a:t>(data);</a:t>
            </a:r>
          </a:p>
          <a:p>
            <a:r>
              <a:rPr lang="en-US" sz="1200" dirty="0">
                <a:solidFill>
                  <a:srgbClr val="595959"/>
                </a:solidFill>
                <a:latin typeface="Monaco" charset="0"/>
                <a:ea typeface="ＭＳ Ｐゴシック" charset="0"/>
                <a:cs typeface="Monaco" charset="0"/>
                <a:sym typeface="Monaco" charset="0"/>
              </a:rPr>
              <a:t>  });</a:t>
            </a:r>
          </a:p>
          <a:p>
            <a:pPr algn="l"/>
            <a:r>
              <a:rPr lang="en-US" sz="1200" dirty="0" smtClean="0">
                <a:solidFill>
                  <a:srgbClr val="595959"/>
                </a:solidFill>
                <a:latin typeface="Monaco" charset="0"/>
                <a:ea typeface="ＭＳ Ｐゴシック" charset="0"/>
                <a:cs typeface="Monaco" charset="0"/>
                <a:sym typeface="Monaco" charset="0"/>
              </a:rPr>
              <a:t>}</a:t>
            </a:r>
            <a:r>
              <a:rPr lang="en-US" sz="1200" dirty="0">
                <a:solidFill>
                  <a:srgbClr val="595959"/>
                </a:solidFill>
                <a:latin typeface="Monaco" charset="0"/>
                <a:ea typeface="ＭＳ Ｐゴシック" charset="0"/>
                <a:cs typeface="Monaco" charset="0"/>
                <a:sym typeface="Monaco" charset="0"/>
              </a:rPr>
              <a:t>);</a:t>
            </a:r>
          </a:p>
          <a:p>
            <a:endParaRPr lang="en-US" sz="1200" dirty="0">
              <a:ea typeface="ＭＳ Ｐゴシック" charset="0"/>
              <a:cs typeface="Gill Sans" charset="0"/>
            </a:endParaRPr>
          </a:p>
        </p:txBody>
      </p:sp>
      <p:sp>
        <p:nvSpPr>
          <p:cNvPr id="50179" name="Rectangle 3"/>
          <p:cNvSpPr>
            <a:spLocks/>
          </p:cNvSpPr>
          <p:nvPr/>
        </p:nvSpPr>
        <p:spPr bwMode="auto">
          <a:xfrm>
            <a:off x="4750594" y="2906613"/>
            <a:ext cx="4545211" cy="162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gn="l"/>
            <a:r>
              <a:rPr lang="en-US" sz="1200" dirty="0">
                <a:solidFill>
                  <a:srgbClr val="595959"/>
                </a:solidFill>
                <a:latin typeface="Monaco" charset="0"/>
                <a:ea typeface="ＭＳ Ｐゴシック" charset="0"/>
                <a:cs typeface="Monaco" charset="0"/>
                <a:sym typeface="Monaco" charset="0"/>
              </a:rPr>
              <a:t>&lt;script </a:t>
            </a:r>
            <a:r>
              <a:rPr lang="en-US" sz="1200" dirty="0" err="1">
                <a:solidFill>
                  <a:srgbClr val="595959"/>
                </a:solidFill>
                <a:latin typeface="Monaco" charset="0"/>
                <a:ea typeface="ＭＳ Ｐゴシック" charset="0"/>
                <a:cs typeface="Monaco" charset="0"/>
                <a:sym typeface="Monaco" charset="0"/>
              </a:rPr>
              <a:t>src</a:t>
            </a:r>
            <a:r>
              <a:rPr lang="en-US" sz="1200" dirty="0">
                <a:solidFill>
                  <a:srgbClr val="595959"/>
                </a:solidFill>
                <a:latin typeface="Monaco" charset="0"/>
                <a:ea typeface="ＭＳ Ｐゴシック" charset="0"/>
                <a:cs typeface="Monaco" charset="0"/>
                <a:sym typeface="Monaco" charset="0"/>
              </a:rPr>
              <a:t>="/</a:t>
            </a:r>
            <a:r>
              <a:rPr lang="en-US" sz="1200" dirty="0" err="1">
                <a:solidFill>
                  <a:srgbClr val="595959"/>
                </a:solidFill>
                <a:latin typeface="Monaco" charset="0"/>
                <a:ea typeface="ＭＳ Ｐゴシック" charset="0"/>
                <a:cs typeface="Monaco" charset="0"/>
                <a:sym typeface="Monaco" charset="0"/>
              </a:rPr>
              <a:t>socket.io</a:t>
            </a:r>
            <a:r>
              <a:rPr lang="en-US" sz="1200" dirty="0">
                <a:solidFill>
                  <a:srgbClr val="595959"/>
                </a:solidFill>
                <a:latin typeface="Monaco" charset="0"/>
                <a:ea typeface="ＭＳ Ｐゴシック" charset="0"/>
                <a:cs typeface="Monaco" charset="0"/>
                <a:sym typeface="Monaco" charset="0"/>
              </a:rPr>
              <a:t>/</a:t>
            </a:r>
            <a:r>
              <a:rPr lang="en-US" sz="1200" dirty="0" err="1">
                <a:solidFill>
                  <a:srgbClr val="595959"/>
                </a:solidFill>
                <a:latin typeface="Monaco" charset="0"/>
                <a:ea typeface="ＭＳ Ｐゴシック" charset="0"/>
                <a:cs typeface="Monaco" charset="0"/>
                <a:sym typeface="Monaco" charset="0"/>
              </a:rPr>
              <a:t>socket.io.js</a:t>
            </a:r>
            <a:r>
              <a:rPr lang="en-US" sz="1200" dirty="0">
                <a:solidFill>
                  <a:srgbClr val="595959"/>
                </a:solidFill>
                <a:latin typeface="Monaco" charset="0"/>
                <a:ea typeface="ＭＳ Ｐゴシック" charset="0"/>
                <a:cs typeface="Monaco" charset="0"/>
                <a:sym typeface="Monaco" charset="0"/>
              </a:rPr>
              <a:t>"&gt;&lt;/script&gt;</a:t>
            </a:r>
          </a:p>
          <a:p>
            <a:pPr algn="l"/>
            <a:r>
              <a:rPr lang="en-US" sz="1200" dirty="0">
                <a:solidFill>
                  <a:srgbClr val="595959"/>
                </a:solidFill>
                <a:latin typeface="Monaco" charset="0"/>
                <a:ea typeface="ＭＳ Ｐゴシック" charset="0"/>
                <a:cs typeface="Monaco" charset="0"/>
                <a:sym typeface="Monaco" charset="0"/>
              </a:rPr>
              <a:t>&lt;script&gt;</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var</a:t>
            </a:r>
            <a:r>
              <a:rPr lang="en-US" sz="1200" dirty="0">
                <a:solidFill>
                  <a:srgbClr val="595959"/>
                </a:solidFill>
                <a:latin typeface="Monaco" charset="0"/>
                <a:ea typeface="ＭＳ Ｐゴシック" charset="0"/>
                <a:cs typeface="Monaco" charset="0"/>
                <a:sym typeface="Monaco" charset="0"/>
              </a:rPr>
              <a:t> socket = </a:t>
            </a:r>
            <a:r>
              <a:rPr lang="en-US" sz="1200" dirty="0" err="1">
                <a:solidFill>
                  <a:srgbClr val="595959"/>
                </a:solidFill>
                <a:latin typeface="Monaco" charset="0"/>
                <a:ea typeface="ＭＳ Ｐゴシック" charset="0"/>
                <a:cs typeface="Monaco" charset="0"/>
                <a:sym typeface="Monaco" charset="0"/>
              </a:rPr>
              <a:t>io.connect</a:t>
            </a:r>
            <a:r>
              <a:rPr lang="en-US" sz="1200" dirty="0">
                <a:solidFill>
                  <a:srgbClr val="595959"/>
                </a:solidFill>
                <a:latin typeface="Monaco" charset="0"/>
                <a:ea typeface="ＭＳ Ｐゴシック" charset="0"/>
                <a:cs typeface="Monaco" charset="0"/>
                <a:sym typeface="Monaco" charset="0"/>
              </a:rPr>
              <a:t>('http://</a:t>
            </a:r>
            <a:r>
              <a:rPr lang="en-US" sz="1200" dirty="0" err="1">
                <a:solidFill>
                  <a:srgbClr val="595959"/>
                </a:solidFill>
                <a:latin typeface="Monaco" charset="0"/>
                <a:ea typeface="ＭＳ Ｐゴシック" charset="0"/>
                <a:cs typeface="Monaco" charset="0"/>
                <a:sym typeface="Monaco" charset="0"/>
              </a:rPr>
              <a:t>localhost</a:t>
            </a:r>
            <a:r>
              <a:rPr lang="en-US" sz="1200" dirty="0">
                <a:solidFill>
                  <a:srgbClr val="595959"/>
                </a:solidFill>
                <a:latin typeface="Monaco" charset="0"/>
                <a:ea typeface="ＭＳ Ｐゴシック" charset="0"/>
                <a:cs typeface="Monaco" charset="0"/>
                <a:sym typeface="Monaco" charset="0"/>
              </a:rPr>
              <a:t>');</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socket.on</a:t>
            </a:r>
            <a:r>
              <a:rPr lang="en-US" sz="1200" dirty="0">
                <a:solidFill>
                  <a:srgbClr val="595959"/>
                </a:solidFill>
                <a:latin typeface="Monaco" charset="0"/>
                <a:ea typeface="ＭＳ Ｐゴシック" charset="0"/>
                <a:cs typeface="Monaco" charset="0"/>
                <a:sym typeface="Monaco" charset="0"/>
              </a:rPr>
              <a:t>('news', function (data) {</a:t>
            </a:r>
          </a:p>
          <a:p>
            <a:r>
              <a:rPr lang="en-US" sz="1200" dirty="0">
                <a:solidFill>
                  <a:srgbClr val="E9E9E9"/>
                </a:solidFill>
                <a:latin typeface="Monaco" charset="0"/>
                <a:ea typeface="ＭＳ Ｐゴシック" charset="0"/>
                <a:cs typeface="Monaco" charset="0"/>
                <a:sym typeface="Monaco" charset="0"/>
              </a:rPr>
              <a:t>     </a:t>
            </a:r>
            <a:r>
              <a:rPr lang="en-US" sz="1200" dirty="0" err="1">
                <a:solidFill>
                  <a:srgbClr val="E9E9E9"/>
                </a:solidFill>
                <a:latin typeface="Monaco" charset="0"/>
                <a:ea typeface="ＭＳ Ｐゴシック" charset="0"/>
                <a:cs typeface="Monaco" charset="0"/>
                <a:sym typeface="Monaco" charset="0"/>
              </a:rPr>
              <a:t>socket.emit</a:t>
            </a:r>
            <a:r>
              <a:rPr lang="en-US" sz="1200" dirty="0">
                <a:solidFill>
                  <a:srgbClr val="E9E9E9"/>
                </a:solidFill>
                <a:latin typeface="Monaco" charset="0"/>
                <a:ea typeface="ＭＳ Ｐゴシック" charset="0"/>
                <a:cs typeface="Monaco" charset="0"/>
                <a:sym typeface="Monaco" charset="0"/>
              </a:rPr>
              <a:t>(</a:t>
            </a:r>
            <a:r>
              <a:rPr lang="en-US" sz="1200" dirty="0">
                <a:solidFill>
                  <a:srgbClr val="9AB460"/>
                </a:solidFill>
                <a:latin typeface="Monaco" charset="0"/>
                <a:ea typeface="ＭＳ Ｐゴシック" charset="0"/>
                <a:cs typeface="Monaco" charset="0"/>
                <a:sym typeface="Monaco" charset="0"/>
              </a:rPr>
              <a:t>'response'</a:t>
            </a:r>
            <a:r>
              <a:rPr lang="en-US" sz="1200" dirty="0">
                <a:solidFill>
                  <a:srgbClr val="E9E9E9"/>
                </a:solidFill>
                <a:latin typeface="Monaco" charset="0"/>
                <a:ea typeface="ＭＳ Ｐゴシック" charset="0"/>
                <a:cs typeface="Monaco" charset="0"/>
                <a:sym typeface="Monaco" charset="0"/>
              </a:rPr>
              <a:t>, { user: </a:t>
            </a:r>
            <a:r>
              <a:rPr lang="en-US" sz="1200" dirty="0">
                <a:solidFill>
                  <a:srgbClr val="9AB460"/>
                </a:solidFill>
                <a:latin typeface="Monaco" charset="0"/>
                <a:ea typeface="ＭＳ Ｐゴシック" charset="0"/>
                <a:cs typeface="Monaco" charset="0"/>
                <a:sym typeface="Monaco" charset="0"/>
              </a:rPr>
              <a:t>'</a:t>
            </a:r>
            <a:r>
              <a:rPr lang="en-US" sz="1200" dirty="0" err="1">
                <a:solidFill>
                  <a:srgbClr val="9AB460"/>
                </a:solidFill>
                <a:latin typeface="Monaco" charset="0"/>
                <a:ea typeface="ＭＳ Ｐゴシック" charset="0"/>
                <a:cs typeface="Monaco" charset="0"/>
                <a:sym typeface="Monaco" charset="0"/>
              </a:rPr>
              <a:t>steve</a:t>
            </a:r>
            <a:r>
              <a:rPr lang="en-US" sz="1200" dirty="0">
                <a:solidFill>
                  <a:srgbClr val="9AB460"/>
                </a:solidFill>
                <a:latin typeface="Monaco" charset="0"/>
                <a:ea typeface="ＭＳ Ｐゴシック" charset="0"/>
                <a:cs typeface="Monaco" charset="0"/>
                <a:sym typeface="Monaco" charset="0"/>
              </a:rPr>
              <a:t>'</a:t>
            </a:r>
            <a:r>
              <a:rPr lang="en-US" sz="1200" dirty="0">
                <a:solidFill>
                  <a:srgbClr val="E9E9E9"/>
                </a:solidFill>
                <a:latin typeface="Monaco" charset="0"/>
                <a:ea typeface="ＭＳ Ｐゴシック" charset="0"/>
                <a:cs typeface="Monaco" charset="0"/>
                <a:sym typeface="Monaco" charset="0"/>
              </a:rPr>
              <a:t> });</a:t>
            </a:r>
          </a:p>
          <a:p>
            <a:pPr algn="l"/>
            <a:r>
              <a:rPr lang="en-US" sz="1200" dirty="0">
                <a:solidFill>
                  <a:srgbClr val="595959"/>
                </a:solidFill>
                <a:latin typeface="Monaco" charset="0"/>
                <a:ea typeface="ＭＳ Ｐゴシック" charset="0"/>
                <a:cs typeface="Monaco" charset="0"/>
                <a:sym typeface="Monaco" charset="0"/>
              </a:rPr>
              <a:t>  });</a:t>
            </a:r>
          </a:p>
          <a:p>
            <a:pPr algn="l"/>
            <a:r>
              <a:rPr lang="en-US" sz="1200" dirty="0">
                <a:solidFill>
                  <a:srgbClr val="595959"/>
                </a:solidFill>
                <a:latin typeface="Monaco" charset="0"/>
                <a:ea typeface="ＭＳ Ｐゴシック" charset="0"/>
                <a:cs typeface="Monaco" charset="0"/>
                <a:sym typeface="Monaco" charset="0"/>
              </a:rPr>
              <a:t>&lt;/script&gt;</a:t>
            </a:r>
          </a:p>
          <a:p>
            <a:endParaRPr lang="en-US" sz="1200" dirty="0">
              <a:solidFill>
                <a:srgbClr val="595959"/>
              </a:solidFill>
              <a:ea typeface="ＭＳ Ｐゴシック" charset="0"/>
              <a:cs typeface="Gill Sans" charset="0"/>
            </a:endParaRPr>
          </a:p>
        </p:txBody>
      </p:sp>
      <p:sp>
        <p:nvSpPr>
          <p:cNvPr id="50182" name="Rectangle 6"/>
          <p:cNvSpPr>
            <a:spLocks/>
          </p:cNvSpPr>
          <p:nvPr/>
        </p:nvSpPr>
        <p:spPr bwMode="auto">
          <a:xfrm>
            <a:off x="6103442" y="2143035"/>
            <a:ext cx="98543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r>
              <a:rPr lang="en-US">
                <a:solidFill>
                  <a:schemeClr val="tx1"/>
                </a:solidFill>
                <a:ea typeface="ＭＳ Ｐゴシック" charset="0"/>
                <a:cs typeface="Gill Sans" charset="0"/>
              </a:rPr>
              <a:t>client-side</a:t>
            </a:r>
          </a:p>
        </p:txBody>
      </p:sp>
      <p:sp>
        <p:nvSpPr>
          <p:cNvPr id="50183" name="Line 7"/>
          <p:cNvSpPr>
            <a:spLocks noChangeShapeType="1"/>
          </p:cNvSpPr>
          <p:nvPr/>
        </p:nvSpPr>
        <p:spPr bwMode="auto">
          <a:xfrm>
            <a:off x="4579814" y="2640955"/>
            <a:ext cx="0" cy="1954486"/>
          </a:xfrm>
          <a:prstGeom prst="line">
            <a:avLst/>
          </a:prstGeom>
          <a:noFill/>
          <a:ln w="25400" cap="flat">
            <a:solidFill>
              <a:srgbClr val="80808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795769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p:cNvSpPr>
          <p:nvPr/>
        </p:nvSpPr>
        <p:spPr bwMode="auto">
          <a:xfrm>
            <a:off x="80368" y="2950726"/>
            <a:ext cx="4361036" cy="1661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spAutoFit/>
          </a:bodyPr>
          <a:lstStyle/>
          <a:p>
            <a:r>
              <a:rPr lang="en-US" sz="1200" dirty="0" err="1">
                <a:solidFill>
                  <a:srgbClr val="595959"/>
                </a:solidFill>
                <a:latin typeface="Monaco" charset="0"/>
                <a:ea typeface="ＭＳ Ｐゴシック" charset="0"/>
                <a:cs typeface="Monaco" charset="0"/>
                <a:sym typeface="Monaco" charset="0"/>
              </a:rPr>
              <a:t>var</a:t>
            </a:r>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io</a:t>
            </a:r>
            <a:r>
              <a:rPr lang="en-US" sz="1200" dirty="0">
                <a:solidFill>
                  <a:srgbClr val="595959"/>
                </a:solidFill>
                <a:latin typeface="Monaco" charset="0"/>
                <a:ea typeface="ＭＳ Ｐゴシック" charset="0"/>
                <a:cs typeface="Monaco" charset="0"/>
                <a:sym typeface="Monaco" charset="0"/>
              </a:rPr>
              <a:t> = require('</a:t>
            </a:r>
            <a:r>
              <a:rPr lang="en-US" sz="1200" dirty="0" err="1">
                <a:solidFill>
                  <a:srgbClr val="595959"/>
                </a:solidFill>
                <a:latin typeface="Monaco" charset="0"/>
                <a:ea typeface="ＭＳ Ｐゴシック" charset="0"/>
                <a:cs typeface="Monaco" charset="0"/>
                <a:sym typeface="Monaco" charset="0"/>
              </a:rPr>
              <a:t>socket.io</a:t>
            </a:r>
            <a:r>
              <a:rPr lang="en-US" sz="1200" dirty="0">
                <a:solidFill>
                  <a:srgbClr val="595959"/>
                </a:solidFill>
                <a:latin typeface="Monaco" charset="0"/>
                <a:ea typeface="ＭＳ Ｐゴシック" charset="0"/>
                <a:cs typeface="Monaco" charset="0"/>
                <a:sym typeface="Monaco" charset="0"/>
              </a:rPr>
              <a:t>').listen(server);</a:t>
            </a:r>
          </a:p>
          <a:p>
            <a:pPr algn="l"/>
            <a:endParaRPr lang="en-US" sz="1200" dirty="0">
              <a:solidFill>
                <a:srgbClr val="595959"/>
              </a:solidFill>
              <a:latin typeface="Monaco" charset="0"/>
              <a:ea typeface="ＭＳ Ｐゴシック" charset="0"/>
              <a:cs typeface="Monaco" charset="0"/>
              <a:sym typeface="Monaco" charset="0"/>
            </a:endParaRPr>
          </a:p>
          <a:p>
            <a:pPr algn="l"/>
            <a:r>
              <a:rPr lang="en-US" sz="1200" dirty="0" err="1">
                <a:solidFill>
                  <a:srgbClr val="595959"/>
                </a:solidFill>
                <a:latin typeface="Monaco" charset="0"/>
                <a:ea typeface="ＭＳ Ｐゴシック" charset="0"/>
                <a:cs typeface="Monaco" charset="0"/>
                <a:sym typeface="Monaco" charset="0"/>
              </a:rPr>
              <a:t>io.sockets.on</a:t>
            </a:r>
            <a:r>
              <a:rPr lang="en-US" sz="1200" dirty="0">
                <a:solidFill>
                  <a:srgbClr val="595959"/>
                </a:solidFill>
                <a:latin typeface="Monaco" charset="0"/>
                <a:ea typeface="ＭＳ Ｐゴシック" charset="0"/>
                <a:cs typeface="Monaco" charset="0"/>
                <a:sym typeface="Monaco" charset="0"/>
              </a:rPr>
              <a:t>('connection', function (socket) {</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socket.emit</a:t>
            </a:r>
            <a:r>
              <a:rPr lang="en-US" sz="1200" dirty="0">
                <a:solidFill>
                  <a:srgbClr val="595959"/>
                </a:solidFill>
                <a:latin typeface="Monaco" charset="0"/>
                <a:ea typeface="ＭＳ Ｐゴシック" charset="0"/>
                <a:cs typeface="Monaco" charset="0"/>
                <a:sym typeface="Monaco" charset="0"/>
              </a:rPr>
              <a:t>('news', 'Stocks are up!');</a:t>
            </a:r>
          </a:p>
          <a:p>
            <a:pPr algn="l"/>
            <a:r>
              <a:rPr lang="en-US" sz="1200" dirty="0">
                <a:solidFill>
                  <a:srgbClr val="E9E9E9"/>
                </a:solidFill>
                <a:latin typeface="Monaco" charset="0"/>
                <a:ea typeface="ＭＳ Ｐゴシック" charset="0"/>
                <a:cs typeface="Monaco" charset="0"/>
                <a:sym typeface="Monaco" charset="0"/>
              </a:rPr>
              <a:t>  </a:t>
            </a:r>
            <a:r>
              <a:rPr lang="en-US" sz="1200" dirty="0" err="1">
                <a:solidFill>
                  <a:srgbClr val="E9E9E9"/>
                </a:solidFill>
                <a:latin typeface="Monaco" charset="0"/>
                <a:ea typeface="ＭＳ Ｐゴシック" charset="0"/>
                <a:cs typeface="Monaco" charset="0"/>
                <a:sym typeface="Monaco" charset="0"/>
              </a:rPr>
              <a:t>socket.on</a:t>
            </a:r>
            <a:r>
              <a:rPr lang="en-US" sz="1200" dirty="0">
                <a:solidFill>
                  <a:srgbClr val="E9E9E9"/>
                </a:solidFill>
                <a:latin typeface="Monaco" charset="0"/>
                <a:ea typeface="ＭＳ Ｐゴシック" charset="0"/>
                <a:cs typeface="Monaco" charset="0"/>
                <a:sym typeface="Monaco" charset="0"/>
              </a:rPr>
              <a:t>(</a:t>
            </a:r>
            <a:r>
              <a:rPr lang="en-US" sz="1200" dirty="0">
                <a:solidFill>
                  <a:srgbClr val="9AB460"/>
                </a:solidFill>
                <a:latin typeface="Monaco" charset="0"/>
                <a:ea typeface="ＭＳ Ｐゴシック" charset="0"/>
                <a:cs typeface="Monaco" charset="0"/>
                <a:sym typeface="Monaco" charset="0"/>
              </a:rPr>
              <a:t>'response'</a:t>
            </a:r>
            <a:r>
              <a:rPr lang="en-US" sz="1200" dirty="0">
                <a:solidFill>
                  <a:srgbClr val="E9E9E9"/>
                </a:solidFill>
                <a:latin typeface="Monaco" charset="0"/>
                <a:ea typeface="ＭＳ Ｐゴシック" charset="0"/>
                <a:cs typeface="Monaco" charset="0"/>
                <a:sym typeface="Monaco" charset="0"/>
              </a:rPr>
              <a:t>, function (data) {</a:t>
            </a:r>
          </a:p>
          <a:p>
            <a:pPr algn="l"/>
            <a:r>
              <a:rPr lang="en-US" sz="1200" dirty="0">
                <a:solidFill>
                  <a:srgbClr val="E9E9E9"/>
                </a:solidFill>
                <a:latin typeface="Monaco" charset="0"/>
                <a:ea typeface="ＭＳ Ｐゴシック" charset="0"/>
                <a:cs typeface="Monaco" charset="0"/>
                <a:sym typeface="Monaco" charset="0"/>
              </a:rPr>
              <a:t>    </a:t>
            </a:r>
            <a:r>
              <a:rPr lang="en-US" sz="1200" dirty="0" err="1">
                <a:solidFill>
                  <a:srgbClr val="E9E9E9"/>
                </a:solidFill>
                <a:latin typeface="Monaco" charset="0"/>
                <a:ea typeface="ＭＳ Ｐゴシック" charset="0"/>
                <a:cs typeface="Monaco" charset="0"/>
                <a:sym typeface="Monaco" charset="0"/>
              </a:rPr>
              <a:t>console.log</a:t>
            </a:r>
            <a:r>
              <a:rPr lang="en-US" sz="1200" dirty="0">
                <a:solidFill>
                  <a:srgbClr val="E9E9E9"/>
                </a:solidFill>
                <a:latin typeface="Monaco" charset="0"/>
                <a:ea typeface="ＭＳ Ｐゴシック" charset="0"/>
                <a:cs typeface="Monaco" charset="0"/>
                <a:sym typeface="Monaco" charset="0"/>
              </a:rPr>
              <a:t>(data);</a:t>
            </a:r>
          </a:p>
          <a:p>
            <a:pPr algn="l"/>
            <a:r>
              <a:rPr lang="en-US" sz="1200" dirty="0">
                <a:solidFill>
                  <a:srgbClr val="E9E9E9"/>
                </a:solidFill>
                <a:latin typeface="Monaco" charset="0"/>
                <a:ea typeface="ＭＳ Ｐゴシック" charset="0"/>
                <a:cs typeface="Monaco" charset="0"/>
                <a:sym typeface="Monaco" charset="0"/>
              </a:rPr>
              <a:t>  });</a:t>
            </a:r>
          </a:p>
          <a:p>
            <a:pPr algn="l"/>
            <a:r>
              <a:rPr lang="en-US" sz="1200" dirty="0">
                <a:solidFill>
                  <a:srgbClr val="595959"/>
                </a:solidFill>
                <a:latin typeface="Monaco" charset="0"/>
                <a:ea typeface="ＭＳ Ｐゴシック" charset="0"/>
                <a:cs typeface="Monaco" charset="0"/>
                <a:sym typeface="Monaco" charset="0"/>
              </a:rPr>
              <a:t>});</a:t>
            </a:r>
          </a:p>
          <a:p>
            <a:endParaRPr lang="en-US" sz="1200" dirty="0">
              <a:ea typeface="ＭＳ Ｐゴシック" charset="0"/>
              <a:cs typeface="Gill Sans" charset="0"/>
            </a:endParaRPr>
          </a:p>
        </p:txBody>
      </p:sp>
      <p:sp>
        <p:nvSpPr>
          <p:cNvPr id="50179" name="Rectangle 3"/>
          <p:cNvSpPr>
            <a:spLocks/>
          </p:cNvSpPr>
          <p:nvPr/>
        </p:nvSpPr>
        <p:spPr bwMode="auto">
          <a:xfrm>
            <a:off x="4750594" y="2906613"/>
            <a:ext cx="4545211" cy="162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gn="l"/>
            <a:r>
              <a:rPr lang="en-US" sz="1200" dirty="0">
                <a:solidFill>
                  <a:srgbClr val="595959"/>
                </a:solidFill>
                <a:latin typeface="Monaco" charset="0"/>
                <a:ea typeface="ＭＳ Ｐゴシック" charset="0"/>
                <a:cs typeface="Monaco" charset="0"/>
                <a:sym typeface="Monaco" charset="0"/>
              </a:rPr>
              <a:t>&lt;script </a:t>
            </a:r>
            <a:r>
              <a:rPr lang="en-US" sz="1200" dirty="0" err="1">
                <a:solidFill>
                  <a:srgbClr val="595959"/>
                </a:solidFill>
                <a:latin typeface="Monaco" charset="0"/>
                <a:ea typeface="ＭＳ Ｐゴシック" charset="0"/>
                <a:cs typeface="Monaco" charset="0"/>
                <a:sym typeface="Monaco" charset="0"/>
              </a:rPr>
              <a:t>src</a:t>
            </a:r>
            <a:r>
              <a:rPr lang="en-US" sz="1200" dirty="0">
                <a:solidFill>
                  <a:srgbClr val="595959"/>
                </a:solidFill>
                <a:latin typeface="Monaco" charset="0"/>
                <a:ea typeface="ＭＳ Ｐゴシック" charset="0"/>
                <a:cs typeface="Monaco" charset="0"/>
                <a:sym typeface="Monaco" charset="0"/>
              </a:rPr>
              <a:t>="/</a:t>
            </a:r>
            <a:r>
              <a:rPr lang="en-US" sz="1200" dirty="0" err="1">
                <a:solidFill>
                  <a:srgbClr val="595959"/>
                </a:solidFill>
                <a:latin typeface="Monaco" charset="0"/>
                <a:ea typeface="ＭＳ Ｐゴシック" charset="0"/>
                <a:cs typeface="Monaco" charset="0"/>
                <a:sym typeface="Monaco" charset="0"/>
              </a:rPr>
              <a:t>socket.io</a:t>
            </a:r>
            <a:r>
              <a:rPr lang="en-US" sz="1200" dirty="0">
                <a:solidFill>
                  <a:srgbClr val="595959"/>
                </a:solidFill>
                <a:latin typeface="Monaco" charset="0"/>
                <a:ea typeface="ＭＳ Ｐゴシック" charset="0"/>
                <a:cs typeface="Monaco" charset="0"/>
                <a:sym typeface="Monaco" charset="0"/>
              </a:rPr>
              <a:t>/</a:t>
            </a:r>
            <a:r>
              <a:rPr lang="en-US" sz="1200" dirty="0" err="1">
                <a:solidFill>
                  <a:srgbClr val="595959"/>
                </a:solidFill>
                <a:latin typeface="Monaco" charset="0"/>
                <a:ea typeface="ＭＳ Ｐゴシック" charset="0"/>
                <a:cs typeface="Monaco" charset="0"/>
                <a:sym typeface="Monaco" charset="0"/>
              </a:rPr>
              <a:t>socket.io.js</a:t>
            </a:r>
            <a:r>
              <a:rPr lang="en-US" sz="1200" dirty="0">
                <a:solidFill>
                  <a:srgbClr val="595959"/>
                </a:solidFill>
                <a:latin typeface="Monaco" charset="0"/>
                <a:ea typeface="ＭＳ Ｐゴシック" charset="0"/>
                <a:cs typeface="Monaco" charset="0"/>
                <a:sym typeface="Monaco" charset="0"/>
              </a:rPr>
              <a:t>"&gt;&lt;/script&gt;</a:t>
            </a:r>
          </a:p>
          <a:p>
            <a:pPr algn="l"/>
            <a:r>
              <a:rPr lang="en-US" sz="1200" dirty="0">
                <a:solidFill>
                  <a:srgbClr val="595959"/>
                </a:solidFill>
                <a:latin typeface="Monaco" charset="0"/>
                <a:ea typeface="ＭＳ Ｐゴシック" charset="0"/>
                <a:cs typeface="Monaco" charset="0"/>
                <a:sym typeface="Monaco" charset="0"/>
              </a:rPr>
              <a:t>&lt;script&gt;</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var</a:t>
            </a:r>
            <a:r>
              <a:rPr lang="en-US" sz="1200" dirty="0">
                <a:solidFill>
                  <a:srgbClr val="595959"/>
                </a:solidFill>
                <a:latin typeface="Monaco" charset="0"/>
                <a:ea typeface="ＭＳ Ｐゴシック" charset="0"/>
                <a:cs typeface="Monaco" charset="0"/>
                <a:sym typeface="Monaco" charset="0"/>
              </a:rPr>
              <a:t> socket = </a:t>
            </a:r>
            <a:r>
              <a:rPr lang="en-US" sz="1200" dirty="0" err="1">
                <a:solidFill>
                  <a:srgbClr val="595959"/>
                </a:solidFill>
                <a:latin typeface="Monaco" charset="0"/>
                <a:ea typeface="ＭＳ Ｐゴシック" charset="0"/>
                <a:cs typeface="Monaco" charset="0"/>
                <a:sym typeface="Monaco" charset="0"/>
              </a:rPr>
              <a:t>io.connect</a:t>
            </a:r>
            <a:r>
              <a:rPr lang="en-US" sz="1200" dirty="0">
                <a:solidFill>
                  <a:srgbClr val="595959"/>
                </a:solidFill>
                <a:latin typeface="Monaco" charset="0"/>
                <a:ea typeface="ＭＳ Ｐゴシック" charset="0"/>
                <a:cs typeface="Monaco" charset="0"/>
                <a:sym typeface="Monaco" charset="0"/>
              </a:rPr>
              <a:t>('http://</a:t>
            </a:r>
            <a:r>
              <a:rPr lang="en-US" sz="1200" dirty="0" err="1">
                <a:solidFill>
                  <a:srgbClr val="595959"/>
                </a:solidFill>
                <a:latin typeface="Monaco" charset="0"/>
                <a:ea typeface="ＭＳ Ｐゴシック" charset="0"/>
                <a:cs typeface="Monaco" charset="0"/>
                <a:sym typeface="Monaco" charset="0"/>
              </a:rPr>
              <a:t>localhost</a:t>
            </a:r>
            <a:r>
              <a:rPr lang="en-US" sz="1200" dirty="0">
                <a:solidFill>
                  <a:srgbClr val="595959"/>
                </a:solidFill>
                <a:latin typeface="Monaco" charset="0"/>
                <a:ea typeface="ＭＳ Ｐゴシック" charset="0"/>
                <a:cs typeface="Monaco" charset="0"/>
                <a:sym typeface="Monaco" charset="0"/>
              </a:rPr>
              <a:t>');</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socket.on</a:t>
            </a:r>
            <a:r>
              <a:rPr lang="en-US" sz="1200" dirty="0">
                <a:solidFill>
                  <a:srgbClr val="595959"/>
                </a:solidFill>
                <a:latin typeface="Monaco" charset="0"/>
                <a:ea typeface="ＭＳ Ｐゴシック" charset="0"/>
                <a:cs typeface="Monaco" charset="0"/>
                <a:sym typeface="Monaco" charset="0"/>
              </a:rPr>
              <a:t>('news', function (data) {</a:t>
            </a:r>
          </a:p>
          <a:p>
            <a:r>
              <a:rPr lang="en-US" sz="1200" dirty="0">
                <a:solidFill>
                  <a:srgbClr val="E9E9E9"/>
                </a:solidFill>
                <a:latin typeface="Monaco" charset="0"/>
                <a:ea typeface="ＭＳ Ｐゴシック" charset="0"/>
                <a:cs typeface="Monaco" charset="0"/>
                <a:sym typeface="Monaco" charset="0"/>
              </a:rPr>
              <a:t>     </a:t>
            </a:r>
            <a:r>
              <a:rPr lang="en-US" sz="1200" dirty="0" err="1">
                <a:solidFill>
                  <a:srgbClr val="E9E9E9"/>
                </a:solidFill>
                <a:latin typeface="Monaco" charset="0"/>
                <a:ea typeface="ＭＳ Ｐゴシック" charset="0"/>
                <a:cs typeface="Monaco" charset="0"/>
                <a:sym typeface="Monaco" charset="0"/>
              </a:rPr>
              <a:t>socket.emit</a:t>
            </a:r>
            <a:r>
              <a:rPr lang="en-US" sz="1200" dirty="0">
                <a:solidFill>
                  <a:srgbClr val="E9E9E9"/>
                </a:solidFill>
                <a:latin typeface="Monaco" charset="0"/>
                <a:ea typeface="ＭＳ Ｐゴシック" charset="0"/>
                <a:cs typeface="Monaco" charset="0"/>
                <a:sym typeface="Monaco" charset="0"/>
              </a:rPr>
              <a:t>(</a:t>
            </a:r>
            <a:r>
              <a:rPr lang="en-US" sz="1200" dirty="0">
                <a:solidFill>
                  <a:srgbClr val="9AB460"/>
                </a:solidFill>
                <a:latin typeface="Monaco" charset="0"/>
                <a:ea typeface="ＭＳ Ｐゴシック" charset="0"/>
                <a:cs typeface="Monaco" charset="0"/>
                <a:sym typeface="Monaco" charset="0"/>
              </a:rPr>
              <a:t>'response'</a:t>
            </a:r>
            <a:r>
              <a:rPr lang="en-US" sz="1200" dirty="0">
                <a:solidFill>
                  <a:srgbClr val="E9E9E9"/>
                </a:solidFill>
                <a:latin typeface="Monaco" charset="0"/>
                <a:ea typeface="ＭＳ Ｐゴシック" charset="0"/>
                <a:cs typeface="Monaco" charset="0"/>
                <a:sym typeface="Monaco" charset="0"/>
              </a:rPr>
              <a:t>, { user: </a:t>
            </a:r>
            <a:r>
              <a:rPr lang="en-US" sz="1200" dirty="0">
                <a:solidFill>
                  <a:srgbClr val="9AB460"/>
                </a:solidFill>
                <a:latin typeface="Monaco" charset="0"/>
                <a:ea typeface="ＭＳ Ｐゴシック" charset="0"/>
                <a:cs typeface="Monaco" charset="0"/>
                <a:sym typeface="Monaco" charset="0"/>
              </a:rPr>
              <a:t>'</a:t>
            </a:r>
            <a:r>
              <a:rPr lang="en-US" sz="1200" dirty="0" err="1">
                <a:solidFill>
                  <a:srgbClr val="9AB460"/>
                </a:solidFill>
                <a:latin typeface="Monaco" charset="0"/>
                <a:ea typeface="ＭＳ Ｐゴシック" charset="0"/>
                <a:cs typeface="Monaco" charset="0"/>
                <a:sym typeface="Monaco" charset="0"/>
              </a:rPr>
              <a:t>steve</a:t>
            </a:r>
            <a:r>
              <a:rPr lang="en-US" sz="1200" dirty="0">
                <a:solidFill>
                  <a:srgbClr val="9AB460"/>
                </a:solidFill>
                <a:latin typeface="Monaco" charset="0"/>
                <a:ea typeface="ＭＳ Ｐゴシック" charset="0"/>
                <a:cs typeface="Monaco" charset="0"/>
                <a:sym typeface="Monaco" charset="0"/>
              </a:rPr>
              <a:t>'</a:t>
            </a:r>
            <a:r>
              <a:rPr lang="en-US" sz="1200" dirty="0">
                <a:solidFill>
                  <a:srgbClr val="E9E9E9"/>
                </a:solidFill>
                <a:latin typeface="Monaco" charset="0"/>
                <a:ea typeface="ＭＳ Ｐゴシック" charset="0"/>
                <a:cs typeface="Monaco" charset="0"/>
                <a:sym typeface="Monaco" charset="0"/>
              </a:rPr>
              <a:t> });</a:t>
            </a:r>
          </a:p>
          <a:p>
            <a:pPr algn="l"/>
            <a:r>
              <a:rPr lang="en-US" sz="1200" dirty="0">
                <a:solidFill>
                  <a:srgbClr val="595959"/>
                </a:solidFill>
                <a:latin typeface="Monaco" charset="0"/>
                <a:ea typeface="ＭＳ Ｐゴシック" charset="0"/>
                <a:cs typeface="Monaco" charset="0"/>
                <a:sym typeface="Monaco" charset="0"/>
              </a:rPr>
              <a:t>  });</a:t>
            </a:r>
          </a:p>
          <a:p>
            <a:pPr algn="l"/>
            <a:r>
              <a:rPr lang="en-US" sz="1200" dirty="0">
                <a:solidFill>
                  <a:srgbClr val="595959"/>
                </a:solidFill>
                <a:latin typeface="Monaco" charset="0"/>
                <a:ea typeface="ＭＳ Ｐゴシック" charset="0"/>
                <a:cs typeface="Monaco" charset="0"/>
                <a:sym typeface="Monaco" charset="0"/>
              </a:rPr>
              <a:t>&lt;/script&gt;</a:t>
            </a:r>
          </a:p>
          <a:p>
            <a:endParaRPr lang="en-US" sz="1200" dirty="0">
              <a:solidFill>
                <a:srgbClr val="595959"/>
              </a:solidFill>
              <a:ea typeface="ＭＳ Ｐゴシック" charset="0"/>
              <a:cs typeface="Gill Sans" charset="0"/>
            </a:endParaRPr>
          </a:p>
        </p:txBody>
      </p:sp>
      <p:sp>
        <p:nvSpPr>
          <p:cNvPr id="50181" name="Rectangle 5"/>
          <p:cNvSpPr>
            <a:spLocks/>
          </p:cNvSpPr>
          <p:nvPr/>
        </p:nvSpPr>
        <p:spPr bwMode="auto">
          <a:xfrm>
            <a:off x="1064865" y="2143035"/>
            <a:ext cx="10309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r>
              <a:rPr lang="en-US">
                <a:solidFill>
                  <a:schemeClr val="tx1"/>
                </a:solidFill>
                <a:ea typeface="ＭＳ Ｐゴシック" charset="0"/>
                <a:cs typeface="Gill Sans" charset="0"/>
              </a:rPr>
              <a:t>server-side</a:t>
            </a:r>
          </a:p>
        </p:txBody>
      </p:sp>
      <p:sp>
        <p:nvSpPr>
          <p:cNvPr id="50182" name="Rectangle 6"/>
          <p:cNvSpPr>
            <a:spLocks/>
          </p:cNvSpPr>
          <p:nvPr/>
        </p:nvSpPr>
        <p:spPr bwMode="auto">
          <a:xfrm>
            <a:off x="6103442" y="2143035"/>
            <a:ext cx="98543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r>
              <a:rPr lang="en-US">
                <a:solidFill>
                  <a:schemeClr val="tx1"/>
                </a:solidFill>
                <a:ea typeface="ＭＳ Ｐゴシック" charset="0"/>
                <a:cs typeface="Gill Sans" charset="0"/>
              </a:rPr>
              <a:t>client-side</a:t>
            </a:r>
          </a:p>
        </p:txBody>
      </p:sp>
      <p:sp>
        <p:nvSpPr>
          <p:cNvPr id="50183" name="Line 7"/>
          <p:cNvSpPr>
            <a:spLocks noChangeShapeType="1"/>
          </p:cNvSpPr>
          <p:nvPr/>
        </p:nvSpPr>
        <p:spPr bwMode="auto">
          <a:xfrm>
            <a:off x="4579814" y="2640955"/>
            <a:ext cx="0" cy="1954486"/>
          </a:xfrm>
          <a:prstGeom prst="line">
            <a:avLst/>
          </a:prstGeom>
          <a:noFill/>
          <a:ln w="25400" cap="flat">
            <a:solidFill>
              <a:srgbClr val="80808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138363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p:cNvSpPr>
          <p:nvPr/>
        </p:nvSpPr>
        <p:spPr bwMode="auto">
          <a:xfrm>
            <a:off x="80368" y="2950726"/>
            <a:ext cx="4361036" cy="1661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spAutoFit/>
          </a:bodyPr>
          <a:lstStyle/>
          <a:p>
            <a:pPr algn="l"/>
            <a:r>
              <a:rPr lang="en-US" sz="1200" dirty="0" err="1">
                <a:solidFill>
                  <a:srgbClr val="E9E9E9"/>
                </a:solidFill>
                <a:latin typeface="Monaco" charset="0"/>
                <a:ea typeface="ＭＳ Ｐゴシック" charset="0"/>
                <a:cs typeface="Monaco" charset="0"/>
                <a:sym typeface="Monaco" charset="0"/>
              </a:rPr>
              <a:t>var</a:t>
            </a:r>
            <a:r>
              <a:rPr lang="en-US" sz="1200" dirty="0">
                <a:solidFill>
                  <a:srgbClr val="E9E9E9"/>
                </a:solidFill>
                <a:latin typeface="Monaco" charset="0"/>
                <a:ea typeface="ＭＳ Ｐゴシック" charset="0"/>
                <a:cs typeface="Monaco" charset="0"/>
                <a:sym typeface="Monaco" charset="0"/>
              </a:rPr>
              <a:t> </a:t>
            </a:r>
            <a:r>
              <a:rPr lang="en-US" sz="1200" dirty="0" err="1">
                <a:solidFill>
                  <a:srgbClr val="E9E9E9"/>
                </a:solidFill>
                <a:latin typeface="Monaco" charset="0"/>
                <a:ea typeface="ＭＳ Ｐゴシック" charset="0"/>
                <a:cs typeface="Monaco" charset="0"/>
                <a:sym typeface="Monaco" charset="0"/>
              </a:rPr>
              <a:t>io</a:t>
            </a:r>
            <a:r>
              <a:rPr lang="en-US" sz="1200" dirty="0">
                <a:solidFill>
                  <a:srgbClr val="E9E9E9"/>
                </a:solidFill>
                <a:latin typeface="Monaco" charset="0"/>
                <a:ea typeface="ＭＳ Ｐゴシック" charset="0"/>
                <a:cs typeface="Monaco" charset="0"/>
                <a:sym typeface="Monaco" charset="0"/>
              </a:rPr>
              <a:t> = require(</a:t>
            </a:r>
            <a:r>
              <a:rPr lang="en-US" sz="1200" dirty="0">
                <a:solidFill>
                  <a:srgbClr val="9AB460"/>
                </a:solidFill>
                <a:latin typeface="Monaco" charset="0"/>
                <a:ea typeface="ＭＳ Ｐゴシック" charset="0"/>
                <a:cs typeface="Monaco" charset="0"/>
                <a:sym typeface="Monaco" charset="0"/>
              </a:rPr>
              <a:t>'</a:t>
            </a:r>
            <a:r>
              <a:rPr lang="en-US" sz="1200" dirty="0" err="1">
                <a:solidFill>
                  <a:srgbClr val="9AB460"/>
                </a:solidFill>
                <a:latin typeface="Monaco" charset="0"/>
                <a:ea typeface="ＭＳ Ｐゴシック" charset="0"/>
                <a:cs typeface="Monaco" charset="0"/>
                <a:sym typeface="Monaco" charset="0"/>
              </a:rPr>
              <a:t>socket.io</a:t>
            </a:r>
            <a:r>
              <a:rPr lang="en-US" sz="1200" dirty="0">
                <a:solidFill>
                  <a:srgbClr val="9AB460"/>
                </a:solidFill>
                <a:latin typeface="Monaco" charset="0"/>
                <a:ea typeface="ＭＳ Ｐゴシック" charset="0"/>
                <a:cs typeface="Monaco" charset="0"/>
                <a:sym typeface="Monaco" charset="0"/>
              </a:rPr>
              <a:t>'</a:t>
            </a:r>
            <a:r>
              <a:rPr lang="en-US" sz="1200" dirty="0">
                <a:solidFill>
                  <a:srgbClr val="E9E9E9"/>
                </a:solidFill>
                <a:latin typeface="Monaco" charset="0"/>
                <a:ea typeface="ＭＳ Ｐゴシック" charset="0"/>
                <a:cs typeface="Monaco" charset="0"/>
                <a:sym typeface="Monaco" charset="0"/>
              </a:rPr>
              <a:t>).listen</a:t>
            </a:r>
            <a:r>
              <a:rPr lang="en-US" sz="1200" dirty="0" smtClean="0">
                <a:solidFill>
                  <a:srgbClr val="E9E9E9"/>
                </a:solidFill>
                <a:latin typeface="Monaco" charset="0"/>
                <a:ea typeface="ＭＳ Ｐゴシック" charset="0"/>
                <a:cs typeface="Monaco" charset="0"/>
                <a:sym typeface="Monaco" charset="0"/>
              </a:rPr>
              <a:t>(</a:t>
            </a:r>
            <a:r>
              <a:rPr lang="en-US" sz="1200" dirty="0" smtClean="0">
                <a:solidFill>
                  <a:srgbClr val="9AB460"/>
                </a:solidFill>
                <a:latin typeface="Monaco" charset="0"/>
                <a:ea typeface="ＭＳ Ｐゴシック" charset="0"/>
                <a:cs typeface="Monaco" charset="0"/>
                <a:sym typeface="Monaco" charset="0"/>
              </a:rPr>
              <a:t>server</a:t>
            </a:r>
            <a:r>
              <a:rPr lang="en-US" sz="1200" dirty="0" smtClean="0">
                <a:solidFill>
                  <a:srgbClr val="E9E9E9"/>
                </a:solidFill>
                <a:latin typeface="Monaco" charset="0"/>
                <a:ea typeface="ＭＳ Ｐゴシック" charset="0"/>
                <a:cs typeface="Monaco" charset="0"/>
                <a:sym typeface="Monaco" charset="0"/>
              </a:rPr>
              <a:t>)</a:t>
            </a:r>
            <a:r>
              <a:rPr lang="en-US" sz="1200" dirty="0">
                <a:solidFill>
                  <a:srgbClr val="E9E9E9"/>
                </a:solidFill>
                <a:latin typeface="Monaco" charset="0"/>
                <a:ea typeface="ＭＳ Ｐゴシック" charset="0"/>
                <a:cs typeface="Monaco" charset="0"/>
                <a:sym typeface="Monaco" charset="0"/>
              </a:rPr>
              <a:t>;</a:t>
            </a:r>
          </a:p>
          <a:p>
            <a:pPr algn="l"/>
            <a:endParaRPr lang="en-US" sz="1200" dirty="0">
              <a:solidFill>
                <a:srgbClr val="E9E9E9"/>
              </a:solidFill>
              <a:latin typeface="Monaco" charset="0"/>
              <a:ea typeface="ＭＳ Ｐゴシック" charset="0"/>
              <a:cs typeface="Monaco" charset="0"/>
              <a:sym typeface="Monaco" charset="0"/>
            </a:endParaRPr>
          </a:p>
          <a:p>
            <a:pPr algn="l"/>
            <a:r>
              <a:rPr lang="en-US" sz="1200" dirty="0" err="1">
                <a:solidFill>
                  <a:srgbClr val="E9E9E9"/>
                </a:solidFill>
                <a:latin typeface="Monaco" charset="0"/>
                <a:ea typeface="ＭＳ Ｐゴシック" charset="0"/>
                <a:cs typeface="Monaco" charset="0"/>
                <a:sym typeface="Monaco" charset="0"/>
              </a:rPr>
              <a:t>io.sockets.on</a:t>
            </a:r>
            <a:r>
              <a:rPr lang="en-US" sz="1200" dirty="0">
                <a:solidFill>
                  <a:srgbClr val="E9E9E9"/>
                </a:solidFill>
                <a:latin typeface="Monaco" charset="0"/>
                <a:ea typeface="ＭＳ Ｐゴシック" charset="0"/>
                <a:cs typeface="Monaco" charset="0"/>
                <a:sym typeface="Monaco" charset="0"/>
              </a:rPr>
              <a:t>(</a:t>
            </a:r>
            <a:r>
              <a:rPr lang="en-US" sz="1200" dirty="0">
                <a:solidFill>
                  <a:srgbClr val="9AB460"/>
                </a:solidFill>
                <a:latin typeface="Monaco" charset="0"/>
                <a:ea typeface="ＭＳ Ｐゴシック" charset="0"/>
                <a:cs typeface="Monaco" charset="0"/>
                <a:sym typeface="Monaco" charset="0"/>
              </a:rPr>
              <a:t>'connection'</a:t>
            </a:r>
            <a:r>
              <a:rPr lang="en-US" sz="1200" dirty="0">
                <a:solidFill>
                  <a:srgbClr val="E9E9E9"/>
                </a:solidFill>
                <a:latin typeface="Monaco" charset="0"/>
                <a:ea typeface="ＭＳ Ｐゴシック" charset="0"/>
                <a:cs typeface="Monaco" charset="0"/>
                <a:sym typeface="Monaco" charset="0"/>
              </a:rPr>
              <a:t>, function (socket) {</a:t>
            </a:r>
          </a:p>
          <a:p>
            <a:pPr algn="l"/>
            <a:r>
              <a:rPr lang="en-US" sz="1200" dirty="0">
                <a:solidFill>
                  <a:srgbClr val="E9E9E9"/>
                </a:solidFill>
                <a:latin typeface="Monaco" charset="0"/>
                <a:ea typeface="ＭＳ Ｐゴシック" charset="0"/>
                <a:cs typeface="Monaco" charset="0"/>
                <a:sym typeface="Monaco" charset="0"/>
              </a:rPr>
              <a:t>  </a:t>
            </a:r>
            <a:r>
              <a:rPr lang="en-US" sz="1200" dirty="0" err="1">
                <a:solidFill>
                  <a:srgbClr val="E9E9E9"/>
                </a:solidFill>
                <a:latin typeface="Monaco" charset="0"/>
                <a:ea typeface="ＭＳ Ｐゴシック" charset="0"/>
                <a:cs typeface="Monaco" charset="0"/>
                <a:sym typeface="Monaco" charset="0"/>
              </a:rPr>
              <a:t>socket.emit</a:t>
            </a:r>
            <a:r>
              <a:rPr lang="en-US" sz="1200" dirty="0">
                <a:solidFill>
                  <a:srgbClr val="E9E9E9"/>
                </a:solidFill>
                <a:latin typeface="Monaco" charset="0"/>
                <a:ea typeface="ＭＳ Ｐゴシック" charset="0"/>
                <a:cs typeface="Monaco" charset="0"/>
                <a:sym typeface="Monaco" charset="0"/>
              </a:rPr>
              <a:t>(</a:t>
            </a:r>
            <a:r>
              <a:rPr lang="en-US" sz="1200" dirty="0">
                <a:solidFill>
                  <a:srgbClr val="9AB460"/>
                </a:solidFill>
                <a:latin typeface="Monaco" charset="0"/>
                <a:ea typeface="ＭＳ Ｐゴシック" charset="0"/>
                <a:cs typeface="Monaco" charset="0"/>
                <a:sym typeface="Monaco" charset="0"/>
              </a:rPr>
              <a:t>'news'</a:t>
            </a:r>
            <a:r>
              <a:rPr lang="en-US" sz="1200" dirty="0">
                <a:solidFill>
                  <a:srgbClr val="E9E9E9"/>
                </a:solidFill>
                <a:latin typeface="Monaco" charset="0"/>
                <a:ea typeface="ＭＳ Ｐゴシック" charset="0"/>
                <a:cs typeface="Monaco" charset="0"/>
                <a:sym typeface="Monaco" charset="0"/>
              </a:rPr>
              <a:t>, </a:t>
            </a:r>
            <a:r>
              <a:rPr lang="en-US" sz="1200" dirty="0">
                <a:solidFill>
                  <a:srgbClr val="9AB460"/>
                </a:solidFill>
                <a:latin typeface="Monaco" charset="0"/>
                <a:ea typeface="ＭＳ Ｐゴシック" charset="0"/>
                <a:cs typeface="Monaco" charset="0"/>
                <a:sym typeface="Monaco" charset="0"/>
              </a:rPr>
              <a:t>'Stocks are up!'</a:t>
            </a:r>
            <a:r>
              <a:rPr lang="en-US" sz="1200" dirty="0">
                <a:solidFill>
                  <a:srgbClr val="E9E9E9"/>
                </a:solidFill>
                <a:latin typeface="Monaco" charset="0"/>
                <a:ea typeface="ＭＳ Ｐゴシック" charset="0"/>
                <a:cs typeface="Monaco" charset="0"/>
                <a:sym typeface="Monaco" charset="0"/>
              </a:rPr>
              <a:t>);</a:t>
            </a:r>
          </a:p>
          <a:p>
            <a:pPr algn="l"/>
            <a:r>
              <a:rPr lang="en-US" sz="1200" dirty="0">
                <a:solidFill>
                  <a:srgbClr val="E9E9E9"/>
                </a:solidFill>
                <a:latin typeface="Monaco" charset="0"/>
                <a:ea typeface="ＭＳ Ｐゴシック" charset="0"/>
                <a:cs typeface="Monaco" charset="0"/>
                <a:sym typeface="Monaco" charset="0"/>
              </a:rPr>
              <a:t>  </a:t>
            </a:r>
            <a:r>
              <a:rPr lang="en-US" sz="1200" dirty="0" err="1">
                <a:solidFill>
                  <a:srgbClr val="E9E9E9"/>
                </a:solidFill>
                <a:latin typeface="Monaco" charset="0"/>
                <a:ea typeface="ＭＳ Ｐゴシック" charset="0"/>
                <a:cs typeface="Monaco" charset="0"/>
                <a:sym typeface="Monaco" charset="0"/>
              </a:rPr>
              <a:t>socket.on</a:t>
            </a:r>
            <a:r>
              <a:rPr lang="en-US" sz="1200" dirty="0">
                <a:solidFill>
                  <a:srgbClr val="E9E9E9"/>
                </a:solidFill>
                <a:latin typeface="Monaco" charset="0"/>
                <a:ea typeface="ＭＳ Ｐゴシック" charset="0"/>
                <a:cs typeface="Monaco" charset="0"/>
                <a:sym typeface="Monaco" charset="0"/>
              </a:rPr>
              <a:t>(</a:t>
            </a:r>
            <a:r>
              <a:rPr lang="en-US" sz="1200" dirty="0">
                <a:solidFill>
                  <a:srgbClr val="9AB460"/>
                </a:solidFill>
                <a:latin typeface="Monaco" charset="0"/>
                <a:ea typeface="ＭＳ Ｐゴシック" charset="0"/>
                <a:cs typeface="Monaco" charset="0"/>
                <a:sym typeface="Monaco" charset="0"/>
              </a:rPr>
              <a:t>'response'</a:t>
            </a:r>
            <a:r>
              <a:rPr lang="en-US" sz="1200" dirty="0">
                <a:solidFill>
                  <a:srgbClr val="E9E9E9"/>
                </a:solidFill>
                <a:latin typeface="Monaco" charset="0"/>
                <a:ea typeface="ＭＳ Ｐゴシック" charset="0"/>
                <a:cs typeface="Monaco" charset="0"/>
                <a:sym typeface="Monaco" charset="0"/>
              </a:rPr>
              <a:t>, function (data) {</a:t>
            </a:r>
          </a:p>
          <a:p>
            <a:pPr algn="l"/>
            <a:r>
              <a:rPr lang="en-US" sz="1200" dirty="0">
                <a:solidFill>
                  <a:srgbClr val="E9E9E9"/>
                </a:solidFill>
                <a:latin typeface="Monaco" charset="0"/>
                <a:ea typeface="ＭＳ Ｐゴシック" charset="0"/>
                <a:cs typeface="Monaco" charset="0"/>
                <a:sym typeface="Monaco" charset="0"/>
              </a:rPr>
              <a:t>    </a:t>
            </a:r>
            <a:r>
              <a:rPr lang="en-US" sz="1200" dirty="0" err="1">
                <a:solidFill>
                  <a:srgbClr val="E9E9E9"/>
                </a:solidFill>
                <a:latin typeface="Monaco" charset="0"/>
                <a:ea typeface="ＭＳ Ｐゴシック" charset="0"/>
                <a:cs typeface="Monaco" charset="0"/>
                <a:sym typeface="Monaco" charset="0"/>
              </a:rPr>
              <a:t>console.log</a:t>
            </a:r>
            <a:r>
              <a:rPr lang="en-US" sz="1200" dirty="0">
                <a:solidFill>
                  <a:srgbClr val="E9E9E9"/>
                </a:solidFill>
                <a:latin typeface="Monaco" charset="0"/>
                <a:ea typeface="ＭＳ Ｐゴシック" charset="0"/>
                <a:cs typeface="Monaco" charset="0"/>
                <a:sym typeface="Monaco" charset="0"/>
              </a:rPr>
              <a:t>(data);</a:t>
            </a:r>
          </a:p>
          <a:p>
            <a:pPr algn="l"/>
            <a:r>
              <a:rPr lang="en-US" sz="1200" dirty="0">
                <a:solidFill>
                  <a:srgbClr val="E9E9E9"/>
                </a:solidFill>
                <a:latin typeface="Monaco" charset="0"/>
                <a:ea typeface="ＭＳ Ｐゴシック" charset="0"/>
                <a:cs typeface="Monaco" charset="0"/>
                <a:sym typeface="Monaco" charset="0"/>
              </a:rPr>
              <a:t>  });</a:t>
            </a:r>
          </a:p>
          <a:p>
            <a:pPr algn="l"/>
            <a:r>
              <a:rPr lang="en-US" sz="1200" dirty="0">
                <a:solidFill>
                  <a:srgbClr val="E9E9E9"/>
                </a:solidFill>
                <a:latin typeface="Monaco" charset="0"/>
                <a:ea typeface="ＭＳ Ｐゴシック" charset="0"/>
                <a:cs typeface="Monaco" charset="0"/>
                <a:sym typeface="Monaco" charset="0"/>
              </a:rPr>
              <a:t>});</a:t>
            </a:r>
            <a:endParaRPr lang="en-US" sz="1200" dirty="0">
              <a:solidFill>
                <a:srgbClr val="FFFEFE"/>
              </a:solidFill>
              <a:latin typeface="Monaco" charset="0"/>
              <a:ea typeface="ＭＳ Ｐゴシック" charset="0"/>
              <a:cs typeface="Monaco" charset="0"/>
              <a:sym typeface="Monaco" charset="0"/>
            </a:endParaRPr>
          </a:p>
          <a:p>
            <a:endParaRPr lang="en-US" sz="1200" dirty="0">
              <a:ea typeface="ＭＳ Ｐゴシック" charset="0"/>
              <a:cs typeface="Gill Sans" charset="0"/>
            </a:endParaRPr>
          </a:p>
        </p:txBody>
      </p:sp>
      <p:sp>
        <p:nvSpPr>
          <p:cNvPr id="50179" name="Rectangle 3"/>
          <p:cNvSpPr>
            <a:spLocks/>
          </p:cNvSpPr>
          <p:nvPr/>
        </p:nvSpPr>
        <p:spPr bwMode="auto">
          <a:xfrm>
            <a:off x="4750594" y="2906613"/>
            <a:ext cx="4545211" cy="162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gn="l"/>
            <a:r>
              <a:rPr lang="en-US" sz="1200">
                <a:solidFill>
                  <a:srgbClr val="E9E9E9"/>
                </a:solidFill>
                <a:latin typeface="Monaco" charset="0"/>
                <a:ea typeface="ＭＳ Ｐゴシック" charset="0"/>
                <a:cs typeface="Monaco" charset="0"/>
                <a:sym typeface="Monaco" charset="0"/>
              </a:rPr>
              <a:t>&lt;script src=</a:t>
            </a:r>
            <a:r>
              <a:rPr lang="en-US" sz="1200">
                <a:solidFill>
                  <a:srgbClr val="9AB460"/>
                </a:solidFill>
                <a:latin typeface="Monaco" charset="0"/>
                <a:ea typeface="ＭＳ Ｐゴシック" charset="0"/>
                <a:cs typeface="Monaco" charset="0"/>
                <a:sym typeface="Monaco" charset="0"/>
              </a:rPr>
              <a:t>"/socket.io/socket.io.js"</a:t>
            </a:r>
            <a:r>
              <a:rPr lang="en-US" sz="1200">
                <a:solidFill>
                  <a:srgbClr val="E9E9E9"/>
                </a:solidFill>
                <a:latin typeface="Monaco" charset="0"/>
                <a:ea typeface="ＭＳ Ｐゴシック" charset="0"/>
                <a:cs typeface="Monaco" charset="0"/>
                <a:sym typeface="Monaco" charset="0"/>
              </a:rPr>
              <a:t>&gt;&lt;/script&gt;</a:t>
            </a:r>
          </a:p>
          <a:p>
            <a:pPr algn="l"/>
            <a:r>
              <a:rPr lang="en-US" sz="1200">
                <a:solidFill>
                  <a:srgbClr val="E9E9E9"/>
                </a:solidFill>
                <a:latin typeface="Monaco" charset="0"/>
                <a:ea typeface="ＭＳ Ｐゴシック" charset="0"/>
                <a:cs typeface="Monaco" charset="0"/>
                <a:sym typeface="Monaco" charset="0"/>
              </a:rPr>
              <a:t>&lt;script&gt;</a:t>
            </a:r>
          </a:p>
          <a:p>
            <a:pPr algn="l"/>
            <a:r>
              <a:rPr lang="en-US" sz="1200">
                <a:solidFill>
                  <a:srgbClr val="E9E9E9"/>
                </a:solidFill>
                <a:latin typeface="Monaco" charset="0"/>
                <a:ea typeface="ＭＳ Ｐゴシック" charset="0"/>
                <a:cs typeface="Monaco" charset="0"/>
                <a:sym typeface="Monaco" charset="0"/>
              </a:rPr>
              <a:t>  var socket = io.connect(</a:t>
            </a:r>
            <a:r>
              <a:rPr lang="en-US" sz="1200">
                <a:solidFill>
                  <a:srgbClr val="9AB460"/>
                </a:solidFill>
                <a:latin typeface="Monaco" charset="0"/>
                <a:ea typeface="ＭＳ Ｐゴシック" charset="0"/>
                <a:cs typeface="Monaco" charset="0"/>
                <a:sym typeface="Monaco" charset="0"/>
              </a:rPr>
              <a:t>'http://localhost'</a:t>
            </a:r>
            <a:r>
              <a:rPr lang="en-US" sz="1200">
                <a:solidFill>
                  <a:srgbClr val="E9E9E9"/>
                </a:solidFill>
                <a:latin typeface="Monaco" charset="0"/>
                <a:ea typeface="ＭＳ Ｐゴシック" charset="0"/>
                <a:cs typeface="Monaco" charset="0"/>
                <a:sym typeface="Monaco" charset="0"/>
              </a:rPr>
              <a:t>);</a:t>
            </a:r>
          </a:p>
          <a:p>
            <a:pPr algn="l"/>
            <a:r>
              <a:rPr lang="en-US" sz="1200">
                <a:solidFill>
                  <a:srgbClr val="E9E9E9"/>
                </a:solidFill>
                <a:latin typeface="Monaco" charset="0"/>
                <a:ea typeface="ＭＳ Ｐゴシック" charset="0"/>
                <a:cs typeface="Monaco" charset="0"/>
                <a:sym typeface="Monaco" charset="0"/>
              </a:rPr>
              <a:t>  socket.on(</a:t>
            </a:r>
            <a:r>
              <a:rPr lang="en-US" sz="1200">
                <a:solidFill>
                  <a:srgbClr val="9AB460"/>
                </a:solidFill>
                <a:latin typeface="Monaco" charset="0"/>
                <a:ea typeface="ＭＳ Ｐゴシック" charset="0"/>
                <a:cs typeface="Monaco" charset="0"/>
                <a:sym typeface="Monaco" charset="0"/>
              </a:rPr>
              <a:t>'news'</a:t>
            </a:r>
            <a:r>
              <a:rPr lang="en-US" sz="1200">
                <a:solidFill>
                  <a:srgbClr val="E9E9E9"/>
                </a:solidFill>
                <a:latin typeface="Monaco" charset="0"/>
                <a:ea typeface="ＭＳ Ｐゴシック" charset="0"/>
                <a:cs typeface="Monaco" charset="0"/>
                <a:sym typeface="Monaco" charset="0"/>
              </a:rPr>
              <a:t>, function (data) {</a:t>
            </a:r>
          </a:p>
          <a:p>
            <a:pPr algn="l"/>
            <a:r>
              <a:rPr lang="en-US" sz="1200">
                <a:solidFill>
                  <a:srgbClr val="E9E9E9"/>
                </a:solidFill>
                <a:latin typeface="Monaco" charset="0"/>
                <a:ea typeface="ＭＳ Ｐゴシック" charset="0"/>
                <a:cs typeface="Monaco" charset="0"/>
                <a:sym typeface="Monaco" charset="0"/>
              </a:rPr>
              <a:t>     socket.emit(</a:t>
            </a:r>
            <a:r>
              <a:rPr lang="en-US" sz="1200">
                <a:solidFill>
                  <a:srgbClr val="9AB460"/>
                </a:solidFill>
                <a:latin typeface="Monaco" charset="0"/>
                <a:ea typeface="ＭＳ Ｐゴシック" charset="0"/>
                <a:cs typeface="Monaco" charset="0"/>
                <a:sym typeface="Monaco" charset="0"/>
              </a:rPr>
              <a:t>'response'</a:t>
            </a:r>
            <a:r>
              <a:rPr lang="en-US" sz="1200">
                <a:solidFill>
                  <a:srgbClr val="E9E9E9"/>
                </a:solidFill>
                <a:latin typeface="Monaco" charset="0"/>
                <a:ea typeface="ＭＳ Ｐゴシック" charset="0"/>
                <a:cs typeface="Monaco" charset="0"/>
                <a:sym typeface="Monaco" charset="0"/>
              </a:rPr>
              <a:t>, { user: </a:t>
            </a:r>
            <a:r>
              <a:rPr lang="en-US" sz="1200">
                <a:solidFill>
                  <a:srgbClr val="9AB460"/>
                </a:solidFill>
                <a:latin typeface="Monaco" charset="0"/>
                <a:ea typeface="ＭＳ Ｐゴシック" charset="0"/>
                <a:cs typeface="Monaco" charset="0"/>
                <a:sym typeface="Monaco" charset="0"/>
              </a:rPr>
              <a:t>'steve'</a:t>
            </a:r>
            <a:r>
              <a:rPr lang="en-US" sz="1200">
                <a:solidFill>
                  <a:srgbClr val="E9E9E9"/>
                </a:solidFill>
                <a:latin typeface="Monaco" charset="0"/>
                <a:ea typeface="ＭＳ Ｐゴシック" charset="0"/>
                <a:cs typeface="Monaco" charset="0"/>
                <a:sym typeface="Monaco" charset="0"/>
              </a:rPr>
              <a:t> });</a:t>
            </a:r>
          </a:p>
          <a:p>
            <a:pPr algn="l"/>
            <a:r>
              <a:rPr lang="en-US" sz="1200">
                <a:solidFill>
                  <a:srgbClr val="E9E9E9"/>
                </a:solidFill>
                <a:latin typeface="Monaco" charset="0"/>
                <a:ea typeface="ＭＳ Ｐゴシック" charset="0"/>
                <a:cs typeface="Monaco" charset="0"/>
                <a:sym typeface="Monaco" charset="0"/>
              </a:rPr>
              <a:t>  });</a:t>
            </a:r>
          </a:p>
          <a:p>
            <a:pPr algn="l"/>
            <a:r>
              <a:rPr lang="en-US" sz="1200">
                <a:solidFill>
                  <a:srgbClr val="E9E9E9"/>
                </a:solidFill>
                <a:latin typeface="Monaco" charset="0"/>
                <a:ea typeface="ＭＳ Ｐゴシック" charset="0"/>
                <a:cs typeface="Monaco" charset="0"/>
                <a:sym typeface="Monaco" charset="0"/>
              </a:rPr>
              <a:t>&lt;/script&gt;</a:t>
            </a:r>
            <a:endParaRPr lang="en-US" sz="1200">
              <a:solidFill>
                <a:srgbClr val="FFFEFE"/>
              </a:solidFill>
              <a:latin typeface="Monaco" charset="0"/>
              <a:ea typeface="ＭＳ Ｐゴシック" charset="0"/>
              <a:cs typeface="Monaco" charset="0"/>
              <a:sym typeface="Monaco" charset="0"/>
            </a:endParaRPr>
          </a:p>
          <a:p>
            <a:endParaRPr lang="en-US" sz="1200">
              <a:ea typeface="ＭＳ Ｐゴシック" charset="0"/>
              <a:cs typeface="Gill Sans" charset="0"/>
            </a:endParaRPr>
          </a:p>
        </p:txBody>
      </p:sp>
      <p:sp>
        <p:nvSpPr>
          <p:cNvPr id="50181" name="Rectangle 5"/>
          <p:cNvSpPr>
            <a:spLocks/>
          </p:cNvSpPr>
          <p:nvPr/>
        </p:nvSpPr>
        <p:spPr bwMode="auto">
          <a:xfrm>
            <a:off x="1064865" y="2143035"/>
            <a:ext cx="10309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r>
              <a:rPr lang="en-US">
                <a:solidFill>
                  <a:schemeClr val="tx1"/>
                </a:solidFill>
                <a:ea typeface="ＭＳ Ｐゴシック" charset="0"/>
                <a:cs typeface="Gill Sans" charset="0"/>
              </a:rPr>
              <a:t>server-side</a:t>
            </a:r>
          </a:p>
        </p:txBody>
      </p:sp>
      <p:sp>
        <p:nvSpPr>
          <p:cNvPr id="50182" name="Rectangle 6"/>
          <p:cNvSpPr>
            <a:spLocks/>
          </p:cNvSpPr>
          <p:nvPr/>
        </p:nvSpPr>
        <p:spPr bwMode="auto">
          <a:xfrm>
            <a:off x="6103442" y="2143035"/>
            <a:ext cx="98543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r>
              <a:rPr lang="en-US">
                <a:solidFill>
                  <a:schemeClr val="tx1"/>
                </a:solidFill>
                <a:ea typeface="ＭＳ Ｐゴシック" charset="0"/>
                <a:cs typeface="Gill Sans" charset="0"/>
              </a:rPr>
              <a:t>client-side</a:t>
            </a:r>
          </a:p>
        </p:txBody>
      </p:sp>
      <p:sp>
        <p:nvSpPr>
          <p:cNvPr id="50183" name="Line 7"/>
          <p:cNvSpPr>
            <a:spLocks noChangeShapeType="1"/>
          </p:cNvSpPr>
          <p:nvPr/>
        </p:nvSpPr>
        <p:spPr bwMode="auto">
          <a:xfrm>
            <a:off x="4579814" y="2640955"/>
            <a:ext cx="0" cy="1954486"/>
          </a:xfrm>
          <a:prstGeom prst="line">
            <a:avLst/>
          </a:prstGeom>
          <a:noFill/>
          <a:ln w="25400" cap="flat">
            <a:solidFill>
              <a:srgbClr val="80808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795769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4"/>
          <p:cNvSpPr>
            <a:spLocks/>
          </p:cNvSpPr>
          <p:nvPr/>
        </p:nvSpPr>
        <p:spPr bwMode="auto">
          <a:xfrm>
            <a:off x="0" y="790377"/>
            <a:ext cx="9144000" cy="510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gn="ctr">
              <a:spcBef>
                <a:spcPts val="1687"/>
              </a:spcBef>
            </a:pPr>
            <a:r>
              <a:rPr lang="en-US" sz="4000" dirty="0" err="1">
                <a:solidFill>
                  <a:schemeClr val="tx1"/>
                </a:solidFill>
                <a:latin typeface="Courier New" charset="0"/>
                <a:ea typeface="ＭＳ Ｐゴシック" charset="0"/>
                <a:cs typeface="Courier New" charset="0"/>
                <a:sym typeface="Courier New" charset="0"/>
              </a:rPr>
              <a:t>socket.</a:t>
            </a:r>
            <a:r>
              <a:rPr lang="en-US" sz="4000" dirty="0" err="1">
                <a:solidFill>
                  <a:srgbClr val="FD9A00"/>
                </a:solidFill>
                <a:latin typeface="Courier New Bold" charset="0"/>
                <a:ea typeface="ＭＳ Ｐゴシック" charset="0"/>
                <a:cs typeface="Courier New Bold" charset="0"/>
                <a:sym typeface="Courier New Bold" charset="0"/>
              </a:rPr>
              <a:t>emit</a:t>
            </a:r>
            <a:r>
              <a:rPr lang="en-US" sz="4000" dirty="0">
                <a:solidFill>
                  <a:schemeClr val="tx1"/>
                </a:solidFill>
                <a:latin typeface="Courier New" charset="0"/>
                <a:ea typeface="ＭＳ Ｐゴシック" charset="0"/>
                <a:cs typeface="Courier New" charset="0"/>
                <a:sym typeface="Courier New" charset="0"/>
              </a:rPr>
              <a:t>(event, data)</a:t>
            </a:r>
            <a:r>
              <a:rPr lang="en-US" sz="4000" dirty="0" smtClean="0">
                <a:solidFill>
                  <a:schemeClr val="tx1"/>
                </a:solidFill>
                <a:latin typeface="Courier New" charset="0"/>
                <a:ea typeface="ＭＳ Ｐゴシック" charset="0"/>
                <a:cs typeface="Courier New" charset="0"/>
                <a:sym typeface="Courier New" charset="0"/>
              </a:rPr>
              <a:t>;</a:t>
            </a:r>
          </a:p>
          <a:p>
            <a:pPr algn="ctr">
              <a:spcBef>
                <a:spcPts val="1687"/>
              </a:spcBef>
            </a:pPr>
            <a:endParaRPr lang="en-US" sz="4000" dirty="0">
              <a:solidFill>
                <a:schemeClr val="tx1"/>
              </a:solidFill>
              <a:latin typeface="Courier New" charset="0"/>
              <a:ea typeface="ＭＳ Ｐゴシック" charset="0"/>
              <a:cs typeface="Courier New" charset="0"/>
              <a:sym typeface="Courier New" charset="0"/>
            </a:endParaRPr>
          </a:p>
          <a:p>
            <a:pPr algn="ctr">
              <a:spcBef>
                <a:spcPts val="1687"/>
              </a:spcBef>
            </a:pPr>
            <a:r>
              <a:rPr lang="en-US" sz="4000" dirty="0" err="1">
                <a:solidFill>
                  <a:schemeClr val="tx1"/>
                </a:solidFill>
                <a:latin typeface="Courier New" charset="0"/>
                <a:ea typeface="ＭＳ Ｐゴシック" charset="0"/>
                <a:cs typeface="Courier New" charset="0"/>
                <a:sym typeface="Courier New" charset="0"/>
              </a:rPr>
              <a:t>socket.</a:t>
            </a:r>
            <a:r>
              <a:rPr lang="en-US" sz="4000" dirty="0" err="1">
                <a:solidFill>
                  <a:srgbClr val="FD9A00"/>
                </a:solidFill>
                <a:latin typeface="Courier New Bold" charset="0"/>
                <a:ea typeface="ＭＳ Ｐゴシック" charset="0"/>
                <a:cs typeface="Courier New Bold" charset="0"/>
                <a:sym typeface="Courier New Bold" charset="0"/>
              </a:rPr>
              <a:t>on</a:t>
            </a:r>
            <a:r>
              <a:rPr lang="en-US" sz="4000" dirty="0">
                <a:solidFill>
                  <a:schemeClr val="tx1"/>
                </a:solidFill>
                <a:latin typeface="Courier New" charset="0"/>
                <a:ea typeface="ＭＳ Ｐゴシック" charset="0"/>
                <a:cs typeface="Courier New" charset="0"/>
                <a:sym typeface="Courier New" charset="0"/>
              </a:rPr>
              <a:t>(event, function)</a:t>
            </a:r>
            <a:r>
              <a:rPr lang="en-US" sz="4000" dirty="0" smtClean="0">
                <a:solidFill>
                  <a:schemeClr val="tx1"/>
                </a:solidFill>
                <a:latin typeface="Courier New" charset="0"/>
                <a:ea typeface="ＭＳ Ｐゴシック" charset="0"/>
                <a:cs typeface="Courier New" charset="0"/>
                <a:sym typeface="Courier New" charset="0"/>
              </a:rPr>
              <a:t>;</a:t>
            </a:r>
          </a:p>
          <a:p>
            <a:pPr algn="ctr">
              <a:spcBef>
                <a:spcPts val="1687"/>
              </a:spcBef>
            </a:pPr>
            <a:endParaRPr lang="en-US" sz="4000" dirty="0">
              <a:latin typeface="Courier New" charset="0"/>
              <a:ea typeface="ＭＳ Ｐゴシック" charset="0"/>
              <a:cs typeface="Courier New" charset="0"/>
              <a:sym typeface="Courier New" charset="0"/>
            </a:endParaRPr>
          </a:p>
          <a:p>
            <a:pPr algn="ctr">
              <a:spcBef>
                <a:spcPts val="1687"/>
              </a:spcBef>
            </a:pPr>
            <a:r>
              <a:rPr lang="en-US" sz="4000" dirty="0" err="1" smtClean="0">
                <a:latin typeface="Courier New" charset="0"/>
                <a:ea typeface="ＭＳ Ｐゴシック" charset="0"/>
                <a:cs typeface="Courier New" charset="0"/>
                <a:sym typeface="Courier New" charset="0"/>
              </a:rPr>
              <a:t>io.sockets.</a:t>
            </a:r>
            <a:r>
              <a:rPr lang="en-US" sz="4000" dirty="0" err="1" smtClean="0">
                <a:solidFill>
                  <a:srgbClr val="FD9A00"/>
                </a:solidFill>
                <a:latin typeface="Courier New Bold" charset="0"/>
                <a:ea typeface="ＭＳ Ｐゴシック" charset="0"/>
                <a:cs typeface="Courier New Bold" charset="0"/>
                <a:sym typeface="Courier New Bold" charset="0"/>
              </a:rPr>
              <a:t>emit</a:t>
            </a:r>
            <a:r>
              <a:rPr lang="en-US" sz="4000" dirty="0">
                <a:latin typeface="Courier New" charset="0"/>
                <a:ea typeface="ＭＳ Ｐゴシック" charset="0"/>
                <a:cs typeface="Courier New" charset="0"/>
                <a:sym typeface="Courier New" charset="0"/>
              </a:rPr>
              <a:t>(event, data)</a:t>
            </a:r>
            <a:r>
              <a:rPr lang="en-US" sz="4000" dirty="0" smtClean="0">
                <a:latin typeface="Courier New" charset="0"/>
                <a:ea typeface="ＭＳ Ｐゴシック" charset="0"/>
                <a:cs typeface="Courier New" charset="0"/>
                <a:sym typeface="Courier New" charset="0"/>
              </a:rPr>
              <a:t>;</a:t>
            </a:r>
            <a:endParaRPr lang="en-US" sz="4000" dirty="0">
              <a:latin typeface="Courier New" charset="0"/>
              <a:ea typeface="ＭＳ Ｐゴシック" charset="0"/>
              <a:cs typeface="Courier New" charset="0"/>
              <a:sym typeface="Courier New" charset="0"/>
            </a:endParaRPr>
          </a:p>
        </p:txBody>
      </p:sp>
    </p:spTree>
    <p:extLst>
      <p:ext uri="{BB962C8B-B14F-4D97-AF65-F5344CB8AC3E}">
        <p14:creationId xmlns:p14="http://schemas.microsoft.com/office/powerpoint/2010/main" val="3334542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2-10-24 at 10.36.1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9764"/>
            <a:ext cx="9144000" cy="7378514"/>
          </a:xfrm>
          <a:prstGeom prst="rect">
            <a:avLst/>
          </a:prstGeom>
        </p:spPr>
      </p:pic>
    </p:spTree>
    <p:extLst>
      <p:ext uri="{BB962C8B-B14F-4D97-AF65-F5344CB8AC3E}">
        <p14:creationId xmlns:p14="http://schemas.microsoft.com/office/powerpoint/2010/main" val="2141783198"/>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561008"/>
            <a:ext cx="7770813" cy="1429871"/>
          </a:xfrm>
        </p:spPr>
        <p:txBody>
          <a:bodyPr/>
          <a:lstStyle/>
          <a:p>
            <a:r>
              <a:rPr lang="en-US" dirty="0" smtClean="0"/>
              <a:t>Let’s implement a chat app!</a:t>
            </a:r>
            <a:endParaRPr lang="en-US" dirty="0"/>
          </a:p>
        </p:txBody>
      </p:sp>
    </p:spTree>
    <p:extLst>
      <p:ext uri="{BB962C8B-B14F-4D97-AF65-F5344CB8AC3E}">
        <p14:creationId xmlns:p14="http://schemas.microsoft.com/office/powerpoint/2010/main" val="46263317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00378"/>
            <a:ext cx="7770813" cy="4257022"/>
          </a:xfrm>
        </p:spPr>
        <p:txBody>
          <a:bodyPr/>
          <a:lstStyle/>
          <a:p>
            <a:r>
              <a:rPr lang="en-US" dirty="0" smtClean="0"/>
              <a:t>Install </a:t>
            </a:r>
            <a:r>
              <a:rPr lang="en-US" dirty="0" err="1" smtClean="0"/>
              <a:t>socket.IO</a:t>
            </a:r>
            <a:r>
              <a:rPr lang="en-US" dirty="0" smtClean="0"/>
              <a:t>. In your project folder, run:</a:t>
            </a:r>
          </a:p>
          <a:p>
            <a:pPr lvl="1"/>
            <a:r>
              <a:rPr lang="en-US" dirty="0" err="1" smtClean="0">
                <a:latin typeface="Courier New"/>
                <a:cs typeface="Courier New"/>
              </a:rPr>
              <a:t>npm</a:t>
            </a:r>
            <a:r>
              <a:rPr lang="en-US" dirty="0" smtClean="0">
                <a:latin typeface="Courier New"/>
                <a:cs typeface="Courier New"/>
              </a:rPr>
              <a:t> install </a:t>
            </a:r>
            <a:r>
              <a:rPr lang="en-US" dirty="0" err="1" smtClean="0">
                <a:latin typeface="Courier New"/>
                <a:cs typeface="Courier New"/>
              </a:rPr>
              <a:t>socket.io</a:t>
            </a:r>
            <a:endParaRPr lang="en-US" dirty="0" smtClean="0">
              <a:latin typeface="Courier New"/>
              <a:cs typeface="Courier New"/>
            </a:endParaRPr>
          </a:p>
          <a:p>
            <a:r>
              <a:rPr lang="en-US" dirty="0" smtClean="0"/>
              <a:t>Create a file </a:t>
            </a:r>
            <a:r>
              <a:rPr lang="en-US" dirty="0" err="1" smtClean="0">
                <a:latin typeface="Courier New"/>
                <a:cs typeface="Courier New"/>
              </a:rPr>
              <a:t>chat_server.js</a:t>
            </a:r>
            <a:r>
              <a:rPr lang="en-US" dirty="0"/>
              <a:t>:</a:t>
            </a:r>
            <a:endParaRPr lang="en-US" dirty="0">
              <a:latin typeface="Courier New"/>
              <a:cs typeface="Courier New"/>
            </a:endParaRPr>
          </a:p>
        </p:txBody>
      </p:sp>
      <p:sp>
        <p:nvSpPr>
          <p:cNvPr id="6" name="Rectangle 5"/>
          <p:cNvSpPr/>
          <p:nvPr/>
        </p:nvSpPr>
        <p:spPr>
          <a:xfrm>
            <a:off x="570842" y="1984744"/>
            <a:ext cx="9243895" cy="4524316"/>
          </a:xfrm>
          <a:prstGeom prst="rect">
            <a:avLst/>
          </a:prstGeom>
        </p:spPr>
        <p:txBody>
          <a:bodyPr wrap="square">
            <a:spAutoFit/>
          </a:bodyPr>
          <a:lstStyle/>
          <a:p>
            <a:r>
              <a:rPr lang="en-US" sz="1600" dirty="0" err="1">
                <a:solidFill>
                  <a:srgbClr val="4E66FF"/>
                </a:solidFill>
                <a:latin typeface="Monaco"/>
              </a:rPr>
              <a:t>var</a:t>
            </a:r>
            <a:r>
              <a:rPr lang="en-US" sz="1600" dirty="0">
                <a:solidFill>
                  <a:srgbClr val="D6D6D6"/>
                </a:solidFill>
                <a:latin typeface="Monaco"/>
              </a:rPr>
              <a:t> app </a:t>
            </a:r>
            <a:r>
              <a:rPr lang="en-US" sz="1600" dirty="0">
                <a:solidFill>
                  <a:srgbClr val="FFFF8F"/>
                </a:solidFill>
                <a:latin typeface="Monaco"/>
              </a:rPr>
              <a:t>=</a:t>
            </a:r>
            <a:r>
              <a:rPr lang="en-US" sz="1600" dirty="0">
                <a:solidFill>
                  <a:srgbClr val="D6D6D6"/>
                </a:solidFill>
                <a:latin typeface="Monaco"/>
              </a:rPr>
              <a:t> require(</a:t>
            </a:r>
            <a:r>
              <a:rPr lang="en-US" sz="1600" dirty="0">
                <a:solidFill>
                  <a:srgbClr val="FB001A"/>
                </a:solidFill>
                <a:latin typeface="Monaco"/>
              </a:rPr>
              <a:t>'http'</a:t>
            </a:r>
            <a:r>
              <a:rPr lang="en-US" sz="1600" dirty="0">
                <a:solidFill>
                  <a:srgbClr val="D6D6D6"/>
                </a:solidFill>
                <a:latin typeface="Monaco"/>
              </a:rPr>
              <a:t>).</a:t>
            </a:r>
            <a:r>
              <a:rPr lang="en-US" sz="1600" dirty="0" err="1">
                <a:solidFill>
                  <a:srgbClr val="D6D6D6"/>
                </a:solidFill>
                <a:latin typeface="Monaco"/>
              </a:rPr>
              <a:t>createServer</a:t>
            </a:r>
            <a:r>
              <a:rPr lang="en-US" sz="1600" dirty="0">
                <a:solidFill>
                  <a:srgbClr val="D6D6D6"/>
                </a:solidFill>
                <a:latin typeface="Monaco"/>
              </a:rPr>
              <a:t>(handler)</a:t>
            </a:r>
          </a:p>
          <a:p>
            <a:r>
              <a:rPr lang="en-US" sz="1600" dirty="0">
                <a:solidFill>
                  <a:srgbClr val="D6D6D6"/>
                </a:solidFill>
                <a:latin typeface="Monaco"/>
              </a:rPr>
              <a:t>    , </a:t>
            </a:r>
            <a:r>
              <a:rPr lang="en-US" sz="1600" dirty="0" err="1">
                <a:solidFill>
                  <a:srgbClr val="D6D6D6"/>
                </a:solidFill>
                <a:latin typeface="Monaco"/>
              </a:rPr>
              <a:t>io</a:t>
            </a:r>
            <a:r>
              <a:rPr lang="en-US" sz="1600" dirty="0">
                <a:solidFill>
                  <a:srgbClr val="D6D6D6"/>
                </a:solidFill>
                <a:latin typeface="Monaco"/>
              </a:rPr>
              <a:t> </a:t>
            </a:r>
            <a:r>
              <a:rPr lang="en-US" sz="1600" dirty="0">
                <a:solidFill>
                  <a:srgbClr val="FFFF8F"/>
                </a:solidFill>
                <a:latin typeface="Monaco"/>
              </a:rPr>
              <a:t>=</a:t>
            </a:r>
            <a:r>
              <a:rPr lang="en-US" sz="1600" dirty="0">
                <a:solidFill>
                  <a:srgbClr val="D6D6D6"/>
                </a:solidFill>
                <a:latin typeface="Monaco"/>
              </a:rPr>
              <a:t> require(</a:t>
            </a:r>
            <a:r>
              <a:rPr lang="en-US" sz="1600" dirty="0">
                <a:solidFill>
                  <a:srgbClr val="FB001A"/>
                </a:solidFill>
                <a:latin typeface="Monaco"/>
              </a:rPr>
              <a:t>'</a:t>
            </a:r>
            <a:r>
              <a:rPr lang="en-US" sz="1600" dirty="0" err="1">
                <a:solidFill>
                  <a:srgbClr val="FB001A"/>
                </a:solidFill>
                <a:latin typeface="Monaco"/>
              </a:rPr>
              <a:t>socket.io</a:t>
            </a:r>
            <a:r>
              <a:rPr lang="en-US" sz="1600" dirty="0">
                <a:solidFill>
                  <a:srgbClr val="FB001A"/>
                </a:solidFill>
                <a:latin typeface="Monaco"/>
              </a:rPr>
              <a:t>'</a:t>
            </a:r>
            <a:r>
              <a:rPr lang="en-US" sz="1600" dirty="0">
                <a:solidFill>
                  <a:srgbClr val="D6D6D6"/>
                </a:solidFill>
                <a:latin typeface="Monaco"/>
              </a:rPr>
              <a:t>).listen(app)</a:t>
            </a:r>
          </a:p>
          <a:p>
            <a:r>
              <a:rPr lang="en-US" sz="1600" dirty="0">
                <a:solidFill>
                  <a:srgbClr val="D6D6D6"/>
                </a:solidFill>
                <a:latin typeface="Monaco"/>
              </a:rPr>
              <a:t>    , </a:t>
            </a:r>
            <a:r>
              <a:rPr lang="en-US" sz="1600" dirty="0" err="1">
                <a:solidFill>
                  <a:srgbClr val="D6D6D6"/>
                </a:solidFill>
                <a:latin typeface="Monaco"/>
              </a:rPr>
              <a:t>fs</a:t>
            </a:r>
            <a:r>
              <a:rPr lang="en-US" sz="1600" dirty="0">
                <a:solidFill>
                  <a:srgbClr val="D6D6D6"/>
                </a:solidFill>
                <a:latin typeface="Monaco"/>
              </a:rPr>
              <a:t> </a:t>
            </a:r>
            <a:r>
              <a:rPr lang="en-US" sz="1600" dirty="0">
                <a:solidFill>
                  <a:srgbClr val="FFFF8F"/>
                </a:solidFill>
                <a:latin typeface="Monaco"/>
              </a:rPr>
              <a:t>=</a:t>
            </a:r>
            <a:r>
              <a:rPr lang="en-US" sz="1600" dirty="0">
                <a:solidFill>
                  <a:srgbClr val="D6D6D6"/>
                </a:solidFill>
                <a:latin typeface="Monaco"/>
              </a:rPr>
              <a:t> require(</a:t>
            </a:r>
            <a:r>
              <a:rPr lang="en-US" sz="1600" dirty="0">
                <a:solidFill>
                  <a:srgbClr val="FB001A"/>
                </a:solidFill>
                <a:latin typeface="Monaco"/>
              </a:rPr>
              <a:t>'</a:t>
            </a:r>
            <a:r>
              <a:rPr lang="en-US" sz="1600" dirty="0" err="1">
                <a:solidFill>
                  <a:srgbClr val="FB001A"/>
                </a:solidFill>
                <a:latin typeface="Monaco"/>
              </a:rPr>
              <a:t>fs</a:t>
            </a:r>
            <a:r>
              <a:rPr lang="en-US" sz="1600" dirty="0">
                <a:solidFill>
                  <a:srgbClr val="FB001A"/>
                </a:solidFill>
                <a:latin typeface="Monaco"/>
              </a:rPr>
              <a:t>'</a:t>
            </a:r>
            <a:r>
              <a:rPr lang="en-US" sz="1600" dirty="0">
                <a:solidFill>
                  <a:srgbClr val="D6D6D6"/>
                </a:solidFill>
                <a:latin typeface="Monaco"/>
              </a:rPr>
              <a:t>)</a:t>
            </a:r>
          </a:p>
          <a:p>
            <a:endParaRPr lang="en-US" sz="1600" dirty="0">
              <a:solidFill>
                <a:srgbClr val="D6D6D6"/>
              </a:solidFill>
              <a:latin typeface="Monaco"/>
            </a:endParaRPr>
          </a:p>
          <a:p>
            <a:r>
              <a:rPr lang="en-US" sz="1600" dirty="0" err="1">
                <a:solidFill>
                  <a:srgbClr val="D6D6D6"/>
                </a:solidFill>
                <a:latin typeface="Monaco"/>
              </a:rPr>
              <a:t>app.listen</a:t>
            </a:r>
            <a:r>
              <a:rPr lang="en-US" sz="1600" dirty="0">
                <a:solidFill>
                  <a:srgbClr val="D6D6D6"/>
                </a:solidFill>
                <a:latin typeface="Monaco"/>
              </a:rPr>
              <a:t>(</a:t>
            </a:r>
            <a:r>
              <a:rPr lang="en-US" sz="1600" dirty="0">
                <a:solidFill>
                  <a:srgbClr val="23B2FF"/>
                </a:solidFill>
                <a:latin typeface="Monaco"/>
              </a:rPr>
              <a:t>8000</a:t>
            </a:r>
            <a:r>
              <a:rPr lang="en-US" sz="1600" dirty="0">
                <a:solidFill>
                  <a:srgbClr val="D6D6D6"/>
                </a:solidFill>
                <a:latin typeface="Monaco"/>
              </a:rPr>
              <a:t>);</a:t>
            </a:r>
          </a:p>
          <a:p>
            <a:endParaRPr lang="en-US" sz="1600" dirty="0">
              <a:solidFill>
                <a:srgbClr val="D6D6D6"/>
              </a:solidFill>
              <a:latin typeface="Monaco"/>
            </a:endParaRPr>
          </a:p>
          <a:p>
            <a:r>
              <a:rPr lang="en-US" sz="1600" dirty="0">
                <a:solidFill>
                  <a:srgbClr val="4E66FF"/>
                </a:solidFill>
                <a:latin typeface="Monaco"/>
              </a:rPr>
              <a:t>function</a:t>
            </a:r>
            <a:r>
              <a:rPr lang="en-US" sz="1600" dirty="0">
                <a:solidFill>
                  <a:srgbClr val="D6D6D6"/>
                </a:solidFill>
                <a:latin typeface="Monaco"/>
              </a:rPr>
              <a:t> </a:t>
            </a:r>
            <a:r>
              <a:rPr lang="en-US" sz="1600" dirty="0">
                <a:solidFill>
                  <a:srgbClr val="FEC254"/>
                </a:solidFill>
                <a:latin typeface="Monaco"/>
              </a:rPr>
              <a:t>handler</a:t>
            </a:r>
            <a:r>
              <a:rPr lang="en-US" sz="1600" dirty="0">
                <a:solidFill>
                  <a:srgbClr val="D6D6D6"/>
                </a:solidFill>
                <a:latin typeface="Monaco"/>
              </a:rPr>
              <a:t> (</a:t>
            </a:r>
            <a:r>
              <a:rPr lang="en-US" sz="1600" dirty="0" err="1">
                <a:solidFill>
                  <a:srgbClr val="D6D6D6"/>
                </a:solidFill>
                <a:latin typeface="Monaco"/>
              </a:rPr>
              <a:t>req</a:t>
            </a:r>
            <a:r>
              <a:rPr lang="en-US" sz="1600" dirty="0">
                <a:solidFill>
                  <a:srgbClr val="D6D6D6"/>
                </a:solidFill>
                <a:latin typeface="Monaco"/>
              </a:rPr>
              <a:t>, res) {</a:t>
            </a:r>
          </a:p>
          <a:p>
            <a:r>
              <a:rPr lang="en-US" sz="1600" dirty="0">
                <a:solidFill>
                  <a:srgbClr val="D6D6D6"/>
                </a:solidFill>
                <a:latin typeface="Monaco"/>
              </a:rPr>
              <a:t>    </a:t>
            </a:r>
            <a:r>
              <a:rPr lang="en-US" sz="1600" dirty="0" err="1">
                <a:solidFill>
                  <a:srgbClr val="D6D6D6"/>
                </a:solidFill>
                <a:latin typeface="Monaco"/>
              </a:rPr>
              <a:t>fs.readFile</a:t>
            </a:r>
            <a:r>
              <a:rPr lang="en-US" sz="1600" dirty="0">
                <a:solidFill>
                  <a:srgbClr val="D6D6D6"/>
                </a:solidFill>
                <a:latin typeface="Monaco"/>
              </a:rPr>
              <a:t>(__</a:t>
            </a:r>
            <a:r>
              <a:rPr lang="en-US" sz="1600" dirty="0" err="1">
                <a:solidFill>
                  <a:srgbClr val="D6D6D6"/>
                </a:solidFill>
                <a:latin typeface="Monaco"/>
              </a:rPr>
              <a:t>dirname</a:t>
            </a:r>
            <a:r>
              <a:rPr lang="en-US" sz="1600" dirty="0">
                <a:solidFill>
                  <a:srgbClr val="D6D6D6"/>
                </a:solidFill>
                <a:latin typeface="Monaco"/>
              </a:rPr>
              <a:t> </a:t>
            </a:r>
            <a:r>
              <a:rPr lang="en-US" sz="1600" dirty="0">
                <a:solidFill>
                  <a:srgbClr val="FFFF8F"/>
                </a:solidFill>
                <a:latin typeface="Monaco"/>
              </a:rPr>
              <a:t>+</a:t>
            </a:r>
            <a:r>
              <a:rPr lang="en-US" sz="1600" dirty="0">
                <a:solidFill>
                  <a:srgbClr val="D6D6D6"/>
                </a:solidFill>
                <a:latin typeface="Monaco"/>
              </a:rPr>
              <a:t> </a:t>
            </a:r>
            <a:r>
              <a:rPr lang="en-US" sz="1600" dirty="0">
                <a:solidFill>
                  <a:srgbClr val="FB001A"/>
                </a:solidFill>
                <a:latin typeface="Monaco"/>
              </a:rPr>
              <a:t>'/</a:t>
            </a:r>
            <a:r>
              <a:rPr lang="en-US" sz="1600" dirty="0" err="1">
                <a:solidFill>
                  <a:srgbClr val="FB001A"/>
                </a:solidFill>
                <a:latin typeface="Monaco"/>
              </a:rPr>
              <a:t>index.html</a:t>
            </a:r>
            <a:r>
              <a:rPr lang="en-US" sz="1600" dirty="0">
                <a:solidFill>
                  <a:srgbClr val="FB001A"/>
                </a:solidFill>
                <a:latin typeface="Monaco"/>
              </a:rPr>
              <a:t>'</a:t>
            </a:r>
            <a:r>
              <a:rPr lang="en-US" sz="1600" dirty="0">
                <a:solidFill>
                  <a:srgbClr val="D6D6D6"/>
                </a:solidFill>
                <a:latin typeface="Monaco"/>
              </a:rPr>
              <a:t>,</a:t>
            </a:r>
          </a:p>
          <a:p>
            <a:r>
              <a:rPr lang="en-US" sz="1600" dirty="0">
                <a:solidFill>
                  <a:srgbClr val="D6D6D6"/>
                </a:solidFill>
                <a:latin typeface="Monaco"/>
              </a:rPr>
              <a:t>        </a:t>
            </a:r>
            <a:r>
              <a:rPr lang="en-US" sz="1600" dirty="0">
                <a:solidFill>
                  <a:srgbClr val="4E66FF"/>
                </a:solidFill>
                <a:latin typeface="Monaco"/>
              </a:rPr>
              <a:t>function</a:t>
            </a:r>
            <a:r>
              <a:rPr lang="en-US" sz="1600" dirty="0">
                <a:solidFill>
                  <a:srgbClr val="D6D6D6"/>
                </a:solidFill>
                <a:latin typeface="Monaco"/>
              </a:rPr>
              <a:t> (err, data) {</a:t>
            </a:r>
          </a:p>
          <a:p>
            <a:r>
              <a:rPr lang="en-US" sz="1600" dirty="0">
                <a:solidFill>
                  <a:srgbClr val="D6D6D6"/>
                </a:solidFill>
                <a:latin typeface="Monaco"/>
              </a:rPr>
              <a:t>            </a:t>
            </a:r>
            <a:r>
              <a:rPr lang="en-US" sz="1600" dirty="0">
                <a:solidFill>
                  <a:srgbClr val="FFFF8F"/>
                </a:solidFill>
                <a:latin typeface="Monaco"/>
              </a:rPr>
              <a:t>if</a:t>
            </a:r>
            <a:r>
              <a:rPr lang="en-US" sz="1600" dirty="0">
                <a:solidFill>
                  <a:srgbClr val="D6D6D6"/>
                </a:solidFill>
                <a:latin typeface="Monaco"/>
              </a:rPr>
              <a:t> (err) {</a:t>
            </a:r>
          </a:p>
          <a:p>
            <a:r>
              <a:rPr lang="en-US" sz="1600" dirty="0">
                <a:solidFill>
                  <a:srgbClr val="D6D6D6"/>
                </a:solidFill>
                <a:latin typeface="Monaco"/>
              </a:rPr>
              <a:t>                </a:t>
            </a:r>
            <a:r>
              <a:rPr lang="en-US" sz="1600" dirty="0" err="1">
                <a:solidFill>
                  <a:srgbClr val="D6D6D6"/>
                </a:solidFill>
                <a:latin typeface="Monaco"/>
              </a:rPr>
              <a:t>res.writeHead</a:t>
            </a:r>
            <a:r>
              <a:rPr lang="en-US" sz="1600" dirty="0">
                <a:solidFill>
                  <a:srgbClr val="D6D6D6"/>
                </a:solidFill>
                <a:latin typeface="Monaco"/>
              </a:rPr>
              <a:t>(</a:t>
            </a:r>
            <a:r>
              <a:rPr lang="en-US" sz="1600" dirty="0">
                <a:solidFill>
                  <a:srgbClr val="23B2FF"/>
                </a:solidFill>
                <a:latin typeface="Monaco"/>
              </a:rPr>
              <a:t>500</a:t>
            </a:r>
            <a:r>
              <a:rPr lang="en-US" sz="1600" dirty="0">
                <a:solidFill>
                  <a:srgbClr val="D6D6D6"/>
                </a:solidFill>
                <a:latin typeface="Monaco"/>
              </a:rPr>
              <a:t>);</a:t>
            </a:r>
          </a:p>
          <a:p>
            <a:r>
              <a:rPr lang="en-US" sz="1600" dirty="0">
                <a:solidFill>
                  <a:srgbClr val="D6D6D6"/>
                </a:solidFill>
                <a:latin typeface="Monaco"/>
              </a:rPr>
              <a:t>                </a:t>
            </a:r>
            <a:r>
              <a:rPr lang="en-US" sz="1600" dirty="0">
                <a:solidFill>
                  <a:srgbClr val="FFFF8F"/>
                </a:solidFill>
                <a:latin typeface="Monaco"/>
              </a:rPr>
              <a:t>return</a:t>
            </a:r>
            <a:r>
              <a:rPr lang="en-US" sz="1600" dirty="0">
                <a:solidFill>
                  <a:srgbClr val="D6D6D6"/>
                </a:solidFill>
                <a:latin typeface="Monaco"/>
              </a:rPr>
              <a:t> </a:t>
            </a:r>
            <a:r>
              <a:rPr lang="en-US" sz="1600" dirty="0" err="1">
                <a:solidFill>
                  <a:srgbClr val="D6D6D6"/>
                </a:solidFill>
                <a:latin typeface="Monaco"/>
              </a:rPr>
              <a:t>res.end</a:t>
            </a:r>
            <a:r>
              <a:rPr lang="en-US" sz="1600" dirty="0">
                <a:solidFill>
                  <a:srgbClr val="D6D6D6"/>
                </a:solidFill>
                <a:latin typeface="Monaco"/>
              </a:rPr>
              <a:t>(</a:t>
            </a:r>
            <a:r>
              <a:rPr lang="en-US" sz="1600" dirty="0">
                <a:solidFill>
                  <a:srgbClr val="FB001A"/>
                </a:solidFill>
                <a:latin typeface="Monaco"/>
              </a:rPr>
              <a:t>'Error loading </a:t>
            </a:r>
            <a:r>
              <a:rPr lang="en-US" sz="1600" dirty="0" err="1">
                <a:solidFill>
                  <a:srgbClr val="FB001A"/>
                </a:solidFill>
                <a:latin typeface="Monaco"/>
              </a:rPr>
              <a:t>index.html</a:t>
            </a:r>
            <a:r>
              <a:rPr lang="en-US" sz="1600" dirty="0">
                <a:solidFill>
                  <a:srgbClr val="FB001A"/>
                </a:solidFill>
                <a:latin typeface="Monaco"/>
              </a:rPr>
              <a:t>'</a:t>
            </a:r>
            <a:r>
              <a:rPr lang="en-US" sz="1600" dirty="0">
                <a:solidFill>
                  <a:srgbClr val="D6D6D6"/>
                </a:solidFill>
                <a:latin typeface="Monaco"/>
              </a:rPr>
              <a:t>);</a:t>
            </a:r>
          </a:p>
          <a:p>
            <a:r>
              <a:rPr lang="en-US" sz="1600" dirty="0">
                <a:solidFill>
                  <a:srgbClr val="D6D6D6"/>
                </a:solidFill>
                <a:latin typeface="Monaco"/>
              </a:rPr>
              <a:t>            }</a:t>
            </a:r>
          </a:p>
          <a:p>
            <a:endParaRPr lang="en-US" sz="1600" dirty="0">
              <a:solidFill>
                <a:srgbClr val="D6D6D6"/>
              </a:solidFill>
              <a:latin typeface="Monaco"/>
            </a:endParaRPr>
          </a:p>
          <a:p>
            <a:r>
              <a:rPr lang="en-US" sz="1600" dirty="0">
                <a:solidFill>
                  <a:srgbClr val="D6D6D6"/>
                </a:solidFill>
                <a:latin typeface="Monaco"/>
              </a:rPr>
              <a:t>            </a:t>
            </a:r>
            <a:r>
              <a:rPr lang="en-US" sz="1600" dirty="0" err="1">
                <a:solidFill>
                  <a:srgbClr val="D6D6D6"/>
                </a:solidFill>
                <a:latin typeface="Monaco"/>
              </a:rPr>
              <a:t>res.writeHead</a:t>
            </a:r>
            <a:r>
              <a:rPr lang="en-US" sz="1600" dirty="0">
                <a:solidFill>
                  <a:srgbClr val="D6D6D6"/>
                </a:solidFill>
                <a:latin typeface="Monaco"/>
              </a:rPr>
              <a:t>(</a:t>
            </a:r>
            <a:r>
              <a:rPr lang="en-US" sz="1600" dirty="0">
                <a:solidFill>
                  <a:srgbClr val="23B2FF"/>
                </a:solidFill>
                <a:latin typeface="Monaco"/>
              </a:rPr>
              <a:t>200</a:t>
            </a:r>
            <a:r>
              <a:rPr lang="en-US" sz="1600" dirty="0">
                <a:solidFill>
                  <a:srgbClr val="D6D6D6"/>
                </a:solidFill>
                <a:latin typeface="Monaco"/>
              </a:rPr>
              <a:t>);</a:t>
            </a:r>
          </a:p>
          <a:p>
            <a:r>
              <a:rPr lang="en-US" sz="1600" dirty="0">
                <a:solidFill>
                  <a:srgbClr val="D6D6D6"/>
                </a:solidFill>
                <a:latin typeface="Monaco"/>
              </a:rPr>
              <a:t>            </a:t>
            </a:r>
            <a:r>
              <a:rPr lang="en-US" sz="1600" dirty="0" err="1">
                <a:solidFill>
                  <a:srgbClr val="D6D6D6"/>
                </a:solidFill>
                <a:latin typeface="Monaco"/>
              </a:rPr>
              <a:t>res.end</a:t>
            </a:r>
            <a:r>
              <a:rPr lang="en-US" sz="1600" dirty="0">
                <a:solidFill>
                  <a:srgbClr val="D6D6D6"/>
                </a:solidFill>
                <a:latin typeface="Monaco"/>
              </a:rPr>
              <a:t>(data);</a:t>
            </a:r>
          </a:p>
          <a:p>
            <a:r>
              <a:rPr lang="en-US" sz="1600" dirty="0">
                <a:solidFill>
                  <a:srgbClr val="D6D6D6"/>
                </a:solidFill>
                <a:latin typeface="Monaco"/>
              </a:rPr>
              <a:t>        });</a:t>
            </a:r>
          </a:p>
          <a:p>
            <a:r>
              <a:rPr lang="en-US" sz="1600" dirty="0" smtClean="0">
                <a:solidFill>
                  <a:srgbClr val="D6D6D6"/>
                </a:solidFill>
                <a:latin typeface="Monaco"/>
              </a:rPr>
              <a:t>}</a:t>
            </a:r>
            <a:endParaRPr lang="en-US" sz="1600" dirty="0">
              <a:solidFill>
                <a:srgbClr val="D6D6D6"/>
              </a:solidFill>
              <a:latin typeface="Monaco"/>
            </a:endParaRPr>
          </a:p>
        </p:txBody>
      </p:sp>
    </p:spTree>
    <p:extLst>
      <p:ext uri="{BB962C8B-B14F-4D97-AF65-F5344CB8AC3E}">
        <p14:creationId xmlns:p14="http://schemas.microsoft.com/office/powerpoint/2010/main" val="3867744209"/>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time…</a:t>
            </a:r>
            <a:endParaRPr lang="en-US" dirty="0"/>
          </a:p>
        </p:txBody>
      </p:sp>
      <p:sp>
        <p:nvSpPr>
          <p:cNvPr id="3" name="Content Placeholder 2"/>
          <p:cNvSpPr>
            <a:spLocks noGrp="1"/>
          </p:cNvSpPr>
          <p:nvPr>
            <p:ph idx="1"/>
          </p:nvPr>
        </p:nvSpPr>
        <p:spPr/>
        <p:txBody>
          <a:bodyPr/>
          <a:lstStyle/>
          <a:p>
            <a:r>
              <a:rPr lang="en-US" dirty="0" smtClean="0"/>
              <a:t>Get </a:t>
            </a:r>
            <a:r>
              <a:rPr lang="en-US" dirty="0" err="1" smtClean="0"/>
              <a:t>barebones_chat</a:t>
            </a:r>
            <a:r>
              <a:rPr lang="en-US" dirty="0" smtClean="0"/>
              <a:t> work on your laptop</a:t>
            </a:r>
          </a:p>
          <a:p>
            <a:r>
              <a:rPr lang="en-US" dirty="0" smtClean="0"/>
              <a:t>CSS and styling</a:t>
            </a:r>
          </a:p>
          <a:p>
            <a:pPr lvl="1"/>
            <a:r>
              <a:rPr lang="en-US" dirty="0" smtClean="0"/>
              <a:t>Will use CSS to add style to chat application</a:t>
            </a:r>
            <a:endParaRPr lang="en-US" dirty="0"/>
          </a:p>
        </p:txBody>
      </p:sp>
    </p:spTree>
    <p:extLst>
      <p:ext uri="{BB962C8B-B14F-4D97-AF65-F5344CB8AC3E}">
        <p14:creationId xmlns:p14="http://schemas.microsoft.com/office/powerpoint/2010/main" val="317035740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4</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 project</a:t>
            </a:r>
          </a:p>
          <a:p>
            <a:pPr lvl="1"/>
            <a:r>
              <a:rPr lang="en-US" dirty="0" smtClean="0"/>
              <a:t>Project of your own choosing </a:t>
            </a:r>
          </a:p>
          <a:p>
            <a:pPr lvl="1"/>
            <a:r>
              <a:rPr lang="en-US" altLang="zh-TW" dirty="0" smtClean="0"/>
              <a:t>Must</a:t>
            </a:r>
            <a:r>
              <a:rPr lang="zh-TW" altLang="en-US" dirty="0" smtClean="0"/>
              <a:t> </a:t>
            </a:r>
            <a:r>
              <a:rPr lang="en-US" altLang="zh-TW" dirty="0" smtClean="0"/>
              <a:t>use</a:t>
            </a:r>
            <a:r>
              <a:rPr lang="zh-TW" altLang="en-US" dirty="0" smtClean="0"/>
              <a:t> </a:t>
            </a:r>
            <a:r>
              <a:rPr lang="en-US" altLang="zh-TW" dirty="0" smtClean="0"/>
              <a:t>JavaScript but can design for any platform (desktop, mobile...)</a:t>
            </a:r>
          </a:p>
          <a:p>
            <a:pPr lvl="1"/>
            <a:r>
              <a:rPr lang="en-US" dirty="0" smtClean="0"/>
              <a:t>May overlap with a personal project or other class projects (with approval)</a:t>
            </a:r>
            <a:r>
              <a:rPr lang="en-US" dirty="0" smtClean="0">
                <a:solidFill>
                  <a:schemeClr val="accent6">
                    <a:lumMod val="60000"/>
                    <a:lumOff val="40000"/>
                  </a:schemeClr>
                </a:solidFill>
              </a:rPr>
              <a:t>  </a:t>
            </a:r>
            <a:endParaRPr lang="en-US" dirty="0" smtClean="0"/>
          </a:p>
          <a:p>
            <a:r>
              <a:rPr lang="en-US" dirty="0" smtClean="0"/>
              <a:t>Proposals due </a:t>
            </a:r>
            <a:r>
              <a:rPr lang="en-US" altLang="zh-TW" smtClean="0">
                <a:solidFill>
                  <a:schemeClr val="accent5">
                    <a:lumMod val="60000"/>
                    <a:lumOff val="40000"/>
                  </a:schemeClr>
                </a:solidFill>
              </a:rPr>
              <a:t>Nov </a:t>
            </a:r>
            <a:r>
              <a:rPr lang="en-US" altLang="zh-TW" smtClean="0">
                <a:solidFill>
                  <a:schemeClr val="accent5">
                    <a:lumMod val="60000"/>
                    <a:lumOff val="40000"/>
                  </a:schemeClr>
                </a:solidFill>
              </a:rPr>
              <a:t>3</a:t>
            </a:r>
            <a:r>
              <a:rPr lang="en-US" altLang="zh-TW" baseline="30000" smtClean="0">
                <a:solidFill>
                  <a:schemeClr val="accent5">
                    <a:lumMod val="60000"/>
                    <a:lumOff val="40000"/>
                  </a:schemeClr>
                </a:solidFill>
              </a:rPr>
              <a:t>rd</a:t>
            </a:r>
            <a:r>
              <a:rPr lang="en-US" baseline="30000" smtClean="0">
                <a:solidFill>
                  <a:schemeClr val="accent5">
                    <a:lumMod val="60000"/>
                    <a:lumOff val="40000"/>
                  </a:schemeClr>
                </a:solidFill>
              </a:rPr>
              <a:t> </a:t>
            </a:r>
            <a:r>
              <a:rPr lang="en-US" dirty="0" smtClean="0">
                <a:solidFill>
                  <a:schemeClr val="accent5">
                    <a:lumMod val="60000"/>
                    <a:lumOff val="40000"/>
                  </a:schemeClr>
                </a:solidFill>
              </a:rPr>
              <a:t>(</a:t>
            </a:r>
            <a:r>
              <a:rPr lang="en-US" dirty="0" smtClean="0">
                <a:solidFill>
                  <a:schemeClr val="accent5">
                    <a:lumMod val="60000"/>
                    <a:lumOff val="40000"/>
                  </a:schemeClr>
                </a:solidFill>
              </a:rPr>
              <a:t>Sunday</a:t>
            </a:r>
            <a:r>
              <a:rPr lang="en-US" dirty="0" smtClean="0">
                <a:solidFill>
                  <a:schemeClr val="accent5">
                    <a:lumMod val="60000"/>
                    <a:lumOff val="40000"/>
                  </a:schemeClr>
                </a:solidFill>
              </a:rPr>
              <a:t>) at 5pm</a:t>
            </a:r>
            <a:endParaRPr lang="en-US" dirty="0" smtClean="0">
              <a:solidFill>
                <a:schemeClr val="accent5">
                  <a:lumMod val="60000"/>
                  <a:lumOff val="40000"/>
                </a:schemeClr>
              </a:solidFill>
            </a:endParaRPr>
          </a:p>
          <a:p>
            <a:r>
              <a:rPr lang="en-US" dirty="0" smtClean="0"/>
              <a:t>Project checkpoint November 1</a:t>
            </a:r>
            <a:r>
              <a:rPr lang="en-US" altLang="zh-TW" dirty="0" smtClean="0"/>
              <a:t>4</a:t>
            </a:r>
            <a:r>
              <a:rPr lang="en-US" baseline="30000" dirty="0" smtClean="0"/>
              <a:t>th</a:t>
            </a:r>
            <a:endParaRPr lang="en-US" dirty="0"/>
          </a:p>
          <a:p>
            <a:r>
              <a:rPr lang="en-US" dirty="0" smtClean="0">
                <a:solidFill>
                  <a:schemeClr val="accent4">
                    <a:lumMod val="60000"/>
                    <a:lumOff val="40000"/>
                  </a:schemeClr>
                </a:solidFill>
              </a:rPr>
              <a:t>Presentations Dec 5</a:t>
            </a:r>
            <a:r>
              <a:rPr lang="en-US" baseline="30000" dirty="0" smtClean="0">
                <a:solidFill>
                  <a:schemeClr val="accent4">
                    <a:lumMod val="60000"/>
                    <a:lumOff val="40000"/>
                  </a:schemeClr>
                </a:solidFill>
              </a:rPr>
              <a:t>th </a:t>
            </a:r>
            <a:r>
              <a:rPr lang="en-US" dirty="0" smtClean="0">
                <a:solidFill>
                  <a:schemeClr val="accent4">
                    <a:lumMod val="60000"/>
                    <a:lumOff val="40000"/>
                  </a:schemeClr>
                </a:solidFill>
              </a:rPr>
              <a:t>(regular class time) and Dec. 6</a:t>
            </a:r>
            <a:r>
              <a:rPr lang="en-US" baseline="30000" dirty="0" smtClean="0">
                <a:solidFill>
                  <a:schemeClr val="accent4">
                    <a:lumMod val="60000"/>
                    <a:lumOff val="40000"/>
                  </a:schemeClr>
                </a:solidFill>
              </a:rPr>
              <a:t>th</a:t>
            </a:r>
            <a:r>
              <a:rPr lang="en-US" dirty="0" smtClean="0">
                <a:solidFill>
                  <a:schemeClr val="accent4">
                    <a:lumMod val="60000"/>
                    <a:lumOff val="40000"/>
                  </a:schemeClr>
                </a:solidFill>
              </a:rPr>
              <a:t> (8:30-11:30)</a:t>
            </a:r>
            <a:r>
              <a:rPr lang="en-US" baseline="30000" dirty="0" smtClean="0">
                <a:solidFill>
                  <a:schemeClr val="accent4">
                    <a:lumMod val="60000"/>
                    <a:lumOff val="40000"/>
                  </a:schemeClr>
                </a:solidFill>
              </a:rPr>
              <a:t> </a:t>
            </a:r>
          </a:p>
          <a:p>
            <a:r>
              <a:rPr lang="en-US" b="1" dirty="0" smtClean="0"/>
              <a:t>Start thinking of project ideas now</a:t>
            </a:r>
          </a:p>
        </p:txBody>
      </p:sp>
    </p:spTree>
    <p:extLst>
      <p:ext uri="{BB962C8B-B14F-4D97-AF65-F5344CB8AC3E}">
        <p14:creationId xmlns:p14="http://schemas.microsoft.com/office/powerpoint/2010/main" val="177558571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4 Proposals</a:t>
            </a:r>
            <a:endParaRPr lang="en-US" dirty="0"/>
          </a:p>
        </p:txBody>
      </p:sp>
      <p:sp>
        <p:nvSpPr>
          <p:cNvPr id="3" name="Content Placeholder 2"/>
          <p:cNvSpPr>
            <a:spLocks noGrp="1"/>
          </p:cNvSpPr>
          <p:nvPr>
            <p:ph idx="1"/>
          </p:nvPr>
        </p:nvSpPr>
        <p:spPr/>
        <p:txBody>
          <a:bodyPr/>
          <a:lstStyle/>
          <a:p>
            <a:r>
              <a:rPr lang="en-US" dirty="0"/>
              <a:t>Turn in a set of </a:t>
            </a:r>
            <a:r>
              <a:rPr lang="en-US" dirty="0" smtClean="0">
                <a:solidFill>
                  <a:schemeClr val="accent5">
                    <a:lumMod val="60000"/>
                    <a:lumOff val="40000"/>
                  </a:schemeClr>
                </a:solidFill>
              </a:rPr>
              <a:t>1-3 </a:t>
            </a:r>
            <a:r>
              <a:rPr lang="en-US" dirty="0">
                <a:solidFill>
                  <a:schemeClr val="accent5">
                    <a:lumMod val="60000"/>
                    <a:lumOff val="40000"/>
                  </a:schemeClr>
                </a:solidFill>
              </a:rPr>
              <a:t>topics </a:t>
            </a:r>
            <a:r>
              <a:rPr lang="en-US" dirty="0"/>
              <a:t>by </a:t>
            </a:r>
            <a:r>
              <a:rPr lang="en-US" dirty="0">
                <a:solidFill>
                  <a:srgbClr val="94D66C"/>
                </a:solidFill>
              </a:rPr>
              <a:t>11</a:t>
            </a:r>
            <a:r>
              <a:rPr lang="en-US" dirty="0" smtClean="0">
                <a:solidFill>
                  <a:srgbClr val="94D66C"/>
                </a:solidFill>
              </a:rPr>
              <a:t>/</a:t>
            </a:r>
            <a:r>
              <a:rPr lang="en-US" dirty="0" smtClean="0">
                <a:solidFill>
                  <a:srgbClr val="94D66C"/>
                </a:solidFill>
              </a:rPr>
              <a:t>3, 5pm</a:t>
            </a:r>
            <a:r>
              <a:rPr lang="en-US" dirty="0" smtClean="0">
                <a:solidFill>
                  <a:srgbClr val="94D66C"/>
                </a:solidFill>
              </a:rPr>
              <a:t> </a:t>
            </a:r>
            <a:endParaRPr lang="en-US" dirty="0" smtClean="0">
              <a:solidFill>
                <a:srgbClr val="94D66C"/>
              </a:solidFill>
            </a:endParaRPr>
          </a:p>
          <a:p>
            <a:pPr lvl="1"/>
            <a:r>
              <a:rPr lang="en-US" dirty="0" smtClean="0"/>
              <a:t>Through Blackboard </a:t>
            </a:r>
          </a:p>
          <a:p>
            <a:r>
              <a:rPr lang="en-US" dirty="0" smtClean="0"/>
              <a:t>Each description should be two paragraphs:</a:t>
            </a:r>
          </a:p>
          <a:p>
            <a:pPr lvl="1"/>
            <a:r>
              <a:rPr lang="en-US" dirty="0" smtClean="0"/>
              <a:t>A paragraph describing the project</a:t>
            </a:r>
          </a:p>
          <a:p>
            <a:pPr lvl="1"/>
            <a:r>
              <a:rPr lang="en-US" dirty="0" smtClean="0"/>
              <a:t>A paragraph describing (on a high level) how you plan on implementing it</a:t>
            </a:r>
          </a:p>
          <a:p>
            <a:r>
              <a:rPr lang="en-US" dirty="0" smtClean="0"/>
              <a:t>I will provide feedback and expect a finalized topic by </a:t>
            </a:r>
            <a:r>
              <a:rPr lang="en-US" dirty="0" smtClean="0">
                <a:solidFill>
                  <a:srgbClr val="94D66C"/>
                </a:solidFill>
              </a:rPr>
              <a:t>11/8</a:t>
            </a:r>
            <a:endParaRPr lang="en-US" dirty="0">
              <a:solidFill>
                <a:srgbClr val="94D66C"/>
              </a:solidFill>
            </a:endParaRPr>
          </a:p>
        </p:txBody>
      </p:sp>
    </p:spTree>
    <p:extLst>
      <p:ext uri="{BB962C8B-B14F-4D97-AF65-F5344CB8AC3E}">
        <p14:creationId xmlns:p14="http://schemas.microsoft.com/office/powerpoint/2010/main" val="85987611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4 Expectations</a:t>
            </a:r>
            <a:endParaRPr lang="en-US" dirty="0"/>
          </a:p>
        </p:txBody>
      </p:sp>
      <p:sp>
        <p:nvSpPr>
          <p:cNvPr id="3" name="Content Placeholder 2"/>
          <p:cNvSpPr>
            <a:spLocks noGrp="1"/>
          </p:cNvSpPr>
          <p:nvPr>
            <p:ph idx="1"/>
          </p:nvPr>
        </p:nvSpPr>
        <p:spPr/>
        <p:txBody>
          <a:bodyPr>
            <a:normAutofit/>
          </a:bodyPr>
          <a:lstStyle/>
          <a:p>
            <a:r>
              <a:rPr lang="en-US" dirty="0" smtClean="0"/>
              <a:t>Individual projects (except in very specific circumstances, email me).</a:t>
            </a:r>
          </a:p>
          <a:p>
            <a:r>
              <a:rPr lang="en-US" dirty="0" smtClean="0"/>
              <a:t>You should build an artifact that has a large interactive component.</a:t>
            </a:r>
          </a:p>
          <a:p>
            <a:pPr lvl="1"/>
            <a:r>
              <a:rPr lang="en-US" dirty="0" smtClean="0"/>
              <a:t>Front end (i.e. interactive) code should have a significant amount of JavaScript.</a:t>
            </a:r>
          </a:p>
          <a:p>
            <a:pPr lvl="1"/>
            <a:r>
              <a:rPr lang="en-US" dirty="0" smtClean="0"/>
              <a:t>Doesn’t have to have a backend.</a:t>
            </a:r>
          </a:p>
          <a:p>
            <a:pPr lvl="1"/>
            <a:r>
              <a:rPr lang="en-US" dirty="0" smtClean="0"/>
              <a:t>The artifact should have one or more of these: aesthetic value (i.e. interactive animation), entertainment value (i.e. a game), practical value.</a:t>
            </a:r>
          </a:p>
          <a:p>
            <a:endParaRPr lang="en-US" dirty="0"/>
          </a:p>
        </p:txBody>
      </p:sp>
    </p:spTree>
    <p:extLst>
      <p:ext uri="{BB962C8B-B14F-4D97-AF65-F5344CB8AC3E}">
        <p14:creationId xmlns:p14="http://schemas.microsoft.com/office/powerpoint/2010/main" val="9262242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4 Expectations</a:t>
            </a:r>
            <a:endParaRPr lang="en-US"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en-US" dirty="0" smtClean="0"/>
              <a:t>You should make substantial </a:t>
            </a:r>
            <a:r>
              <a:rPr lang="en-US" dirty="0"/>
              <a:t>and interesting use of JavaScript code (if you just make numerous calls to different JavaScript libraries without any JavaScript logic you will get 0</a:t>
            </a:r>
            <a:r>
              <a:rPr lang="en-US" dirty="0" smtClean="0"/>
              <a:t> </a:t>
            </a:r>
            <a:r>
              <a:rPr lang="en-US" dirty="0"/>
              <a:t>points here</a:t>
            </a:r>
            <a:r>
              <a:rPr lang="en-US" dirty="0" smtClean="0"/>
              <a:t>).</a:t>
            </a:r>
          </a:p>
          <a:p>
            <a:pPr marL="342900" lvl="1" indent="-342900">
              <a:buFont typeface="Arial" pitchFamily="34" charset="0"/>
              <a:buChar char="•"/>
            </a:pPr>
            <a:r>
              <a:rPr lang="en-US" dirty="0" smtClean="0"/>
              <a:t>Again, the focus here is on building nice interfaces, so focus on first making a compelling interface (if you write a web app with a bad/boring interface you will not get full points).</a:t>
            </a:r>
          </a:p>
          <a:p>
            <a:pPr marL="342900" lvl="1" indent="-342900">
              <a:buFont typeface="Arial" pitchFamily="34" charset="0"/>
              <a:buChar char="•"/>
            </a:pPr>
            <a:r>
              <a:rPr lang="en-US" dirty="0" smtClean="0"/>
              <a:t>Your project should work, no mockups.</a:t>
            </a:r>
          </a:p>
          <a:p>
            <a:pPr marL="742950" lvl="2" indent="-342900"/>
            <a:r>
              <a:rPr lang="en-US" dirty="0" smtClean="0"/>
              <a:t>If your demo doesn’t work then that’s bad. Test your code!</a:t>
            </a:r>
            <a:endParaRPr lang="en-US" dirty="0"/>
          </a:p>
          <a:p>
            <a:endParaRPr lang="en-US" dirty="0"/>
          </a:p>
        </p:txBody>
      </p:sp>
    </p:spTree>
    <p:extLst>
      <p:ext uri="{BB962C8B-B14F-4D97-AF65-F5344CB8AC3E}">
        <p14:creationId xmlns:p14="http://schemas.microsoft.com/office/powerpoint/2010/main" val="52329494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t>
            </a:r>
            <a:r>
              <a:rPr lang="en-US" dirty="0" smtClean="0"/>
              <a:t>4 </a:t>
            </a:r>
            <a:r>
              <a:rPr lang="en-US" dirty="0"/>
              <a:t>Example Ideas</a:t>
            </a:r>
          </a:p>
        </p:txBody>
      </p:sp>
      <p:sp>
        <p:nvSpPr>
          <p:cNvPr id="3" name="Content Placeholder 2"/>
          <p:cNvSpPr>
            <a:spLocks noGrp="1"/>
          </p:cNvSpPr>
          <p:nvPr>
            <p:ph idx="1"/>
          </p:nvPr>
        </p:nvSpPr>
        <p:spPr/>
        <p:txBody>
          <a:bodyPr>
            <a:normAutofit fontScale="92500" lnSpcReduction="10000"/>
          </a:bodyPr>
          <a:lstStyle/>
          <a:p>
            <a:r>
              <a:rPr lang="en-US" dirty="0"/>
              <a:t>Take something you built from a previous project (i.e. a game for the drawing library or an interactive component from your state machines project) and build something really amazing from it</a:t>
            </a:r>
            <a:r>
              <a:rPr lang="en-US" dirty="0" smtClean="0"/>
              <a:t>.</a:t>
            </a:r>
          </a:p>
          <a:p>
            <a:r>
              <a:rPr lang="en-US" dirty="0" smtClean="0"/>
              <a:t>Build a game.</a:t>
            </a:r>
          </a:p>
          <a:p>
            <a:r>
              <a:rPr lang="en-US" dirty="0" smtClean="0"/>
              <a:t>Build a 3D model using </a:t>
            </a:r>
            <a:r>
              <a:rPr lang="en-US" dirty="0" err="1" smtClean="0"/>
              <a:t>WebGL</a:t>
            </a:r>
            <a:r>
              <a:rPr lang="en-US" dirty="0" smtClean="0"/>
              <a:t> (i.e.</a:t>
            </a:r>
            <a:br>
              <a:rPr lang="en-US" dirty="0" smtClean="0"/>
            </a:br>
            <a:r>
              <a:rPr lang="en-US" dirty="0" smtClean="0">
                <a:solidFill>
                  <a:srgbClr val="F6C16A"/>
                </a:solidFill>
              </a:rPr>
              <a:t>http</a:t>
            </a:r>
            <a:r>
              <a:rPr lang="en-US" dirty="0">
                <a:solidFill>
                  <a:srgbClr val="F6C16A"/>
                </a:solidFill>
              </a:rPr>
              <a:t>://madebyevan.com/webgl-water</a:t>
            </a:r>
            <a:r>
              <a:rPr lang="en-US" dirty="0" smtClean="0">
                <a:solidFill>
                  <a:srgbClr val="F6C16A"/>
                </a:solidFill>
              </a:rPr>
              <a:t>/</a:t>
            </a:r>
            <a:r>
              <a:rPr lang="en-US" dirty="0" smtClean="0"/>
              <a:t>. Only attempt if you’re good at graphics and have a lot of free time!)</a:t>
            </a:r>
          </a:p>
          <a:p>
            <a:r>
              <a:rPr lang="en-US" dirty="0" smtClean="0"/>
              <a:t>Build a useful application, like a photo gallery, a memo, …</a:t>
            </a:r>
          </a:p>
          <a:p>
            <a:r>
              <a:rPr lang="en-US" dirty="0" smtClean="0"/>
              <a:t>Make your personal website much more compelling/interactive (if you already had a website, save an old version of it so I can compare).</a:t>
            </a:r>
          </a:p>
          <a:p>
            <a:pPr lvl="1"/>
            <a:endParaRPr lang="en-US" dirty="0"/>
          </a:p>
        </p:txBody>
      </p:sp>
    </p:spTree>
    <p:extLst>
      <p:ext uri="{BB962C8B-B14F-4D97-AF65-F5344CB8AC3E}">
        <p14:creationId xmlns:p14="http://schemas.microsoft.com/office/powerpoint/2010/main" val="173320112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Story">
  <a:themeElements>
    <a:clrScheme name="Story">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Story">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Story.thmx</Template>
  <TotalTime>7400</TotalTime>
  <Words>2669</Words>
  <Application>Microsoft Macintosh PowerPoint</Application>
  <PresentationFormat>On-screen Show (4:3)</PresentationFormat>
  <Paragraphs>425</Paragraphs>
  <Slides>48</Slides>
  <Notes>5</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Story</vt:lpstr>
      <vt:lpstr>Server-Side Development</vt:lpstr>
      <vt:lpstr>Project 3</vt:lpstr>
      <vt:lpstr>Project 0, 1, 2</vt:lpstr>
      <vt:lpstr>Midterm grades </vt:lpstr>
      <vt:lpstr>Project 4</vt:lpstr>
      <vt:lpstr>Project 4 Proposals</vt:lpstr>
      <vt:lpstr>Project 4 Expectations</vt:lpstr>
      <vt:lpstr>Project 4 Expectations</vt:lpstr>
      <vt:lpstr>Project 4 Example Ideas</vt:lpstr>
      <vt:lpstr>Project 4 Constraints</vt:lpstr>
      <vt:lpstr>Project 4 Submission</vt:lpstr>
      <vt:lpstr>Project 4 Final Presentations</vt:lpstr>
      <vt:lpstr>Project 4 Evaluation</vt:lpstr>
      <vt:lpstr>Last time…</vt:lpstr>
      <vt:lpstr>Today</vt:lpstr>
      <vt:lpstr>what is “server-side?”</vt:lpstr>
      <vt:lpstr>Server-Side Programming</vt:lpstr>
      <vt:lpstr>How Server-Side Code Executes (Simple Model)</vt:lpstr>
      <vt:lpstr>Same Origin Policy and CORS</vt:lpstr>
      <vt:lpstr>node.js</vt:lpstr>
      <vt:lpstr>why sever-side js?</vt:lpstr>
      <vt:lpstr>Install node.js and socket.io</vt:lpstr>
      <vt:lpstr>Hello World</vt:lpstr>
      <vt:lpstr>node web server</vt:lpstr>
      <vt:lpstr>node web server</vt:lpstr>
      <vt:lpstr>node web server</vt:lpstr>
      <vt:lpstr>node web server</vt:lpstr>
      <vt:lpstr>node web server</vt:lpstr>
      <vt:lpstr>node web server</vt:lpstr>
      <vt:lpstr>node web server</vt:lpstr>
      <vt:lpstr>node web server</vt:lpstr>
      <vt:lpstr>node web server</vt:lpstr>
      <vt:lpstr>node: socket.io</vt:lpstr>
      <vt:lpstr>socket.io for node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Let’s implement a chat app!</vt:lpstr>
      <vt:lpstr>PowerPoint Presentation</vt:lpstr>
      <vt:lpstr>Next time…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Prototype, Canvas</dc:title>
  <dc:creator>Julia Schwarz</dc:creator>
  <cp:lastModifiedBy>Kerry Chang</cp:lastModifiedBy>
  <cp:revision>554</cp:revision>
  <cp:lastPrinted>2013-11-01T22:24:41Z</cp:lastPrinted>
  <dcterms:created xsi:type="dcterms:W3CDTF">2011-09-15T03:16:43Z</dcterms:created>
  <dcterms:modified xsi:type="dcterms:W3CDTF">2013-11-01T22:25:37Z</dcterms:modified>
</cp:coreProperties>
</file>