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256" r:id="rId2"/>
    <p:sldId id="291" r:id="rId3"/>
    <p:sldId id="292" r:id="rId4"/>
    <p:sldId id="392" r:id="rId5"/>
    <p:sldId id="360" r:id="rId6"/>
    <p:sldId id="361" r:id="rId7"/>
    <p:sldId id="362" r:id="rId8"/>
    <p:sldId id="363" r:id="rId9"/>
    <p:sldId id="364" r:id="rId10"/>
    <p:sldId id="365" r:id="rId11"/>
    <p:sldId id="366" r:id="rId12"/>
    <p:sldId id="367" r:id="rId13"/>
    <p:sldId id="293" r:id="rId14"/>
    <p:sldId id="357" r:id="rId15"/>
    <p:sldId id="333" r:id="rId16"/>
    <p:sldId id="334" r:id="rId17"/>
    <p:sldId id="370" r:id="rId18"/>
    <p:sldId id="371" r:id="rId19"/>
    <p:sldId id="372" r:id="rId20"/>
    <p:sldId id="373" r:id="rId21"/>
    <p:sldId id="374" r:id="rId22"/>
    <p:sldId id="375" r:id="rId23"/>
    <p:sldId id="376" r:id="rId24"/>
    <p:sldId id="345" r:id="rId25"/>
    <p:sldId id="377" r:id="rId26"/>
    <p:sldId id="380" r:id="rId27"/>
    <p:sldId id="381" r:id="rId28"/>
    <p:sldId id="378" r:id="rId29"/>
    <p:sldId id="379" r:id="rId30"/>
    <p:sldId id="382" r:id="rId31"/>
    <p:sldId id="383" r:id="rId32"/>
    <p:sldId id="384" r:id="rId33"/>
    <p:sldId id="390" r:id="rId34"/>
    <p:sldId id="385" r:id="rId35"/>
    <p:sldId id="386" r:id="rId36"/>
    <p:sldId id="387" r:id="rId37"/>
    <p:sldId id="389" r:id="rId38"/>
    <p:sldId id="391" r:id="rId39"/>
    <p:sldId id="393" r:id="rId40"/>
    <p:sldId id="369"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37" autoAdjust="0"/>
  </p:normalViewPr>
  <p:slideViewPr>
    <p:cSldViewPr snapToGrid="0" snapToObjects="1">
      <p:cViewPr varScale="1">
        <p:scale>
          <a:sx n="113" d="100"/>
          <a:sy n="113" d="100"/>
        </p:scale>
        <p:origin x="-3128" y="-112"/>
      </p:cViewPr>
      <p:guideLst>
        <p:guide orient="horz" pos="217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7C8422-C8B8-4BC4-B711-60DC022E0201}" type="datetimeFigureOut">
              <a:rPr lang="en-US" smtClean="0"/>
              <a:pPr/>
              <a:t>10/22/13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04B385-195D-42A6-AD53-ED33A3B9CE57}" type="slidenum">
              <a:rPr lang="en-US" smtClean="0"/>
              <a:pPr/>
              <a:t>‹#›</a:t>
            </a:fld>
            <a:endParaRPr lang="en-US"/>
          </a:p>
        </p:txBody>
      </p:sp>
    </p:spTree>
    <p:extLst>
      <p:ext uri="{BB962C8B-B14F-4D97-AF65-F5344CB8AC3E}">
        <p14:creationId xmlns:p14="http://schemas.microsoft.com/office/powerpoint/2010/main" val="394506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everyone to get this running</a:t>
            </a:r>
            <a:endParaRPr lang="en-US" dirty="0"/>
          </a:p>
        </p:txBody>
      </p:sp>
      <p:sp>
        <p:nvSpPr>
          <p:cNvPr id="4" name="Slide Number Placeholder 3"/>
          <p:cNvSpPr>
            <a:spLocks noGrp="1"/>
          </p:cNvSpPr>
          <p:nvPr>
            <p:ph type="sldNum" sz="quarter" idx="10"/>
          </p:nvPr>
        </p:nvSpPr>
        <p:spPr/>
        <p:txBody>
          <a:bodyPr/>
          <a:lstStyle/>
          <a:p>
            <a:fld id="{DE04B385-195D-42A6-AD53-ED33A3B9CE57}" type="slidenum">
              <a:rPr lang="en-US" smtClean="0"/>
              <a:pPr/>
              <a:t>23</a:t>
            </a:fld>
            <a:endParaRPr lang="en-US"/>
          </a:p>
        </p:txBody>
      </p:sp>
    </p:spTree>
    <p:extLst>
      <p:ext uri="{BB962C8B-B14F-4D97-AF65-F5344CB8AC3E}">
        <p14:creationId xmlns:p14="http://schemas.microsoft.com/office/powerpoint/2010/main" val="16793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34EC56-5BE0-CF40-A0E9-9B07941CA105}"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34EC56-5BE0-CF40-A0E9-9B07941CA105}"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34EC56-5BE0-CF40-A0E9-9B07941CA105}"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34EC56-5BE0-CF40-A0E9-9B07941CA105}"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6FB5E-4BBD-8C4E-84FF-856EDEBDEFFB}" type="slidenum">
              <a:rPr lang="en-US" smtClean="0"/>
              <a:pPr/>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34EC56-5BE0-CF40-A0E9-9B07941CA105}"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34EC56-5BE0-CF40-A0E9-9B07941CA105}"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34EC56-5BE0-CF40-A0E9-9B07941CA105}"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34EC56-5BE0-CF40-A0E9-9B07941CA105}"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34EC56-5BE0-CF40-A0E9-9B07941CA105}"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34EC56-5BE0-CF40-A0E9-9B07941CA105}"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34EC56-5BE0-CF40-A0E9-9B07941CA105}" type="datetimeFigureOut">
              <a:rPr lang="en-US" smtClean="0"/>
              <a:pPr/>
              <a:t>10/22/13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6FB5E-4BBD-8C4E-84FF-856EDEBDEFFB}" type="slidenum">
              <a:rPr lang="en-US" smtClean="0"/>
              <a:pPr/>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34EC56-5BE0-CF40-A0E9-9B07941CA105}" type="datetimeFigureOut">
              <a:rPr lang="en-US" smtClean="0"/>
              <a:pPr/>
              <a:t>10/22/13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4EC56-5BE0-CF40-A0E9-9B07941CA105}" type="datetimeFigureOut">
              <a:rPr lang="en-US" smtClean="0"/>
              <a:pPr/>
              <a:t>10/22/13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34EC56-5BE0-CF40-A0E9-9B07941CA105}"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6FB5E-4BBD-8C4E-84FF-856EDEBDEF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34EC56-5BE0-CF40-A0E9-9B07941CA105}" type="datetimeFigureOut">
              <a:rPr lang="en-US" smtClean="0"/>
              <a:pPr/>
              <a:t>10/22/13</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8F16FB5E-4BBD-8C4E-84FF-856EDEBDEFF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vascript.crockford.com/popular.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cket.i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microsoft.com/office/2007/relationships/hdphoto" Target="../media/hdphoto1.wdp"/></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Server-Side Development</a:t>
            </a:r>
            <a:endParaRPr lang="en-US" dirty="0"/>
          </a:p>
        </p:txBody>
      </p:sp>
      <p:sp>
        <p:nvSpPr>
          <p:cNvPr id="4" name="Subtitle 2"/>
          <p:cNvSpPr>
            <a:spLocks noGrp="1"/>
          </p:cNvSpPr>
          <p:nvPr>
            <p:ph type="subTitle" idx="1"/>
          </p:nvPr>
        </p:nvSpPr>
        <p:spPr/>
        <p:txBody>
          <a:bodyPr/>
          <a:lstStyle/>
          <a:p>
            <a:r>
              <a:rPr lang="en-US" dirty="0" smtClean="0"/>
              <a:t>Lab 9</a:t>
            </a:r>
          </a:p>
          <a:p>
            <a:r>
              <a:rPr lang="en-US" dirty="0" smtClean="0"/>
              <a:t>10/25</a:t>
            </a:r>
            <a:endParaRPr lang="en-US" dirty="0"/>
          </a:p>
        </p:txBody>
      </p:sp>
    </p:spTree>
    <p:extLst>
      <p:ext uri="{BB962C8B-B14F-4D97-AF65-F5344CB8AC3E}">
        <p14:creationId xmlns:p14="http://schemas.microsoft.com/office/powerpoint/2010/main" val="33650183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 Submission</a:t>
            </a:r>
            <a:endParaRPr lang="en-US" dirty="0"/>
          </a:p>
        </p:txBody>
      </p:sp>
      <p:sp>
        <p:nvSpPr>
          <p:cNvPr id="3" name="Content Placeholder 2"/>
          <p:cNvSpPr>
            <a:spLocks noGrp="1"/>
          </p:cNvSpPr>
          <p:nvPr>
            <p:ph idx="1"/>
          </p:nvPr>
        </p:nvSpPr>
        <p:spPr/>
        <p:txBody>
          <a:bodyPr/>
          <a:lstStyle/>
          <a:p>
            <a:r>
              <a:rPr lang="en-US" dirty="0" smtClean="0"/>
              <a:t>E-mail all of the code needed for your project</a:t>
            </a:r>
          </a:p>
          <a:p>
            <a:r>
              <a:rPr lang="en-US" dirty="0" smtClean="0"/>
              <a:t>Include a README describing what you did, why it is interesting, how your work makes significant use of JavaScript, any problems you encountered or known bugs, and all of the libraries you used (with </a:t>
            </a:r>
            <a:r>
              <a:rPr lang="en-US" dirty="0" err="1" smtClean="0"/>
              <a:t>urls</a:t>
            </a:r>
            <a:r>
              <a:rPr lang="en-US" dirty="0" smtClean="0"/>
              <a:t> to references).</a:t>
            </a:r>
            <a:endParaRPr lang="en-US" dirty="0"/>
          </a:p>
        </p:txBody>
      </p:sp>
    </p:spTree>
    <p:extLst>
      <p:ext uri="{BB962C8B-B14F-4D97-AF65-F5344CB8AC3E}">
        <p14:creationId xmlns:p14="http://schemas.microsoft.com/office/powerpoint/2010/main" val="227660541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 Final Presentations</a:t>
            </a:r>
            <a:endParaRPr lang="en-US" dirty="0"/>
          </a:p>
        </p:txBody>
      </p:sp>
      <p:sp>
        <p:nvSpPr>
          <p:cNvPr id="3" name="Content Placeholder 2"/>
          <p:cNvSpPr>
            <a:spLocks noGrp="1"/>
          </p:cNvSpPr>
          <p:nvPr>
            <p:ph idx="1"/>
          </p:nvPr>
        </p:nvSpPr>
        <p:spPr/>
        <p:txBody>
          <a:bodyPr/>
          <a:lstStyle/>
          <a:p>
            <a:r>
              <a:rPr lang="en-US" dirty="0" smtClean="0"/>
              <a:t>Will be held </a:t>
            </a:r>
            <a:r>
              <a:rPr lang="en-US" dirty="0"/>
              <a:t>November 29</a:t>
            </a:r>
            <a:r>
              <a:rPr lang="en-US" baseline="30000" dirty="0"/>
              <a:t>th</a:t>
            </a:r>
            <a:r>
              <a:rPr lang="en-US" dirty="0"/>
              <a:t> &amp; December 6</a:t>
            </a:r>
            <a:r>
              <a:rPr lang="en-US" baseline="30000" dirty="0"/>
              <a:t>th</a:t>
            </a:r>
          </a:p>
          <a:p>
            <a:r>
              <a:rPr lang="en-US" dirty="0" smtClean="0"/>
              <a:t>Each person will give a 5-10 minute demo of their project.</a:t>
            </a:r>
          </a:p>
          <a:p>
            <a:pPr lvl="1"/>
            <a:r>
              <a:rPr lang="en-US" dirty="0" smtClean="0"/>
              <a:t>No </a:t>
            </a:r>
            <a:r>
              <a:rPr lang="en-US" dirty="0" err="1" smtClean="0"/>
              <a:t>powerpoint</a:t>
            </a:r>
            <a:r>
              <a:rPr lang="en-US" dirty="0" smtClean="0"/>
              <a:t> necessary, just show us what you built.</a:t>
            </a:r>
          </a:p>
          <a:p>
            <a:pPr lvl="1"/>
            <a:r>
              <a:rPr lang="en-US" dirty="0" smtClean="0"/>
              <a:t>Talk about what was challenging about this project.</a:t>
            </a:r>
          </a:p>
          <a:p>
            <a:pPr lvl="1"/>
            <a:r>
              <a:rPr lang="en-US" dirty="0" smtClean="0"/>
              <a:t>Show us at least one interesting feature of your project.</a:t>
            </a:r>
            <a:endParaRPr lang="en-US" dirty="0"/>
          </a:p>
        </p:txBody>
      </p:sp>
    </p:spTree>
    <p:extLst>
      <p:ext uri="{BB962C8B-B14F-4D97-AF65-F5344CB8AC3E}">
        <p14:creationId xmlns:p14="http://schemas.microsoft.com/office/powerpoint/2010/main" val="34039838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 Evaluation</a:t>
            </a:r>
            <a:endParaRPr lang="en-US" dirty="0"/>
          </a:p>
        </p:txBody>
      </p:sp>
      <p:sp>
        <p:nvSpPr>
          <p:cNvPr id="3" name="Content Placeholder 2"/>
          <p:cNvSpPr>
            <a:spLocks noGrp="1"/>
          </p:cNvSpPr>
          <p:nvPr>
            <p:ph idx="1"/>
          </p:nvPr>
        </p:nvSpPr>
        <p:spPr/>
        <p:txBody>
          <a:bodyPr>
            <a:normAutofit/>
          </a:bodyPr>
          <a:lstStyle/>
          <a:p>
            <a:r>
              <a:rPr lang="en-US" dirty="0" smtClean="0"/>
              <a:t>100 points:</a:t>
            </a:r>
          </a:p>
          <a:p>
            <a:pPr lvl="1"/>
            <a:r>
              <a:rPr lang="en-US" dirty="0" smtClean="0"/>
              <a:t>10 points: turn in is correct (all code is included, README is present).</a:t>
            </a:r>
          </a:p>
          <a:p>
            <a:pPr lvl="1"/>
            <a:r>
              <a:rPr lang="en-US" dirty="0" smtClean="0"/>
              <a:t>10 points: formatting and comments.</a:t>
            </a:r>
          </a:p>
          <a:p>
            <a:pPr lvl="1"/>
            <a:r>
              <a:rPr lang="en-US" dirty="0" smtClean="0"/>
              <a:t>30 points: Substantial and interesting use of JavaScript code (if you just make numerous calls to different JavaScript libraries without any JavaScript logic you will get 10 points here).</a:t>
            </a:r>
          </a:p>
          <a:p>
            <a:pPr lvl="1"/>
            <a:r>
              <a:rPr lang="en-US" dirty="0" smtClean="0"/>
              <a:t>30 points</a:t>
            </a:r>
            <a:r>
              <a:rPr lang="en-US" dirty="0"/>
              <a:t>: </a:t>
            </a:r>
            <a:r>
              <a:rPr lang="en-US" dirty="0" smtClean="0"/>
              <a:t>Aesthetic, entertainment, or practical value of what you made.</a:t>
            </a:r>
          </a:p>
          <a:p>
            <a:pPr lvl="1"/>
            <a:r>
              <a:rPr lang="en-US" dirty="0" smtClean="0"/>
              <a:t>20 points: Presentation (class will fill out score cards)</a:t>
            </a:r>
            <a:endParaRPr lang="en-US" dirty="0"/>
          </a:p>
        </p:txBody>
      </p:sp>
    </p:spTree>
    <p:extLst>
      <p:ext uri="{BB962C8B-B14F-4D97-AF65-F5344CB8AC3E}">
        <p14:creationId xmlns:p14="http://schemas.microsoft.com/office/powerpoint/2010/main" val="2246857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time…</a:t>
            </a:r>
            <a:endParaRPr lang="en-US" dirty="0"/>
          </a:p>
        </p:txBody>
      </p:sp>
      <p:sp>
        <p:nvSpPr>
          <p:cNvPr id="3" name="Content Placeholder 2"/>
          <p:cNvSpPr>
            <a:spLocks noGrp="1"/>
          </p:cNvSpPr>
          <p:nvPr>
            <p:ph idx="1"/>
          </p:nvPr>
        </p:nvSpPr>
        <p:spPr/>
        <p:txBody>
          <a:bodyPr/>
          <a:lstStyle/>
          <a:p>
            <a:r>
              <a:rPr lang="en-US" dirty="0" smtClean="0"/>
              <a:t>AJAX</a:t>
            </a:r>
          </a:p>
          <a:p>
            <a:r>
              <a:rPr lang="en-US" dirty="0" smtClean="0"/>
              <a:t>Server-side code</a:t>
            </a:r>
          </a:p>
          <a:p>
            <a:r>
              <a:rPr lang="en-US" dirty="0" err="1" smtClean="0"/>
              <a:t>Node.JS</a:t>
            </a:r>
            <a:endParaRPr lang="en-US" dirty="0" smtClean="0"/>
          </a:p>
        </p:txBody>
      </p:sp>
    </p:spTree>
    <p:extLst>
      <p:ext uri="{BB962C8B-B14F-4D97-AF65-F5344CB8AC3E}">
        <p14:creationId xmlns:p14="http://schemas.microsoft.com/office/powerpoint/2010/main" val="283680808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err="1" smtClean="0"/>
              <a:t>Node.JS</a:t>
            </a:r>
            <a:r>
              <a:rPr lang="en-US" dirty="0" smtClean="0"/>
              <a:t> review</a:t>
            </a:r>
          </a:p>
          <a:p>
            <a:r>
              <a:rPr lang="en-US" dirty="0" smtClean="0"/>
              <a:t>Build an application using </a:t>
            </a:r>
            <a:r>
              <a:rPr lang="en-US" dirty="0" err="1" smtClean="0"/>
              <a:t>Node.JS</a:t>
            </a:r>
            <a:endParaRPr lang="en-US" dirty="0" smtClean="0"/>
          </a:p>
          <a:p>
            <a:pPr lvl="1"/>
            <a:r>
              <a:rPr lang="en-US" dirty="0" smtClean="0"/>
              <a:t>Real-time chat application</a:t>
            </a:r>
          </a:p>
          <a:p>
            <a:pPr lvl="1"/>
            <a:r>
              <a:rPr lang="en-US" dirty="0" smtClean="0"/>
              <a:t>Work in teams of two (randomly selected)</a:t>
            </a:r>
          </a:p>
        </p:txBody>
      </p:sp>
    </p:spTree>
    <p:extLst>
      <p:ext uri="{BB962C8B-B14F-4D97-AF65-F5344CB8AC3E}">
        <p14:creationId xmlns:p14="http://schemas.microsoft.com/office/powerpoint/2010/main" val="103899870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ln/>
        </p:spPr>
        <p:txBody>
          <a:bodyPr/>
          <a:lstStyle/>
          <a:p>
            <a:r>
              <a:rPr lang="en-US"/>
              <a:t>what is </a:t>
            </a:r>
            <a:r>
              <a:rPr lang="ja-JP" altLang="en-US">
                <a:latin typeface="Arial"/>
              </a:rPr>
              <a:t>“</a:t>
            </a:r>
            <a:r>
              <a:rPr lang="en-US">
                <a:solidFill>
                  <a:srgbClr val="00BAFB"/>
                </a:solidFill>
              </a:rPr>
              <a:t>server-side</a:t>
            </a:r>
            <a:r>
              <a:rPr lang="en-US"/>
              <a:t>?</a:t>
            </a:r>
            <a:r>
              <a:rPr lang="ja-JP" altLang="en-US">
                <a:latin typeface="Arial"/>
              </a:rPr>
              <a:t>”</a:t>
            </a:r>
            <a:endParaRPr lang="en-US"/>
          </a:p>
        </p:txBody>
      </p:sp>
      <p:sp>
        <p:nvSpPr>
          <p:cNvPr id="24578" name="Rectangle 2"/>
          <p:cNvSpPr>
            <a:spLocks noGrp="1" noChangeArrowheads="1"/>
          </p:cNvSpPr>
          <p:nvPr>
            <p:ph type="body" idx="1"/>
          </p:nvPr>
        </p:nvSpPr>
        <p:spPr>
          <a:ln/>
        </p:spPr>
        <p:txBody>
          <a:bodyPr/>
          <a:lstStyle/>
          <a:p>
            <a:pPr marL="625056"/>
            <a:r>
              <a:rPr lang="en-US"/>
              <a:t>most javascript is </a:t>
            </a:r>
            <a:r>
              <a:rPr lang="en-US">
                <a:solidFill>
                  <a:srgbClr val="FD9A00"/>
                </a:solidFill>
              </a:rPr>
              <a:t>client-side</a:t>
            </a:r>
            <a:endParaRPr lang="en-US"/>
          </a:p>
          <a:p>
            <a:pPr marL="937584" lvl="1"/>
            <a:r>
              <a:rPr lang="en-US"/>
              <a:t>executed in the </a:t>
            </a:r>
            <a:r>
              <a:rPr lang="en-US">
                <a:solidFill>
                  <a:srgbClr val="FD9A00"/>
                </a:solidFill>
              </a:rPr>
              <a:t>user</a:t>
            </a:r>
            <a:r>
              <a:rPr lang="ja-JP" altLang="en-US">
                <a:solidFill>
                  <a:srgbClr val="FD9A00"/>
                </a:solidFill>
                <a:latin typeface="Arial"/>
              </a:rPr>
              <a:t>’</a:t>
            </a:r>
            <a:r>
              <a:rPr lang="en-US">
                <a:solidFill>
                  <a:srgbClr val="FD9A00"/>
                </a:solidFill>
              </a:rPr>
              <a:t>s browser</a:t>
            </a:r>
            <a:endParaRPr lang="en-US"/>
          </a:p>
          <a:p>
            <a:pPr marL="625056"/>
            <a:r>
              <a:rPr lang="en-US"/>
              <a:t>javascript may now be </a:t>
            </a:r>
            <a:r>
              <a:rPr lang="en-US">
                <a:solidFill>
                  <a:srgbClr val="0091CE"/>
                </a:solidFill>
              </a:rPr>
              <a:t>server-side</a:t>
            </a:r>
            <a:endParaRPr lang="en-US"/>
          </a:p>
          <a:p>
            <a:pPr marL="937584" lvl="1"/>
            <a:r>
              <a:rPr lang="en-US"/>
              <a:t>executed in the web </a:t>
            </a:r>
            <a:r>
              <a:rPr lang="en-US">
                <a:solidFill>
                  <a:srgbClr val="0091CE"/>
                </a:solidFill>
              </a:rPr>
              <a:t>page server</a:t>
            </a:r>
          </a:p>
          <a:p>
            <a:pPr marL="937584" lvl="1"/>
            <a:r>
              <a:rPr lang="en-US"/>
              <a:t>executed anywhere!</a:t>
            </a:r>
          </a:p>
        </p:txBody>
      </p:sp>
    </p:spTree>
    <p:extLst>
      <p:ext uri="{BB962C8B-B14F-4D97-AF65-F5344CB8AC3E}">
        <p14:creationId xmlns:p14="http://schemas.microsoft.com/office/powerpoint/2010/main" val="1880772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lstStyle/>
          <a:p>
            <a:r>
              <a:rPr lang="en-US">
                <a:solidFill>
                  <a:srgbClr val="FD9A00"/>
                </a:solidFill>
              </a:rPr>
              <a:t>node.js</a:t>
            </a:r>
          </a:p>
        </p:txBody>
      </p:sp>
      <p:sp>
        <p:nvSpPr>
          <p:cNvPr id="25602" name="Rectangle 2"/>
          <p:cNvSpPr>
            <a:spLocks noGrp="1" noChangeArrowheads="1"/>
          </p:cNvSpPr>
          <p:nvPr>
            <p:ph type="body" idx="1"/>
          </p:nvPr>
        </p:nvSpPr>
        <p:spPr>
          <a:ln/>
        </p:spPr>
        <p:txBody>
          <a:bodyPr/>
          <a:lstStyle/>
          <a:p>
            <a:pPr marL="625056">
              <a:buSzPct val="99000"/>
              <a:buFontTx/>
              <a:buAutoNum type="arabicPeriod"/>
            </a:pPr>
            <a:r>
              <a:rPr lang="en-US"/>
              <a:t>took Chrome javascript engine</a:t>
            </a:r>
          </a:p>
          <a:p>
            <a:pPr marL="625056">
              <a:buSzPct val="99000"/>
              <a:buFontTx/>
              <a:buAutoNum type="arabicPeriod"/>
            </a:pPr>
            <a:r>
              <a:rPr lang="en-US"/>
              <a:t>made it an application</a:t>
            </a:r>
          </a:p>
          <a:p>
            <a:pPr marL="625056">
              <a:buSzPct val="99000"/>
              <a:buFontTx/>
              <a:buAutoNum type="arabicPeriod"/>
            </a:pPr>
            <a:r>
              <a:rPr lang="en-US"/>
              <a:t>added libraries and utilities</a:t>
            </a:r>
          </a:p>
          <a:p>
            <a:pPr marL="625056">
              <a:buSzPct val="99000"/>
              <a:buFontTx/>
              <a:buAutoNum type="arabicPeriod"/>
            </a:pPr>
            <a:r>
              <a:rPr lang="en-US"/>
              <a:t>result: </a:t>
            </a:r>
            <a:r>
              <a:rPr lang="en-US">
                <a:solidFill>
                  <a:srgbClr val="FD9A00"/>
                </a:solidFill>
              </a:rPr>
              <a:t>javascript everywhere</a:t>
            </a:r>
          </a:p>
        </p:txBody>
      </p:sp>
      <p:sp>
        <p:nvSpPr>
          <p:cNvPr id="25603" name="Rectangle 3"/>
          <p:cNvSpPr>
            <a:spLocks/>
          </p:cNvSpPr>
          <p:nvPr/>
        </p:nvSpPr>
        <p:spPr bwMode="auto">
          <a:xfrm>
            <a:off x="5831086" y="6554391"/>
            <a:ext cx="3232547" cy="25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r"/>
            <a:r>
              <a:rPr lang="en-US" sz="1300">
                <a:solidFill>
                  <a:srgbClr val="9A9A9A"/>
                </a:solidFill>
                <a:ea typeface="ＭＳ Ｐゴシック" charset="0"/>
                <a:cs typeface="Gill Sans" charset="0"/>
                <a:hlinkClick r:id="rId2"/>
              </a:rPr>
              <a:t>http://node.js.org</a:t>
            </a:r>
            <a:endParaRPr lang="en-US" sz="1300">
              <a:solidFill>
                <a:srgbClr val="9A9A9A"/>
              </a:solidFill>
              <a:ea typeface="ＭＳ Ｐゴシック" charset="0"/>
              <a:cs typeface="Gill Sans" charset="0"/>
            </a:endParaRPr>
          </a:p>
        </p:txBody>
      </p:sp>
    </p:spTree>
    <p:extLst>
      <p:ext uri="{BB962C8B-B14F-4D97-AF65-F5344CB8AC3E}">
        <p14:creationId xmlns:p14="http://schemas.microsoft.com/office/powerpoint/2010/main" val="3198448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a:t>node web server</a:t>
            </a:r>
          </a:p>
        </p:txBody>
      </p:sp>
      <p:sp>
        <p:nvSpPr>
          <p:cNvPr id="31746" name="Rectangle 2"/>
          <p:cNvSpPr>
            <a:spLocks/>
          </p:cNvSpPr>
          <p:nvPr/>
        </p:nvSpPr>
        <p:spPr bwMode="auto">
          <a:xfrm>
            <a:off x="526852" y="1645566"/>
            <a:ext cx="8251031" cy="375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969"/>
              </a:lnSpc>
              <a:spcBef>
                <a:spcPts val="600"/>
              </a:spcBef>
              <a:spcAft>
                <a:spcPts val="600"/>
              </a:spcAft>
            </a:pPr>
            <a:r>
              <a:rPr lang="en-US" sz="1900" dirty="0" err="1">
                <a:solidFill>
                  <a:srgbClr val="B6C375"/>
                </a:solidFill>
                <a:latin typeface="Monaco" charset="0"/>
                <a:ea typeface="ＭＳ Ｐゴシック" charset="0"/>
                <a:cs typeface="Monaco" charset="0"/>
                <a:sym typeface="Monaco" charset="0"/>
              </a:rPr>
              <a:t>var</a:t>
            </a:r>
            <a:r>
              <a:rPr lang="en-US" sz="1900" dirty="0">
                <a:solidFill>
                  <a:srgbClr val="B6C375"/>
                </a:solidFill>
                <a:latin typeface="Monaco" charset="0"/>
                <a:ea typeface="ＭＳ Ｐゴシック" charset="0"/>
                <a:cs typeface="Monaco" charset="0"/>
                <a:sym typeface="Monaco" charset="0"/>
              </a:rPr>
              <a:t> http </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require</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'http'</a:t>
            </a:r>
            <a:r>
              <a:rPr lang="en-US" sz="1900" dirty="0">
                <a:solidFill>
                  <a:srgbClr val="FFFEFE"/>
                </a:solidFill>
                <a:latin typeface="Monaco" charset="0"/>
                <a:ea typeface="ＭＳ Ｐゴシック" charset="0"/>
                <a:cs typeface="Monaco" charset="0"/>
                <a:sym typeface="Monaco" charset="0"/>
              </a:rPr>
              <a:t>);</a:t>
            </a:r>
          </a:p>
          <a:p>
            <a:pPr>
              <a:lnSpc>
                <a:spcPts val="1969"/>
              </a:lnSpc>
              <a:spcBef>
                <a:spcPts val="600"/>
              </a:spcBef>
              <a:spcAft>
                <a:spcPts val="600"/>
              </a:spcAft>
            </a:pP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B6C375"/>
                </a:solidFill>
                <a:latin typeface="Monaco" charset="0"/>
                <a:ea typeface="ＭＳ Ｐゴシック" charset="0"/>
                <a:cs typeface="Monaco" charset="0"/>
                <a:sym typeface="Monaco" charset="0"/>
              </a:rPr>
              <a:t>http</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createServer</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function </a:t>
            </a:r>
            <a:r>
              <a:rPr lang="en-US" sz="1900" dirty="0">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req</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res</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B6C375"/>
                </a:solidFill>
                <a:latin typeface="Monaco" charset="0"/>
                <a:ea typeface="ＭＳ Ｐゴシック" charset="0"/>
                <a:cs typeface="Monaco" charset="0"/>
                <a:sym typeface="Monaco" charset="0"/>
              </a:rPr>
              <a:t>  </a:t>
            </a:r>
            <a:r>
              <a:rPr lang="en-US" sz="1900" dirty="0" err="1">
                <a:solidFill>
                  <a:srgbClr val="B6C375"/>
                </a:solidFill>
                <a:latin typeface="Monaco" charset="0"/>
                <a:ea typeface="ＭＳ Ｐゴシック" charset="0"/>
                <a:cs typeface="Monaco" charset="0"/>
                <a:sym typeface="Monaco" charset="0"/>
              </a:rPr>
              <a:t>res</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writeHead</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200</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'Content-Type'</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ABC1B8"/>
                </a:solidFill>
                <a:latin typeface="Monaco" charset="0"/>
                <a:ea typeface="ＭＳ Ｐゴシック" charset="0"/>
                <a:cs typeface="Monaco" charset="0"/>
                <a:sym typeface="Monaco" charset="0"/>
              </a:rPr>
              <a:t>'text/plain'</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B6C375"/>
                </a:solidFill>
                <a:latin typeface="Monaco" charset="0"/>
                <a:ea typeface="ＭＳ Ｐゴシック" charset="0"/>
                <a:cs typeface="Monaco" charset="0"/>
                <a:sym typeface="Monaco" charset="0"/>
              </a:rPr>
              <a:t>  </a:t>
            </a:r>
            <a:r>
              <a:rPr lang="en-US" sz="1900" dirty="0" err="1">
                <a:solidFill>
                  <a:srgbClr val="B6C375"/>
                </a:solidFill>
                <a:latin typeface="Monaco" charset="0"/>
                <a:ea typeface="ＭＳ Ｐゴシック" charset="0"/>
                <a:cs typeface="Monaco" charset="0"/>
                <a:sym typeface="Monaco" charset="0"/>
              </a:rPr>
              <a:t>res</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end</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'Hello World'</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listen</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80</a:t>
            </a:r>
            <a:r>
              <a:rPr lang="en-US" sz="1900" dirty="0">
                <a:solidFill>
                  <a:srgbClr val="FFFEFE"/>
                </a:solidFill>
                <a:latin typeface="Monaco" charset="0"/>
                <a:ea typeface="ＭＳ Ｐゴシック" charset="0"/>
                <a:cs typeface="Monaco" charset="0"/>
                <a:sym typeface="Monaco" charset="0"/>
              </a:rPr>
              <a:t>);</a:t>
            </a:r>
          </a:p>
          <a:p>
            <a:pPr>
              <a:lnSpc>
                <a:spcPts val="1969"/>
              </a:lnSpc>
              <a:spcBef>
                <a:spcPts val="600"/>
              </a:spcBef>
              <a:spcAft>
                <a:spcPts val="600"/>
              </a:spcAft>
            </a:pP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B6C375"/>
                </a:solidFill>
                <a:latin typeface="Monaco" charset="0"/>
                <a:ea typeface="ＭＳ Ｐゴシック" charset="0"/>
                <a:cs typeface="Monaco" charset="0"/>
                <a:sym typeface="Monaco" charset="0"/>
              </a:rPr>
              <a:t>console</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log</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'Server running at http://127.0.0.1/'</a:t>
            </a:r>
            <a:r>
              <a:rPr lang="en-US" sz="1900" dirty="0">
                <a:solidFill>
                  <a:srgbClr val="FFFEFE"/>
                </a:solidFill>
                <a:latin typeface="Monaco" charset="0"/>
                <a:ea typeface="ＭＳ Ｐゴシック" charset="0"/>
                <a:cs typeface="Monaco" charset="0"/>
                <a:sym typeface="Monaco" charset="0"/>
              </a:rPr>
              <a:t>);</a:t>
            </a:r>
          </a:p>
        </p:txBody>
      </p:sp>
    </p:spTree>
    <p:extLst>
      <p:ext uri="{BB962C8B-B14F-4D97-AF65-F5344CB8AC3E}">
        <p14:creationId xmlns:p14="http://schemas.microsoft.com/office/powerpoint/2010/main" val="1635052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a:t>node web server</a:t>
            </a:r>
          </a:p>
        </p:txBody>
      </p:sp>
      <p:sp>
        <p:nvSpPr>
          <p:cNvPr id="31746" name="Rectangle 2"/>
          <p:cNvSpPr>
            <a:spLocks/>
          </p:cNvSpPr>
          <p:nvPr/>
        </p:nvSpPr>
        <p:spPr bwMode="auto">
          <a:xfrm>
            <a:off x="526852" y="1645566"/>
            <a:ext cx="8251031" cy="375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969"/>
              </a:lnSpc>
              <a:spcBef>
                <a:spcPts val="600"/>
              </a:spcBef>
              <a:spcAft>
                <a:spcPts val="600"/>
              </a:spcAft>
            </a:pPr>
            <a:r>
              <a:rPr lang="en-US" sz="1900" dirty="0" err="1">
                <a:solidFill>
                  <a:srgbClr val="B6C375"/>
                </a:solidFill>
                <a:latin typeface="Monaco" charset="0"/>
                <a:ea typeface="ＭＳ Ｐゴシック" charset="0"/>
                <a:cs typeface="Monaco" charset="0"/>
                <a:sym typeface="Monaco" charset="0"/>
              </a:rPr>
              <a:t>var</a:t>
            </a:r>
            <a:r>
              <a:rPr lang="en-US" sz="1900" dirty="0">
                <a:solidFill>
                  <a:srgbClr val="B6C375"/>
                </a:solidFill>
                <a:latin typeface="Monaco" charset="0"/>
                <a:ea typeface="ＭＳ Ｐゴシック" charset="0"/>
                <a:cs typeface="Monaco" charset="0"/>
                <a:sym typeface="Monaco" charset="0"/>
              </a:rPr>
              <a:t> http </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require</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'http'</a:t>
            </a:r>
            <a:r>
              <a:rPr lang="en-US" sz="1900" dirty="0">
                <a:solidFill>
                  <a:srgbClr val="FFFEFE"/>
                </a:solidFill>
                <a:latin typeface="Monaco" charset="0"/>
                <a:ea typeface="ＭＳ Ｐゴシック" charset="0"/>
                <a:cs typeface="Monaco" charset="0"/>
                <a:sym typeface="Monaco" charset="0"/>
              </a:rPr>
              <a:t>);</a:t>
            </a:r>
          </a:p>
          <a:p>
            <a:pPr>
              <a:lnSpc>
                <a:spcPts val="1969"/>
              </a:lnSpc>
              <a:spcBef>
                <a:spcPts val="600"/>
              </a:spcBef>
              <a:spcAft>
                <a:spcPts val="600"/>
              </a:spcAft>
            </a:pP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chemeClr val="bg1">
                    <a:lumMod val="50000"/>
                    <a:lumOff val="50000"/>
                  </a:schemeClr>
                </a:solidFill>
                <a:latin typeface="Monaco" charset="0"/>
                <a:ea typeface="ＭＳ Ｐゴシック" charset="0"/>
                <a:cs typeface="Monaco" charset="0"/>
                <a:sym typeface="Monaco" charset="0"/>
              </a:rPr>
              <a:t>http.createServer</a:t>
            </a:r>
            <a:r>
              <a:rPr lang="en-US" sz="1900" dirty="0">
                <a:solidFill>
                  <a:schemeClr val="bg1">
                    <a:lumMod val="50000"/>
                    <a:lumOff val="50000"/>
                  </a:schemeClr>
                </a:solidFill>
                <a:latin typeface="Monaco" charset="0"/>
                <a:ea typeface="ＭＳ Ｐゴシック" charset="0"/>
                <a:cs typeface="Monaco" charset="0"/>
                <a:sym typeface="Monaco" charset="0"/>
              </a:rPr>
              <a:t>(function (</a:t>
            </a:r>
            <a:r>
              <a:rPr lang="en-US" sz="1900" dirty="0" err="1">
                <a:solidFill>
                  <a:schemeClr val="bg1">
                    <a:lumMod val="50000"/>
                    <a:lumOff val="50000"/>
                  </a:schemeClr>
                </a:solidFill>
                <a:latin typeface="Monaco" charset="0"/>
                <a:ea typeface="ＭＳ Ｐゴシック" charset="0"/>
                <a:cs typeface="Monaco" charset="0"/>
                <a:sym typeface="Monaco" charset="0"/>
              </a:rPr>
              <a:t>req</a:t>
            </a:r>
            <a:r>
              <a:rPr lang="en-US" sz="1900" dirty="0">
                <a:solidFill>
                  <a:schemeClr val="bg1">
                    <a:lumMod val="50000"/>
                    <a:lumOff val="50000"/>
                  </a:schemeClr>
                </a:solidFill>
                <a:latin typeface="Monaco" charset="0"/>
                <a:ea typeface="ＭＳ Ｐゴシック" charset="0"/>
                <a:cs typeface="Monaco" charset="0"/>
                <a:sym typeface="Monaco" charset="0"/>
              </a:rPr>
              <a:t>, res) {</a:t>
            </a:r>
          </a:p>
          <a:p>
            <a:pPr>
              <a:lnSpc>
                <a:spcPts val="1969"/>
              </a:lnSpc>
              <a:spcBef>
                <a:spcPts val="600"/>
              </a:spcBef>
              <a:spcAft>
                <a:spcPts val="600"/>
              </a:spcAft>
            </a:pPr>
            <a:r>
              <a:rPr lang="en-US" sz="1900" dirty="0">
                <a:solidFill>
                  <a:schemeClr val="bg1">
                    <a:lumMod val="50000"/>
                    <a:lumOff val="50000"/>
                  </a:schemeClr>
                </a:solidFill>
                <a:latin typeface="Monaco" charset="0"/>
                <a:ea typeface="ＭＳ Ｐゴシック" charset="0"/>
                <a:cs typeface="Monaco" charset="0"/>
                <a:sym typeface="Monaco" charset="0"/>
              </a:rPr>
              <a:t>  </a:t>
            </a:r>
            <a:r>
              <a:rPr lang="en-US" sz="1900" dirty="0" err="1">
                <a:solidFill>
                  <a:schemeClr val="bg1">
                    <a:lumMod val="50000"/>
                    <a:lumOff val="50000"/>
                  </a:schemeClr>
                </a:solidFill>
                <a:latin typeface="Monaco" charset="0"/>
                <a:ea typeface="ＭＳ Ｐゴシック" charset="0"/>
                <a:cs typeface="Monaco" charset="0"/>
                <a:sym typeface="Monaco" charset="0"/>
              </a:rPr>
              <a:t>res.writeHead</a:t>
            </a:r>
            <a:r>
              <a:rPr lang="en-US" sz="1900" dirty="0">
                <a:solidFill>
                  <a:schemeClr val="bg1">
                    <a:lumMod val="50000"/>
                    <a:lumOff val="50000"/>
                  </a:schemeClr>
                </a:solidFill>
                <a:latin typeface="Monaco" charset="0"/>
                <a:ea typeface="ＭＳ Ｐゴシック" charset="0"/>
                <a:cs typeface="Monaco" charset="0"/>
                <a:sym typeface="Monaco" charset="0"/>
              </a:rPr>
              <a:t>(200, {'Content-Type': 'text/plain'});</a:t>
            </a:r>
          </a:p>
          <a:p>
            <a:pPr>
              <a:lnSpc>
                <a:spcPts val="1969"/>
              </a:lnSpc>
              <a:spcBef>
                <a:spcPts val="600"/>
              </a:spcBef>
              <a:spcAft>
                <a:spcPts val="600"/>
              </a:spcAft>
            </a:pPr>
            <a:r>
              <a:rPr lang="en-US" sz="1900" dirty="0">
                <a:solidFill>
                  <a:schemeClr val="bg1">
                    <a:lumMod val="50000"/>
                    <a:lumOff val="50000"/>
                  </a:schemeClr>
                </a:solidFill>
                <a:latin typeface="Monaco" charset="0"/>
                <a:ea typeface="ＭＳ Ｐゴシック" charset="0"/>
                <a:cs typeface="Monaco" charset="0"/>
                <a:sym typeface="Monaco" charset="0"/>
              </a:rPr>
              <a:t>  </a:t>
            </a:r>
            <a:r>
              <a:rPr lang="en-US" sz="1900" dirty="0" err="1">
                <a:solidFill>
                  <a:schemeClr val="bg1">
                    <a:lumMod val="50000"/>
                    <a:lumOff val="50000"/>
                  </a:schemeClr>
                </a:solidFill>
                <a:latin typeface="Monaco" charset="0"/>
                <a:ea typeface="ＭＳ Ｐゴシック" charset="0"/>
                <a:cs typeface="Monaco" charset="0"/>
                <a:sym typeface="Monaco" charset="0"/>
              </a:rPr>
              <a:t>res.end</a:t>
            </a:r>
            <a:r>
              <a:rPr lang="en-US" sz="1900" dirty="0">
                <a:solidFill>
                  <a:schemeClr val="bg1">
                    <a:lumMod val="50000"/>
                    <a:lumOff val="50000"/>
                  </a:schemeClr>
                </a:solidFill>
                <a:latin typeface="Monaco" charset="0"/>
                <a:ea typeface="ＭＳ Ｐゴシック" charset="0"/>
                <a:cs typeface="Monaco" charset="0"/>
                <a:sym typeface="Monaco" charset="0"/>
              </a:rPr>
              <a:t>('Hello World');</a:t>
            </a:r>
          </a:p>
          <a:p>
            <a:pPr>
              <a:lnSpc>
                <a:spcPts val="1969"/>
              </a:lnSpc>
              <a:spcBef>
                <a:spcPts val="600"/>
              </a:spcBef>
              <a:spcAft>
                <a:spcPts val="600"/>
              </a:spcAft>
            </a:pPr>
            <a:r>
              <a:rPr lang="en-US" sz="1900" dirty="0">
                <a:solidFill>
                  <a:schemeClr val="bg1">
                    <a:lumMod val="50000"/>
                    <a:lumOff val="50000"/>
                  </a:schemeClr>
                </a:solidFill>
                <a:latin typeface="Monaco" charset="0"/>
                <a:ea typeface="ＭＳ Ｐゴシック" charset="0"/>
                <a:cs typeface="Monaco" charset="0"/>
                <a:sym typeface="Monaco" charset="0"/>
              </a:rPr>
              <a:t>}).listen(80);</a:t>
            </a:r>
          </a:p>
          <a:p>
            <a:pPr>
              <a:lnSpc>
                <a:spcPts val="1969"/>
              </a:lnSpc>
              <a:spcBef>
                <a:spcPts val="600"/>
              </a:spcBef>
              <a:spcAft>
                <a:spcPts val="600"/>
              </a:spcAft>
            </a:pPr>
            <a:endParaRPr lang="en-US" sz="1900" dirty="0">
              <a:solidFill>
                <a:schemeClr val="bg1">
                  <a:lumMod val="50000"/>
                  <a:lumOff val="50000"/>
                </a:schemeClr>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chemeClr val="bg1">
                    <a:lumMod val="50000"/>
                    <a:lumOff val="50000"/>
                  </a:schemeClr>
                </a:solidFill>
                <a:latin typeface="Monaco" charset="0"/>
                <a:ea typeface="ＭＳ Ｐゴシック" charset="0"/>
                <a:cs typeface="Monaco" charset="0"/>
                <a:sym typeface="Monaco" charset="0"/>
              </a:rPr>
              <a:t>console.log</a:t>
            </a:r>
            <a:r>
              <a:rPr lang="en-US" sz="1900" dirty="0">
                <a:solidFill>
                  <a:schemeClr val="bg1">
                    <a:lumMod val="50000"/>
                    <a:lumOff val="50000"/>
                  </a:schemeClr>
                </a:solidFill>
                <a:latin typeface="Monaco" charset="0"/>
                <a:ea typeface="ＭＳ Ｐゴシック" charset="0"/>
                <a:cs typeface="Monaco" charset="0"/>
                <a:sym typeface="Monaco" charset="0"/>
              </a:rPr>
              <a:t>('Server running at http://127.0.0.1/');</a:t>
            </a:r>
          </a:p>
        </p:txBody>
      </p:sp>
    </p:spTree>
    <p:extLst>
      <p:ext uri="{BB962C8B-B14F-4D97-AF65-F5344CB8AC3E}">
        <p14:creationId xmlns:p14="http://schemas.microsoft.com/office/powerpoint/2010/main" val="2442101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a:t>node web server</a:t>
            </a:r>
          </a:p>
        </p:txBody>
      </p:sp>
      <p:sp>
        <p:nvSpPr>
          <p:cNvPr id="31746" name="Rectangle 2"/>
          <p:cNvSpPr>
            <a:spLocks/>
          </p:cNvSpPr>
          <p:nvPr/>
        </p:nvSpPr>
        <p:spPr bwMode="auto">
          <a:xfrm>
            <a:off x="526852" y="1645566"/>
            <a:ext cx="8251031" cy="375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var</a:t>
            </a:r>
            <a:r>
              <a:rPr lang="en-US" sz="1900" dirty="0">
                <a:solidFill>
                  <a:srgbClr val="7F7F7F"/>
                </a:solidFill>
                <a:latin typeface="Monaco" charset="0"/>
                <a:ea typeface="ＭＳ Ｐゴシック" charset="0"/>
                <a:cs typeface="Monaco" charset="0"/>
                <a:sym typeface="Monaco" charset="0"/>
              </a:rPr>
              <a:t> http = require('http');</a:t>
            </a:r>
          </a:p>
          <a:p>
            <a:pPr>
              <a:lnSpc>
                <a:spcPts val="1969"/>
              </a:lnSpc>
              <a:spcBef>
                <a:spcPts val="600"/>
              </a:spcBef>
              <a:spcAft>
                <a:spcPts val="600"/>
              </a:spcAft>
            </a:pP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B6C375"/>
                </a:solidFill>
                <a:latin typeface="Monaco" charset="0"/>
                <a:ea typeface="ＭＳ Ｐゴシック" charset="0"/>
                <a:cs typeface="Monaco" charset="0"/>
                <a:sym typeface="Monaco" charset="0"/>
              </a:rPr>
              <a:t>http</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createServer</a:t>
            </a:r>
            <a:r>
              <a:rPr lang="en-US" sz="1900" dirty="0">
                <a:solidFill>
                  <a:srgbClr val="FFFEFE"/>
                </a:solidFill>
                <a:latin typeface="Monaco" charset="0"/>
                <a:ea typeface="ＭＳ Ｐゴシック" charset="0"/>
                <a:cs typeface="Monaco" charset="0"/>
                <a:sym typeface="Monaco" charset="0"/>
              </a:rPr>
              <a:t>(</a:t>
            </a:r>
            <a:r>
              <a:rPr lang="en-US" sz="1900" dirty="0">
                <a:solidFill>
                  <a:srgbClr val="7F7F7F"/>
                </a:solidFill>
                <a:latin typeface="Monaco" charset="0"/>
                <a:ea typeface="ＭＳ Ｐゴシック" charset="0"/>
                <a:cs typeface="Monaco" charset="0"/>
                <a:sym typeface="Monaco" charset="0"/>
              </a:rPr>
              <a:t>function (</a:t>
            </a:r>
            <a:r>
              <a:rPr lang="en-US" sz="1900" dirty="0" err="1">
                <a:solidFill>
                  <a:srgbClr val="7F7F7F"/>
                </a:solidFill>
                <a:latin typeface="Monaco" charset="0"/>
                <a:ea typeface="ＭＳ Ｐゴシック" charset="0"/>
                <a:cs typeface="Monaco" charset="0"/>
                <a:sym typeface="Monaco" charset="0"/>
              </a:rPr>
              <a:t>req</a:t>
            </a:r>
            <a:r>
              <a:rPr lang="en-US" sz="1900" dirty="0">
                <a:solidFill>
                  <a:srgbClr val="7F7F7F"/>
                </a:solidFill>
                <a:latin typeface="Monaco" charset="0"/>
                <a:ea typeface="ＭＳ Ｐゴシック" charset="0"/>
                <a:cs typeface="Monaco" charset="0"/>
                <a:sym typeface="Monaco" charset="0"/>
              </a:rPr>
              <a:t>, res) {</a:t>
            </a: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res.writeHead</a:t>
            </a:r>
            <a:r>
              <a:rPr lang="en-US" sz="1900" dirty="0">
                <a:solidFill>
                  <a:srgbClr val="7F7F7F"/>
                </a:solidFill>
                <a:latin typeface="Monaco" charset="0"/>
                <a:ea typeface="ＭＳ Ｐゴシック" charset="0"/>
                <a:cs typeface="Monaco" charset="0"/>
                <a:sym typeface="Monaco" charset="0"/>
              </a:rPr>
              <a:t>(200, {'Content-Type': 'text/plain'});</a:t>
            </a: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res.end</a:t>
            </a:r>
            <a:r>
              <a:rPr lang="en-US" sz="1900" dirty="0">
                <a:solidFill>
                  <a:srgbClr val="7F7F7F"/>
                </a:solidFill>
                <a:latin typeface="Monaco" charset="0"/>
                <a:ea typeface="ＭＳ Ｐゴシック" charset="0"/>
                <a:cs typeface="Monaco" charset="0"/>
                <a:sym typeface="Monaco" charset="0"/>
              </a:rPr>
              <a:t>('Hello World');</a:t>
            </a: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listen</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80</a:t>
            </a:r>
            <a:r>
              <a:rPr lang="en-US" sz="1900" dirty="0">
                <a:solidFill>
                  <a:srgbClr val="FFFEFE"/>
                </a:solidFill>
                <a:latin typeface="Monaco" charset="0"/>
                <a:ea typeface="ＭＳ Ｐゴシック" charset="0"/>
                <a:cs typeface="Monaco" charset="0"/>
                <a:sym typeface="Monaco" charset="0"/>
              </a:rPr>
              <a:t>);</a:t>
            </a:r>
          </a:p>
          <a:p>
            <a:pPr>
              <a:lnSpc>
                <a:spcPts val="1969"/>
              </a:lnSpc>
              <a:spcBef>
                <a:spcPts val="600"/>
              </a:spcBef>
              <a:spcAft>
                <a:spcPts val="600"/>
              </a:spcAft>
            </a:pP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console.log</a:t>
            </a:r>
            <a:r>
              <a:rPr lang="en-US" sz="1900" dirty="0">
                <a:solidFill>
                  <a:srgbClr val="7F7F7F"/>
                </a:solidFill>
                <a:latin typeface="Monaco" charset="0"/>
                <a:ea typeface="ＭＳ Ｐゴシック" charset="0"/>
                <a:cs typeface="Monaco" charset="0"/>
                <a:sym typeface="Monaco" charset="0"/>
              </a:rPr>
              <a:t>('Server running at http://127.0.0.1/');</a:t>
            </a:r>
          </a:p>
        </p:txBody>
      </p:sp>
    </p:spTree>
    <p:extLst>
      <p:ext uri="{BB962C8B-B14F-4D97-AF65-F5344CB8AC3E}">
        <p14:creationId xmlns:p14="http://schemas.microsoft.com/office/powerpoint/2010/main" val="2324197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3</a:t>
            </a:r>
            <a:endParaRPr lang="en-US" dirty="0"/>
          </a:p>
        </p:txBody>
      </p:sp>
      <p:sp>
        <p:nvSpPr>
          <p:cNvPr id="3" name="Content Placeholder 2"/>
          <p:cNvSpPr>
            <a:spLocks noGrp="1"/>
          </p:cNvSpPr>
          <p:nvPr>
            <p:ph idx="1"/>
          </p:nvPr>
        </p:nvSpPr>
        <p:spPr/>
        <p:txBody>
          <a:bodyPr/>
          <a:lstStyle/>
          <a:p>
            <a:r>
              <a:rPr lang="en-US" dirty="0" smtClean="0"/>
              <a:t>Due </a:t>
            </a:r>
            <a:r>
              <a:rPr lang="en-US" b="1" dirty="0" smtClean="0"/>
              <a:t>next Thursday!</a:t>
            </a:r>
            <a:endParaRPr lang="en-US" b="1" dirty="0" smtClean="0"/>
          </a:p>
          <a:p>
            <a:r>
              <a:rPr lang="en-US" b="1" dirty="0" smtClean="0"/>
              <a:t>Office hours @ </a:t>
            </a:r>
            <a:r>
              <a:rPr lang="en-US" b="1" smtClean="0"/>
              <a:t>2pm Friday</a:t>
            </a:r>
            <a:endParaRPr lang="en-US" dirty="0"/>
          </a:p>
        </p:txBody>
      </p:sp>
    </p:spTree>
    <p:extLst>
      <p:ext uri="{BB962C8B-B14F-4D97-AF65-F5344CB8AC3E}">
        <p14:creationId xmlns:p14="http://schemas.microsoft.com/office/powerpoint/2010/main" val="23605967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a:t>node web server</a:t>
            </a:r>
          </a:p>
        </p:txBody>
      </p:sp>
      <p:sp>
        <p:nvSpPr>
          <p:cNvPr id="31746" name="Rectangle 2"/>
          <p:cNvSpPr>
            <a:spLocks/>
          </p:cNvSpPr>
          <p:nvPr/>
        </p:nvSpPr>
        <p:spPr bwMode="auto">
          <a:xfrm>
            <a:off x="526852" y="1645566"/>
            <a:ext cx="8251031" cy="375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var</a:t>
            </a:r>
            <a:r>
              <a:rPr lang="en-US" sz="1900" dirty="0">
                <a:solidFill>
                  <a:srgbClr val="7F7F7F"/>
                </a:solidFill>
                <a:latin typeface="Monaco" charset="0"/>
                <a:ea typeface="ＭＳ Ｐゴシック" charset="0"/>
                <a:cs typeface="Monaco" charset="0"/>
                <a:sym typeface="Monaco" charset="0"/>
              </a:rPr>
              <a:t> http = require('http');</a:t>
            </a:r>
          </a:p>
          <a:p>
            <a:pPr>
              <a:lnSpc>
                <a:spcPts val="1969"/>
              </a:lnSpc>
              <a:spcBef>
                <a:spcPts val="600"/>
              </a:spcBef>
              <a:spcAft>
                <a:spcPts val="600"/>
              </a:spcAft>
            </a:pPr>
            <a:endParaRPr lang="en-US" sz="1900" dirty="0">
              <a:solidFill>
                <a:srgbClr val="7F7F7F"/>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http.createServer</a:t>
            </a:r>
            <a:r>
              <a:rPr lang="en-US" sz="1900" dirty="0">
                <a:solidFill>
                  <a:srgbClr val="7F7F7F"/>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function </a:t>
            </a:r>
            <a:r>
              <a:rPr lang="en-US" sz="1900" dirty="0">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req</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res</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res.writeHead</a:t>
            </a:r>
            <a:r>
              <a:rPr lang="en-US" sz="1900" dirty="0">
                <a:solidFill>
                  <a:srgbClr val="7F7F7F"/>
                </a:solidFill>
                <a:latin typeface="Monaco" charset="0"/>
                <a:ea typeface="ＭＳ Ｐゴシック" charset="0"/>
                <a:cs typeface="Monaco" charset="0"/>
                <a:sym typeface="Monaco" charset="0"/>
              </a:rPr>
              <a:t>(200, {'Content-Type': 'text/plain'});</a:t>
            </a: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res.end</a:t>
            </a:r>
            <a:r>
              <a:rPr lang="en-US" sz="1900" dirty="0">
                <a:solidFill>
                  <a:srgbClr val="7F7F7F"/>
                </a:solidFill>
                <a:latin typeface="Monaco" charset="0"/>
                <a:ea typeface="ＭＳ Ｐゴシック" charset="0"/>
                <a:cs typeface="Monaco" charset="0"/>
                <a:sym typeface="Monaco" charset="0"/>
              </a:rPr>
              <a:t>('Hello World');</a:t>
            </a:r>
          </a:p>
          <a:p>
            <a:pPr>
              <a:lnSpc>
                <a:spcPts val="1969"/>
              </a:lnSpc>
              <a:spcBef>
                <a:spcPts val="600"/>
              </a:spcBef>
              <a:spcAft>
                <a:spcPts val="600"/>
              </a:spcAft>
            </a:pPr>
            <a:r>
              <a:rPr lang="en-US" sz="1900" dirty="0">
                <a:solidFill>
                  <a:srgbClr val="FFFEFE"/>
                </a:solidFill>
                <a:latin typeface="Monaco" charset="0"/>
                <a:ea typeface="ＭＳ Ｐゴシック" charset="0"/>
                <a:cs typeface="Monaco" charset="0"/>
                <a:sym typeface="Monaco" charset="0"/>
              </a:rPr>
              <a:t>}</a:t>
            </a:r>
            <a:r>
              <a:rPr lang="en-US" sz="1900" dirty="0">
                <a:solidFill>
                  <a:srgbClr val="7F7F7F"/>
                </a:solidFill>
                <a:latin typeface="Monaco" charset="0"/>
                <a:ea typeface="ＭＳ Ｐゴシック" charset="0"/>
                <a:cs typeface="Monaco" charset="0"/>
                <a:sym typeface="Monaco" charset="0"/>
              </a:rPr>
              <a:t>).listen(80);</a:t>
            </a:r>
          </a:p>
          <a:p>
            <a:pPr>
              <a:lnSpc>
                <a:spcPts val="1969"/>
              </a:lnSpc>
              <a:spcBef>
                <a:spcPts val="600"/>
              </a:spcBef>
              <a:spcAft>
                <a:spcPts val="600"/>
              </a:spcAft>
            </a:pPr>
            <a:endParaRPr lang="en-US" sz="1900" dirty="0">
              <a:solidFill>
                <a:srgbClr val="7F7F7F"/>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console.log</a:t>
            </a:r>
            <a:r>
              <a:rPr lang="en-US" sz="1900" dirty="0">
                <a:solidFill>
                  <a:srgbClr val="7F7F7F"/>
                </a:solidFill>
                <a:latin typeface="Monaco" charset="0"/>
                <a:ea typeface="ＭＳ Ｐゴシック" charset="0"/>
                <a:cs typeface="Monaco" charset="0"/>
                <a:sym typeface="Monaco" charset="0"/>
              </a:rPr>
              <a:t>('Server running at http://127.0.0.1/');</a:t>
            </a:r>
          </a:p>
        </p:txBody>
      </p:sp>
    </p:spTree>
    <p:extLst>
      <p:ext uri="{BB962C8B-B14F-4D97-AF65-F5344CB8AC3E}">
        <p14:creationId xmlns:p14="http://schemas.microsoft.com/office/powerpoint/2010/main" val="963883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a:t>node web server</a:t>
            </a:r>
          </a:p>
        </p:txBody>
      </p:sp>
      <p:sp>
        <p:nvSpPr>
          <p:cNvPr id="31746" name="Rectangle 2"/>
          <p:cNvSpPr>
            <a:spLocks/>
          </p:cNvSpPr>
          <p:nvPr/>
        </p:nvSpPr>
        <p:spPr bwMode="auto">
          <a:xfrm>
            <a:off x="526852" y="1645566"/>
            <a:ext cx="8251031" cy="375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var</a:t>
            </a:r>
            <a:r>
              <a:rPr lang="en-US" sz="1900" dirty="0">
                <a:solidFill>
                  <a:srgbClr val="7F7F7F"/>
                </a:solidFill>
                <a:latin typeface="Monaco" charset="0"/>
                <a:ea typeface="ＭＳ Ｐゴシック" charset="0"/>
                <a:cs typeface="Monaco" charset="0"/>
                <a:sym typeface="Monaco" charset="0"/>
              </a:rPr>
              <a:t> http = require('http');</a:t>
            </a:r>
          </a:p>
          <a:p>
            <a:pPr>
              <a:lnSpc>
                <a:spcPts val="1969"/>
              </a:lnSpc>
              <a:spcBef>
                <a:spcPts val="600"/>
              </a:spcBef>
              <a:spcAft>
                <a:spcPts val="600"/>
              </a:spcAft>
            </a:pPr>
            <a:endParaRPr lang="en-US" sz="1900" dirty="0">
              <a:solidFill>
                <a:srgbClr val="7F7F7F"/>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http.createServer</a:t>
            </a:r>
            <a:r>
              <a:rPr lang="en-US" sz="1900" dirty="0">
                <a:solidFill>
                  <a:srgbClr val="7F7F7F"/>
                </a:solidFill>
                <a:latin typeface="Monaco" charset="0"/>
                <a:ea typeface="ＭＳ Ｐゴシック" charset="0"/>
                <a:cs typeface="Monaco" charset="0"/>
                <a:sym typeface="Monaco" charset="0"/>
              </a:rPr>
              <a:t>(function (</a:t>
            </a:r>
            <a:r>
              <a:rPr lang="en-US" sz="1900" dirty="0" err="1">
                <a:solidFill>
                  <a:srgbClr val="7F7F7F"/>
                </a:solidFill>
                <a:latin typeface="Monaco" charset="0"/>
                <a:ea typeface="ＭＳ Ｐゴシック" charset="0"/>
                <a:cs typeface="Monaco" charset="0"/>
                <a:sym typeface="Monaco" charset="0"/>
              </a:rPr>
              <a:t>req</a:t>
            </a:r>
            <a:r>
              <a:rPr lang="en-US" sz="1900" dirty="0">
                <a:solidFill>
                  <a:srgbClr val="7F7F7F"/>
                </a:solidFill>
                <a:latin typeface="Monaco" charset="0"/>
                <a:ea typeface="ＭＳ Ｐゴシック" charset="0"/>
                <a:cs typeface="Monaco" charset="0"/>
                <a:sym typeface="Monaco" charset="0"/>
              </a:rPr>
              <a:t>, res) {</a:t>
            </a:r>
          </a:p>
          <a:p>
            <a:pPr>
              <a:lnSpc>
                <a:spcPts val="1969"/>
              </a:lnSpc>
              <a:spcBef>
                <a:spcPts val="600"/>
              </a:spcBef>
              <a:spcAft>
                <a:spcPts val="600"/>
              </a:spcAft>
            </a:pPr>
            <a:r>
              <a:rPr lang="en-US" sz="1900" dirty="0">
                <a:solidFill>
                  <a:srgbClr val="B6C375"/>
                </a:solidFill>
                <a:latin typeface="Monaco" charset="0"/>
                <a:ea typeface="ＭＳ Ｐゴシック" charset="0"/>
                <a:cs typeface="Monaco" charset="0"/>
                <a:sym typeface="Monaco" charset="0"/>
              </a:rPr>
              <a:t>  </a:t>
            </a:r>
            <a:r>
              <a:rPr lang="en-US" sz="1900" dirty="0" err="1">
                <a:solidFill>
                  <a:srgbClr val="B6C375"/>
                </a:solidFill>
                <a:latin typeface="Monaco" charset="0"/>
                <a:ea typeface="ＭＳ Ｐゴシック" charset="0"/>
                <a:cs typeface="Monaco" charset="0"/>
                <a:sym typeface="Monaco" charset="0"/>
              </a:rPr>
              <a:t>res</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writeHead</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200</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'Content-Type'</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ABC1B8"/>
                </a:solidFill>
                <a:latin typeface="Monaco" charset="0"/>
                <a:ea typeface="ＭＳ Ｐゴシック" charset="0"/>
                <a:cs typeface="Monaco" charset="0"/>
                <a:sym typeface="Monaco" charset="0"/>
              </a:rPr>
              <a:t>'text/plain'</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res.end</a:t>
            </a:r>
            <a:r>
              <a:rPr lang="en-US" sz="1900" dirty="0">
                <a:solidFill>
                  <a:srgbClr val="7F7F7F"/>
                </a:solidFill>
                <a:latin typeface="Monaco" charset="0"/>
                <a:ea typeface="ＭＳ Ｐゴシック" charset="0"/>
                <a:cs typeface="Monaco" charset="0"/>
                <a:sym typeface="Monaco" charset="0"/>
              </a:rPr>
              <a:t>('Hello World');</a:t>
            </a: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}).listen(80);</a:t>
            </a:r>
          </a:p>
          <a:p>
            <a:pPr>
              <a:lnSpc>
                <a:spcPts val="1969"/>
              </a:lnSpc>
              <a:spcBef>
                <a:spcPts val="600"/>
              </a:spcBef>
              <a:spcAft>
                <a:spcPts val="600"/>
              </a:spcAft>
            </a:pPr>
            <a:endParaRPr lang="en-US" sz="1900" dirty="0">
              <a:solidFill>
                <a:srgbClr val="7F7F7F"/>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console.log</a:t>
            </a:r>
            <a:r>
              <a:rPr lang="en-US" sz="1900" dirty="0">
                <a:solidFill>
                  <a:srgbClr val="7F7F7F"/>
                </a:solidFill>
                <a:latin typeface="Monaco" charset="0"/>
                <a:ea typeface="ＭＳ Ｐゴシック" charset="0"/>
                <a:cs typeface="Monaco" charset="0"/>
                <a:sym typeface="Monaco" charset="0"/>
              </a:rPr>
              <a:t>('Server running at http://127.0.0.1/');</a:t>
            </a:r>
          </a:p>
        </p:txBody>
      </p:sp>
    </p:spTree>
    <p:extLst>
      <p:ext uri="{BB962C8B-B14F-4D97-AF65-F5344CB8AC3E}">
        <p14:creationId xmlns:p14="http://schemas.microsoft.com/office/powerpoint/2010/main" val="963883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a:t>node web server</a:t>
            </a:r>
          </a:p>
        </p:txBody>
      </p:sp>
      <p:sp>
        <p:nvSpPr>
          <p:cNvPr id="31746" name="Rectangle 2"/>
          <p:cNvSpPr>
            <a:spLocks/>
          </p:cNvSpPr>
          <p:nvPr/>
        </p:nvSpPr>
        <p:spPr bwMode="auto">
          <a:xfrm>
            <a:off x="526852" y="1645566"/>
            <a:ext cx="8251031" cy="375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var</a:t>
            </a:r>
            <a:r>
              <a:rPr lang="en-US" sz="1900" dirty="0">
                <a:solidFill>
                  <a:srgbClr val="7F7F7F"/>
                </a:solidFill>
                <a:latin typeface="Monaco" charset="0"/>
                <a:ea typeface="ＭＳ Ｐゴシック" charset="0"/>
                <a:cs typeface="Monaco" charset="0"/>
                <a:sym typeface="Monaco" charset="0"/>
              </a:rPr>
              <a:t> http = require('http');</a:t>
            </a:r>
          </a:p>
          <a:p>
            <a:pPr>
              <a:lnSpc>
                <a:spcPts val="1969"/>
              </a:lnSpc>
              <a:spcBef>
                <a:spcPts val="600"/>
              </a:spcBef>
              <a:spcAft>
                <a:spcPts val="600"/>
              </a:spcAft>
            </a:pPr>
            <a:endParaRPr lang="en-US" sz="1900" dirty="0">
              <a:solidFill>
                <a:srgbClr val="7F7F7F"/>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http.createServer</a:t>
            </a:r>
            <a:r>
              <a:rPr lang="en-US" sz="1900" dirty="0">
                <a:solidFill>
                  <a:srgbClr val="7F7F7F"/>
                </a:solidFill>
                <a:latin typeface="Monaco" charset="0"/>
                <a:ea typeface="ＭＳ Ｐゴシック" charset="0"/>
                <a:cs typeface="Monaco" charset="0"/>
                <a:sym typeface="Monaco" charset="0"/>
              </a:rPr>
              <a:t>(function (</a:t>
            </a:r>
            <a:r>
              <a:rPr lang="en-US" sz="1900" dirty="0" err="1">
                <a:solidFill>
                  <a:srgbClr val="7F7F7F"/>
                </a:solidFill>
                <a:latin typeface="Monaco" charset="0"/>
                <a:ea typeface="ＭＳ Ｐゴシック" charset="0"/>
                <a:cs typeface="Monaco" charset="0"/>
                <a:sym typeface="Monaco" charset="0"/>
              </a:rPr>
              <a:t>req</a:t>
            </a:r>
            <a:r>
              <a:rPr lang="en-US" sz="1900" dirty="0">
                <a:solidFill>
                  <a:srgbClr val="7F7F7F"/>
                </a:solidFill>
                <a:latin typeface="Monaco" charset="0"/>
                <a:ea typeface="ＭＳ Ｐゴシック" charset="0"/>
                <a:cs typeface="Monaco" charset="0"/>
                <a:sym typeface="Monaco" charset="0"/>
              </a:rPr>
              <a:t>, res) {</a:t>
            </a: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  </a:t>
            </a:r>
            <a:r>
              <a:rPr lang="en-US" sz="1900" dirty="0" err="1">
                <a:solidFill>
                  <a:srgbClr val="7F7F7F"/>
                </a:solidFill>
                <a:latin typeface="Monaco" charset="0"/>
                <a:ea typeface="ＭＳ Ｐゴシック" charset="0"/>
                <a:cs typeface="Monaco" charset="0"/>
                <a:sym typeface="Monaco" charset="0"/>
              </a:rPr>
              <a:t>res.writeHead</a:t>
            </a:r>
            <a:r>
              <a:rPr lang="en-US" sz="1900" dirty="0">
                <a:solidFill>
                  <a:srgbClr val="7F7F7F"/>
                </a:solidFill>
                <a:latin typeface="Monaco" charset="0"/>
                <a:ea typeface="ＭＳ Ｐゴシック" charset="0"/>
                <a:cs typeface="Monaco" charset="0"/>
                <a:sym typeface="Monaco" charset="0"/>
              </a:rPr>
              <a:t>(200, {'Content-Type': 'text/plain'});</a:t>
            </a:r>
          </a:p>
          <a:p>
            <a:pPr>
              <a:lnSpc>
                <a:spcPts val="1969"/>
              </a:lnSpc>
              <a:spcBef>
                <a:spcPts val="600"/>
              </a:spcBef>
              <a:spcAft>
                <a:spcPts val="600"/>
              </a:spcAft>
            </a:pPr>
            <a:r>
              <a:rPr lang="en-US" sz="1900" dirty="0">
                <a:solidFill>
                  <a:srgbClr val="B6C375"/>
                </a:solidFill>
                <a:latin typeface="Monaco" charset="0"/>
                <a:ea typeface="ＭＳ Ｐゴシック" charset="0"/>
                <a:cs typeface="Monaco" charset="0"/>
                <a:sym typeface="Monaco" charset="0"/>
              </a:rPr>
              <a:t>  </a:t>
            </a:r>
            <a:r>
              <a:rPr lang="en-US" sz="1900" dirty="0" err="1">
                <a:solidFill>
                  <a:srgbClr val="B6C375"/>
                </a:solidFill>
                <a:latin typeface="Monaco" charset="0"/>
                <a:ea typeface="ＭＳ Ｐゴシック" charset="0"/>
                <a:cs typeface="Monaco" charset="0"/>
                <a:sym typeface="Monaco" charset="0"/>
              </a:rPr>
              <a:t>res</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end</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'Hello World'</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7F7F7F"/>
                </a:solidFill>
                <a:latin typeface="Monaco" charset="0"/>
                <a:ea typeface="ＭＳ Ｐゴシック" charset="0"/>
                <a:cs typeface="Monaco" charset="0"/>
                <a:sym typeface="Monaco" charset="0"/>
              </a:rPr>
              <a:t>}).listen(80);</a:t>
            </a:r>
          </a:p>
          <a:p>
            <a:pPr>
              <a:lnSpc>
                <a:spcPts val="1969"/>
              </a:lnSpc>
              <a:spcBef>
                <a:spcPts val="600"/>
              </a:spcBef>
              <a:spcAft>
                <a:spcPts val="600"/>
              </a:spcAft>
            </a:pPr>
            <a:endParaRPr lang="en-US" sz="1900" dirty="0">
              <a:solidFill>
                <a:srgbClr val="7F7F7F"/>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7F7F7F"/>
                </a:solidFill>
                <a:latin typeface="Monaco" charset="0"/>
                <a:ea typeface="ＭＳ Ｐゴシック" charset="0"/>
                <a:cs typeface="Monaco" charset="0"/>
                <a:sym typeface="Monaco" charset="0"/>
              </a:rPr>
              <a:t>console.log</a:t>
            </a:r>
            <a:r>
              <a:rPr lang="en-US" sz="1900" dirty="0">
                <a:solidFill>
                  <a:srgbClr val="7F7F7F"/>
                </a:solidFill>
                <a:latin typeface="Monaco" charset="0"/>
                <a:ea typeface="ＭＳ Ｐゴシック" charset="0"/>
                <a:cs typeface="Monaco" charset="0"/>
                <a:sym typeface="Monaco" charset="0"/>
              </a:rPr>
              <a:t>('Server running at http://127.0.0.1/');</a:t>
            </a:r>
          </a:p>
        </p:txBody>
      </p:sp>
    </p:spTree>
    <p:extLst>
      <p:ext uri="{BB962C8B-B14F-4D97-AF65-F5344CB8AC3E}">
        <p14:creationId xmlns:p14="http://schemas.microsoft.com/office/powerpoint/2010/main" val="963883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r>
              <a:rPr lang="en-US"/>
              <a:t>node web server</a:t>
            </a:r>
          </a:p>
        </p:txBody>
      </p:sp>
      <p:sp>
        <p:nvSpPr>
          <p:cNvPr id="31746" name="Rectangle 2"/>
          <p:cNvSpPr>
            <a:spLocks/>
          </p:cNvSpPr>
          <p:nvPr/>
        </p:nvSpPr>
        <p:spPr bwMode="auto">
          <a:xfrm>
            <a:off x="526852" y="1645566"/>
            <a:ext cx="8251031" cy="375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969"/>
              </a:lnSpc>
              <a:spcBef>
                <a:spcPts val="600"/>
              </a:spcBef>
              <a:spcAft>
                <a:spcPts val="600"/>
              </a:spcAft>
            </a:pPr>
            <a:r>
              <a:rPr lang="en-US" sz="1900" dirty="0" err="1">
                <a:solidFill>
                  <a:srgbClr val="B6C375"/>
                </a:solidFill>
                <a:latin typeface="Monaco" charset="0"/>
                <a:ea typeface="ＭＳ Ｐゴシック" charset="0"/>
                <a:cs typeface="Monaco" charset="0"/>
                <a:sym typeface="Monaco" charset="0"/>
              </a:rPr>
              <a:t>var</a:t>
            </a:r>
            <a:r>
              <a:rPr lang="en-US" sz="1900" dirty="0">
                <a:solidFill>
                  <a:srgbClr val="B6C375"/>
                </a:solidFill>
                <a:latin typeface="Monaco" charset="0"/>
                <a:ea typeface="ＭＳ Ｐゴシック" charset="0"/>
                <a:cs typeface="Monaco" charset="0"/>
                <a:sym typeface="Monaco" charset="0"/>
              </a:rPr>
              <a:t> http </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require</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'http'</a:t>
            </a:r>
            <a:r>
              <a:rPr lang="en-US" sz="1900" dirty="0">
                <a:solidFill>
                  <a:srgbClr val="FFFEFE"/>
                </a:solidFill>
                <a:latin typeface="Monaco" charset="0"/>
                <a:ea typeface="ＭＳ Ｐゴシック" charset="0"/>
                <a:cs typeface="Monaco" charset="0"/>
                <a:sym typeface="Monaco" charset="0"/>
              </a:rPr>
              <a:t>);</a:t>
            </a:r>
          </a:p>
          <a:p>
            <a:pPr>
              <a:lnSpc>
                <a:spcPts val="1969"/>
              </a:lnSpc>
              <a:spcBef>
                <a:spcPts val="600"/>
              </a:spcBef>
              <a:spcAft>
                <a:spcPts val="600"/>
              </a:spcAft>
            </a:pP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B6C375"/>
                </a:solidFill>
                <a:latin typeface="Monaco" charset="0"/>
                <a:ea typeface="ＭＳ Ｐゴシック" charset="0"/>
                <a:cs typeface="Monaco" charset="0"/>
                <a:sym typeface="Monaco" charset="0"/>
              </a:rPr>
              <a:t>http</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createServer</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function </a:t>
            </a:r>
            <a:r>
              <a:rPr lang="en-US" sz="1900" dirty="0">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req</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res</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B6C375"/>
                </a:solidFill>
                <a:latin typeface="Monaco" charset="0"/>
                <a:ea typeface="ＭＳ Ｐゴシック" charset="0"/>
                <a:cs typeface="Monaco" charset="0"/>
                <a:sym typeface="Monaco" charset="0"/>
              </a:rPr>
              <a:t>  </a:t>
            </a:r>
            <a:r>
              <a:rPr lang="en-US" sz="1900" dirty="0" err="1">
                <a:solidFill>
                  <a:srgbClr val="B6C375"/>
                </a:solidFill>
                <a:latin typeface="Monaco" charset="0"/>
                <a:ea typeface="ＭＳ Ｐゴシック" charset="0"/>
                <a:cs typeface="Monaco" charset="0"/>
                <a:sym typeface="Monaco" charset="0"/>
              </a:rPr>
              <a:t>res</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writeHead</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200</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'Content-Type'</a:t>
            </a: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 </a:t>
            </a:r>
            <a:r>
              <a:rPr lang="en-US" sz="1900" dirty="0">
                <a:solidFill>
                  <a:srgbClr val="ABC1B8"/>
                </a:solidFill>
                <a:latin typeface="Monaco" charset="0"/>
                <a:ea typeface="ＭＳ Ｐゴシック" charset="0"/>
                <a:cs typeface="Monaco" charset="0"/>
                <a:sym typeface="Monaco" charset="0"/>
              </a:rPr>
              <a:t>'text/plain'</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B6C375"/>
                </a:solidFill>
                <a:latin typeface="Monaco" charset="0"/>
                <a:ea typeface="ＭＳ Ｐゴシック" charset="0"/>
                <a:cs typeface="Monaco" charset="0"/>
                <a:sym typeface="Monaco" charset="0"/>
              </a:rPr>
              <a:t>  </a:t>
            </a:r>
            <a:r>
              <a:rPr lang="en-US" sz="1900" dirty="0" err="1">
                <a:solidFill>
                  <a:srgbClr val="B6C375"/>
                </a:solidFill>
                <a:latin typeface="Monaco" charset="0"/>
                <a:ea typeface="ＭＳ Ｐゴシック" charset="0"/>
                <a:cs typeface="Monaco" charset="0"/>
                <a:sym typeface="Monaco" charset="0"/>
              </a:rPr>
              <a:t>res</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end</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'Hello World'</a:t>
            </a:r>
            <a:r>
              <a:rPr lang="en-US" sz="1900" dirty="0">
                <a:solidFill>
                  <a:srgbClr val="FFFEFE"/>
                </a:solidFill>
                <a:latin typeface="Monaco" charset="0"/>
                <a:ea typeface="ＭＳ Ｐゴシック" charset="0"/>
                <a:cs typeface="Monaco" charset="0"/>
                <a:sym typeface="Monaco" charset="0"/>
              </a:rPr>
              <a:t>);</a:t>
            </a: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a:solidFill>
                  <a:srgbClr val="FFFEFE"/>
                </a:solidFill>
                <a:latin typeface="Monaco" charset="0"/>
                <a:ea typeface="ＭＳ Ｐゴシック" charset="0"/>
                <a:cs typeface="Monaco" charset="0"/>
                <a:sym typeface="Monaco" charset="0"/>
              </a:rPr>
              <a:t>}).</a:t>
            </a:r>
            <a:r>
              <a:rPr lang="en-US" sz="1900" dirty="0">
                <a:solidFill>
                  <a:srgbClr val="B6C375"/>
                </a:solidFill>
                <a:latin typeface="Monaco" charset="0"/>
                <a:ea typeface="ＭＳ Ｐゴシック" charset="0"/>
                <a:cs typeface="Monaco" charset="0"/>
                <a:sym typeface="Monaco" charset="0"/>
              </a:rPr>
              <a:t>listen</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80</a:t>
            </a:r>
            <a:r>
              <a:rPr lang="en-US" sz="1900" dirty="0">
                <a:solidFill>
                  <a:srgbClr val="FFFEFE"/>
                </a:solidFill>
                <a:latin typeface="Monaco" charset="0"/>
                <a:ea typeface="ＭＳ Ｐゴシック" charset="0"/>
                <a:cs typeface="Monaco" charset="0"/>
                <a:sym typeface="Monaco" charset="0"/>
              </a:rPr>
              <a:t>);</a:t>
            </a:r>
          </a:p>
          <a:p>
            <a:pPr>
              <a:lnSpc>
                <a:spcPts val="1969"/>
              </a:lnSpc>
              <a:spcBef>
                <a:spcPts val="600"/>
              </a:spcBef>
              <a:spcAft>
                <a:spcPts val="600"/>
              </a:spcAft>
            </a:pPr>
            <a:endParaRPr lang="en-US" sz="1900" dirty="0">
              <a:solidFill>
                <a:srgbClr val="B6C375"/>
              </a:solidFill>
              <a:latin typeface="Monaco" charset="0"/>
              <a:ea typeface="ＭＳ Ｐゴシック" charset="0"/>
              <a:cs typeface="Monaco" charset="0"/>
              <a:sym typeface="Monaco" charset="0"/>
            </a:endParaRPr>
          </a:p>
          <a:p>
            <a:pPr>
              <a:lnSpc>
                <a:spcPts val="1969"/>
              </a:lnSpc>
              <a:spcBef>
                <a:spcPts val="600"/>
              </a:spcBef>
              <a:spcAft>
                <a:spcPts val="600"/>
              </a:spcAft>
            </a:pPr>
            <a:r>
              <a:rPr lang="en-US" sz="1900" dirty="0" err="1">
                <a:solidFill>
                  <a:srgbClr val="B6C375"/>
                </a:solidFill>
                <a:latin typeface="Monaco" charset="0"/>
                <a:ea typeface="ＭＳ Ｐゴシック" charset="0"/>
                <a:cs typeface="Monaco" charset="0"/>
                <a:sym typeface="Monaco" charset="0"/>
              </a:rPr>
              <a:t>console</a:t>
            </a:r>
            <a:r>
              <a:rPr lang="en-US" sz="1900" dirty="0" err="1">
                <a:solidFill>
                  <a:srgbClr val="FFFEFE"/>
                </a:solidFill>
                <a:latin typeface="Monaco" charset="0"/>
                <a:ea typeface="ＭＳ Ｐゴシック" charset="0"/>
                <a:cs typeface="Monaco" charset="0"/>
                <a:sym typeface="Monaco" charset="0"/>
              </a:rPr>
              <a:t>.</a:t>
            </a:r>
            <a:r>
              <a:rPr lang="en-US" sz="1900" dirty="0" err="1">
                <a:solidFill>
                  <a:srgbClr val="B6C375"/>
                </a:solidFill>
                <a:latin typeface="Monaco" charset="0"/>
                <a:ea typeface="ＭＳ Ｐゴシック" charset="0"/>
                <a:cs typeface="Monaco" charset="0"/>
                <a:sym typeface="Monaco" charset="0"/>
              </a:rPr>
              <a:t>log</a:t>
            </a:r>
            <a:r>
              <a:rPr lang="en-US" sz="1900" dirty="0">
                <a:solidFill>
                  <a:srgbClr val="FFFEFE"/>
                </a:solidFill>
                <a:latin typeface="Monaco" charset="0"/>
                <a:ea typeface="ＭＳ Ｐゴシック" charset="0"/>
                <a:cs typeface="Monaco" charset="0"/>
                <a:sym typeface="Monaco" charset="0"/>
              </a:rPr>
              <a:t>(</a:t>
            </a:r>
            <a:r>
              <a:rPr lang="en-US" sz="1900" dirty="0">
                <a:solidFill>
                  <a:srgbClr val="ABC1B8"/>
                </a:solidFill>
                <a:latin typeface="Monaco" charset="0"/>
                <a:ea typeface="ＭＳ Ｐゴシック" charset="0"/>
                <a:cs typeface="Monaco" charset="0"/>
                <a:sym typeface="Monaco" charset="0"/>
              </a:rPr>
              <a:t>'Server running at http://127.0.0.1/'</a:t>
            </a:r>
            <a:r>
              <a:rPr lang="en-US" sz="1900" dirty="0">
                <a:solidFill>
                  <a:srgbClr val="FFFEFE"/>
                </a:solidFill>
                <a:latin typeface="Monaco" charset="0"/>
                <a:ea typeface="ＭＳ Ｐゴシック" charset="0"/>
                <a:cs typeface="Monaco" charset="0"/>
                <a:sym typeface="Monaco" charset="0"/>
              </a:rPr>
              <a:t>);</a:t>
            </a:r>
          </a:p>
        </p:txBody>
      </p:sp>
    </p:spTree>
    <p:extLst>
      <p:ext uri="{BB962C8B-B14F-4D97-AF65-F5344CB8AC3E}">
        <p14:creationId xmlns:p14="http://schemas.microsoft.com/office/powerpoint/2010/main" val="792029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ln/>
        </p:spPr>
        <p:txBody>
          <a:bodyPr/>
          <a:lstStyle/>
          <a:p>
            <a:r>
              <a:rPr lang="en-US"/>
              <a:t>node: </a:t>
            </a:r>
            <a:r>
              <a:rPr lang="en-US">
                <a:solidFill>
                  <a:srgbClr val="FD9A00"/>
                </a:solidFill>
                <a:latin typeface="Gill Sans Light" charset="0"/>
                <a:cs typeface="Gill Sans Light" charset="0"/>
                <a:sym typeface="Gill Sans Light" charset="0"/>
              </a:rPr>
              <a:t>socket.io</a:t>
            </a:r>
            <a:endParaRPr lang="en-US">
              <a:solidFill>
                <a:srgbClr val="FD9A00"/>
              </a:solidFill>
              <a:latin typeface="Gill Sans Light" charset="0"/>
              <a:sym typeface="Gill Sans Light" charset="0"/>
            </a:endParaRPr>
          </a:p>
        </p:txBody>
      </p:sp>
      <p:sp>
        <p:nvSpPr>
          <p:cNvPr id="39938" name="Rectangle 2"/>
          <p:cNvSpPr>
            <a:spLocks/>
          </p:cNvSpPr>
          <p:nvPr/>
        </p:nvSpPr>
        <p:spPr bwMode="auto">
          <a:xfrm>
            <a:off x="5831086" y="6554391"/>
            <a:ext cx="3232547" cy="25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r"/>
            <a:r>
              <a:rPr lang="en-US" sz="1300">
                <a:solidFill>
                  <a:srgbClr val="9A9A9A"/>
                </a:solidFill>
                <a:ea typeface="ＭＳ Ｐゴシック" charset="0"/>
                <a:cs typeface="Gill Sans" charset="0"/>
                <a:hlinkClick r:id="rId2"/>
              </a:rPr>
              <a:t>http://socket.io/</a:t>
            </a:r>
            <a:endParaRPr lang="en-US" sz="1300">
              <a:solidFill>
                <a:srgbClr val="9A9A9A"/>
              </a:solidFill>
              <a:ea typeface="ＭＳ Ｐゴシック" charset="0"/>
              <a:cs typeface="Gill Sans" charset="0"/>
            </a:endParaRPr>
          </a:p>
        </p:txBody>
      </p:sp>
      <p:sp>
        <p:nvSpPr>
          <p:cNvPr id="39939" name="Rectangle 3"/>
          <p:cNvSpPr>
            <a:spLocks noGrp="1" noChangeArrowheads="1"/>
          </p:cNvSpPr>
          <p:nvPr>
            <p:ph type="body" idx="1"/>
          </p:nvPr>
        </p:nvSpPr>
        <p:spPr>
          <a:xfrm>
            <a:off x="892969" y="1580555"/>
            <a:ext cx="7358063" cy="1598414"/>
          </a:xfrm>
          <a:ln/>
        </p:spPr>
        <p:txBody>
          <a:bodyPr/>
          <a:lstStyle/>
          <a:p>
            <a:pPr marL="625056"/>
            <a:r>
              <a:rPr lang="en-US"/>
              <a:t>create </a:t>
            </a:r>
            <a:r>
              <a:rPr lang="en-US">
                <a:solidFill>
                  <a:srgbClr val="FD9A00"/>
                </a:solidFill>
              </a:rPr>
              <a:t>sockets </a:t>
            </a:r>
            <a:r>
              <a:rPr lang="en-US"/>
              <a:t>for quick client-server communication</a:t>
            </a:r>
          </a:p>
          <a:p>
            <a:pPr marL="937584" lvl="1"/>
            <a:r>
              <a:rPr lang="en-US"/>
              <a:t>allows for very </a:t>
            </a:r>
            <a:r>
              <a:rPr lang="ja-JP" altLang="en-US">
                <a:latin typeface="Arial"/>
              </a:rPr>
              <a:t>“</a:t>
            </a:r>
            <a:r>
              <a:rPr lang="en-US"/>
              <a:t>live</a:t>
            </a:r>
            <a:r>
              <a:rPr lang="ja-JP" altLang="en-US">
                <a:latin typeface="Arial"/>
              </a:rPr>
              <a:t>”</a:t>
            </a:r>
            <a:r>
              <a:rPr lang="en-US"/>
              <a:t> web pages</a:t>
            </a:r>
          </a:p>
        </p:txBody>
      </p:sp>
      <p:sp>
        <p:nvSpPr>
          <p:cNvPr id="39940" name="Rectangle 4"/>
          <p:cNvSpPr>
            <a:spLocks/>
          </p:cNvSpPr>
          <p:nvPr/>
        </p:nvSpPr>
        <p:spPr bwMode="auto">
          <a:xfrm>
            <a:off x="892969" y="3768328"/>
            <a:ext cx="7358063" cy="181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spcBef>
                <a:spcPts val="1687"/>
              </a:spcBef>
            </a:pPr>
            <a:r>
              <a:rPr lang="en-US" dirty="0" err="1">
                <a:solidFill>
                  <a:schemeClr val="tx1"/>
                </a:solidFill>
                <a:latin typeface="Courier New" charset="0"/>
                <a:ea typeface="ＭＳ Ｐゴシック" charset="0"/>
                <a:cs typeface="Courier New" charset="0"/>
                <a:sym typeface="Courier New" charset="0"/>
              </a:rPr>
              <a:t>socket.</a:t>
            </a:r>
            <a:r>
              <a:rPr lang="en-US" dirty="0" err="1">
                <a:solidFill>
                  <a:srgbClr val="FD9A00"/>
                </a:solidFill>
                <a:latin typeface="Courier New Bold" charset="0"/>
                <a:ea typeface="ＭＳ Ｐゴシック" charset="0"/>
                <a:cs typeface="Courier New Bold" charset="0"/>
                <a:sym typeface="Courier New Bold" charset="0"/>
              </a:rPr>
              <a:t>emit</a:t>
            </a:r>
            <a:r>
              <a:rPr lang="en-US" dirty="0">
                <a:solidFill>
                  <a:schemeClr val="tx1"/>
                </a:solidFill>
                <a:latin typeface="Courier New" charset="0"/>
                <a:ea typeface="ＭＳ Ｐゴシック" charset="0"/>
                <a:cs typeface="Courier New" charset="0"/>
                <a:sym typeface="Courier New" charset="0"/>
              </a:rPr>
              <a:t>(event, data);</a:t>
            </a:r>
          </a:p>
          <a:p>
            <a:pPr>
              <a:spcBef>
                <a:spcPts val="1687"/>
              </a:spcBef>
            </a:pPr>
            <a:r>
              <a:rPr lang="en-US" dirty="0" err="1">
                <a:solidFill>
                  <a:schemeClr val="tx1"/>
                </a:solidFill>
                <a:latin typeface="Courier New" charset="0"/>
                <a:ea typeface="ＭＳ Ｐゴシック" charset="0"/>
                <a:cs typeface="Courier New" charset="0"/>
                <a:sym typeface="Courier New" charset="0"/>
              </a:rPr>
              <a:t>socket.</a:t>
            </a:r>
            <a:r>
              <a:rPr lang="en-US" dirty="0" err="1">
                <a:solidFill>
                  <a:srgbClr val="FD9A00"/>
                </a:solidFill>
                <a:latin typeface="Courier New Bold" charset="0"/>
                <a:ea typeface="ＭＳ Ｐゴシック" charset="0"/>
                <a:cs typeface="Courier New Bold" charset="0"/>
                <a:sym typeface="Courier New Bold" charset="0"/>
              </a:rPr>
              <a:t>on</a:t>
            </a:r>
            <a:r>
              <a:rPr lang="en-US" dirty="0">
                <a:solidFill>
                  <a:schemeClr val="tx1"/>
                </a:solidFill>
                <a:latin typeface="Courier New" charset="0"/>
                <a:ea typeface="ＭＳ Ｐゴシック" charset="0"/>
                <a:cs typeface="Courier New" charset="0"/>
                <a:sym typeface="Courier New" charset="0"/>
              </a:rPr>
              <a:t>(event, function);</a:t>
            </a:r>
          </a:p>
        </p:txBody>
      </p:sp>
    </p:spTree>
    <p:extLst>
      <p:ext uri="{BB962C8B-B14F-4D97-AF65-F5344CB8AC3E}">
        <p14:creationId xmlns:p14="http://schemas.microsoft.com/office/powerpoint/2010/main" val="3183513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ln/>
        </p:spPr>
        <p:txBody>
          <a:bodyPr/>
          <a:lstStyle/>
          <a:p>
            <a:r>
              <a:rPr lang="en-US" dirty="0" err="1"/>
              <a:t>socket.io</a:t>
            </a:r>
            <a:r>
              <a:rPr lang="en-US" dirty="0"/>
              <a:t> for node</a:t>
            </a:r>
          </a:p>
        </p:txBody>
      </p:sp>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pPr algn="l"/>
            <a:r>
              <a:rPr lang="en-US" sz="1200" dirty="0" err="1">
                <a:solidFill>
                  <a:srgbClr val="E9E9E9"/>
                </a:solidFill>
                <a:latin typeface="Monaco" charset="0"/>
                <a:ea typeface="ＭＳ Ｐゴシック" charset="0"/>
                <a:cs typeface="Monaco" charset="0"/>
                <a:sym typeface="Monaco" charset="0"/>
              </a:rPr>
              <a:t>var</a:t>
            </a:r>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io</a:t>
            </a:r>
            <a:r>
              <a:rPr lang="en-US" sz="1200" dirty="0">
                <a:solidFill>
                  <a:srgbClr val="E9E9E9"/>
                </a:solidFill>
                <a:latin typeface="Monaco" charset="0"/>
                <a:ea typeface="ＭＳ Ｐゴシック" charset="0"/>
                <a:cs typeface="Monaco" charset="0"/>
                <a:sym typeface="Monaco" charset="0"/>
              </a:rPr>
              <a:t> = require(</a:t>
            </a:r>
            <a:r>
              <a:rPr lang="en-US" sz="1200" dirty="0">
                <a:solidFill>
                  <a:srgbClr val="9AB460"/>
                </a:solidFill>
                <a:latin typeface="Monaco" charset="0"/>
                <a:ea typeface="ＭＳ Ｐゴシック" charset="0"/>
                <a:cs typeface="Monaco" charset="0"/>
                <a:sym typeface="Monaco" charset="0"/>
              </a:rPr>
              <a:t>'</a:t>
            </a:r>
            <a:r>
              <a:rPr lang="en-US" sz="1200" dirty="0" err="1">
                <a:solidFill>
                  <a:srgbClr val="9AB460"/>
                </a:solidFill>
                <a:latin typeface="Monaco" charset="0"/>
                <a:ea typeface="ＭＳ Ｐゴシック" charset="0"/>
                <a:cs typeface="Monaco" charset="0"/>
                <a:sym typeface="Monaco" charset="0"/>
              </a:rPr>
              <a:t>socket.io</a:t>
            </a:r>
            <a:r>
              <a:rPr lang="en-US" sz="1200" dirty="0">
                <a:solidFill>
                  <a:srgbClr val="9AB460"/>
                </a:solidFill>
                <a:latin typeface="Monaco" charset="0"/>
                <a:ea typeface="ＭＳ Ｐゴシック" charset="0"/>
                <a:cs typeface="Monaco" charset="0"/>
                <a:sym typeface="Monaco" charset="0"/>
              </a:rPr>
              <a:t>'</a:t>
            </a:r>
            <a:r>
              <a:rPr lang="en-US" sz="1200" dirty="0">
                <a:solidFill>
                  <a:srgbClr val="E9E9E9"/>
                </a:solidFill>
                <a:latin typeface="Monaco" charset="0"/>
                <a:ea typeface="ＭＳ Ｐゴシック" charset="0"/>
                <a:cs typeface="Monaco" charset="0"/>
                <a:sym typeface="Monaco" charset="0"/>
              </a:rPr>
              <a:t>).listen(</a:t>
            </a:r>
            <a:r>
              <a:rPr lang="en-US" sz="1200" dirty="0">
                <a:solidFill>
                  <a:srgbClr val="9AB460"/>
                </a:solidFill>
                <a:latin typeface="Monaco" charset="0"/>
                <a:ea typeface="ＭＳ Ｐゴシック" charset="0"/>
                <a:cs typeface="Monaco" charset="0"/>
                <a:sym typeface="Monaco" charset="0"/>
              </a:rPr>
              <a:t>80</a:t>
            </a:r>
            <a:r>
              <a:rPr lang="en-US" sz="1200" dirty="0">
                <a:solidFill>
                  <a:srgbClr val="E9E9E9"/>
                </a:solidFill>
                <a:latin typeface="Monaco" charset="0"/>
                <a:ea typeface="ＭＳ Ｐゴシック" charset="0"/>
                <a:cs typeface="Monaco" charset="0"/>
                <a:sym typeface="Monaco" charset="0"/>
              </a:rPr>
              <a:t>);</a:t>
            </a:r>
          </a:p>
          <a:p>
            <a:pPr algn="l"/>
            <a:endParaRPr lang="en-US" sz="1200" dirty="0">
              <a:solidFill>
                <a:srgbClr val="E9E9E9"/>
              </a:solidFill>
              <a:latin typeface="Monaco" charset="0"/>
              <a:ea typeface="ＭＳ Ｐゴシック" charset="0"/>
              <a:cs typeface="Monaco" charset="0"/>
              <a:sym typeface="Monaco" charset="0"/>
            </a:endParaRPr>
          </a:p>
          <a:p>
            <a:pPr algn="l"/>
            <a:r>
              <a:rPr lang="en-US" sz="1200" dirty="0" err="1">
                <a:solidFill>
                  <a:srgbClr val="595959"/>
                </a:solidFill>
                <a:latin typeface="Monaco" charset="0"/>
                <a:ea typeface="ＭＳ Ｐゴシック" charset="0"/>
                <a:cs typeface="Monaco" charset="0"/>
                <a:sym typeface="Monaco" charset="0"/>
              </a:rPr>
              <a:t>io.sockets.on</a:t>
            </a:r>
            <a:r>
              <a:rPr lang="en-US" sz="1200" dirty="0">
                <a:solidFill>
                  <a:srgbClr val="595959"/>
                </a:solidFill>
                <a:latin typeface="Monaco" charset="0"/>
                <a:ea typeface="ＭＳ Ｐゴシック" charset="0"/>
                <a:cs typeface="Monaco" charset="0"/>
                <a:sym typeface="Monaco" charset="0"/>
              </a:rPr>
              <a:t>('connection', function (socket)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('news', 'Stocks are up!');</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('response',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console.log</a:t>
            </a:r>
            <a:r>
              <a:rPr lang="en-US" sz="1200" dirty="0">
                <a:solidFill>
                  <a:srgbClr val="595959"/>
                </a:solidFill>
                <a:latin typeface="Monaco" charset="0"/>
                <a:ea typeface="ＭＳ Ｐゴシック" charset="0"/>
                <a:cs typeface="Monaco" charset="0"/>
                <a:sym typeface="Monaco" charset="0"/>
              </a:rPr>
              <a:t>(data);</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a:t>
            </a:r>
          </a:p>
          <a:p>
            <a:endParaRPr lang="en-US" sz="1200" dirty="0">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chemeClr val="bg1">
                    <a:lumMod val="65000"/>
                    <a:lumOff val="35000"/>
                  </a:schemeClr>
                </a:solidFill>
                <a:latin typeface="Monaco" charset="0"/>
                <a:ea typeface="ＭＳ Ｐゴシック" charset="0"/>
                <a:cs typeface="Monaco" charset="0"/>
                <a:sym typeface="Monaco" charset="0"/>
              </a:rPr>
              <a:t>&lt;script </a:t>
            </a:r>
            <a:r>
              <a:rPr lang="en-US" sz="1200" dirty="0" err="1">
                <a:solidFill>
                  <a:schemeClr val="bg1">
                    <a:lumMod val="65000"/>
                    <a:lumOff val="35000"/>
                  </a:schemeClr>
                </a:solidFill>
                <a:latin typeface="Monaco" charset="0"/>
                <a:ea typeface="ＭＳ Ｐゴシック" charset="0"/>
                <a:cs typeface="Monaco" charset="0"/>
                <a:sym typeface="Monaco" charset="0"/>
              </a:rPr>
              <a:t>src</a:t>
            </a:r>
            <a:r>
              <a:rPr lang="en-US" sz="1200" dirty="0">
                <a:solidFill>
                  <a:schemeClr val="bg1">
                    <a:lumMod val="65000"/>
                    <a:lumOff val="35000"/>
                  </a:schemeClr>
                </a:solidFill>
                <a:latin typeface="Monaco" charset="0"/>
                <a:ea typeface="ＭＳ Ｐゴシック" charset="0"/>
                <a:cs typeface="Monaco" charset="0"/>
                <a:sym typeface="Monaco" charset="0"/>
              </a:rPr>
              <a:t>="/</a:t>
            </a:r>
            <a:r>
              <a:rPr lang="en-US" sz="1200" dirty="0" err="1">
                <a:solidFill>
                  <a:schemeClr val="bg1">
                    <a:lumMod val="65000"/>
                    <a:lumOff val="35000"/>
                  </a:schemeClr>
                </a:solidFill>
                <a:latin typeface="Monaco" charset="0"/>
                <a:ea typeface="ＭＳ Ｐゴシック" charset="0"/>
                <a:cs typeface="Monaco" charset="0"/>
                <a:sym typeface="Monaco" charset="0"/>
              </a:rPr>
              <a:t>socket.io</a:t>
            </a:r>
            <a:r>
              <a:rPr lang="en-US" sz="1200" dirty="0">
                <a:solidFill>
                  <a:schemeClr val="bg1">
                    <a:lumMod val="65000"/>
                    <a:lumOff val="35000"/>
                  </a:schemeClr>
                </a:solidFill>
                <a:latin typeface="Monaco" charset="0"/>
                <a:ea typeface="ＭＳ Ｐゴシック" charset="0"/>
                <a:cs typeface="Monaco" charset="0"/>
                <a:sym typeface="Monaco" charset="0"/>
              </a:rPr>
              <a:t>/</a:t>
            </a:r>
            <a:r>
              <a:rPr lang="en-US" sz="1200" dirty="0" err="1">
                <a:solidFill>
                  <a:schemeClr val="bg1">
                    <a:lumMod val="65000"/>
                    <a:lumOff val="35000"/>
                  </a:schemeClr>
                </a:solidFill>
                <a:latin typeface="Monaco" charset="0"/>
                <a:ea typeface="ＭＳ Ｐゴシック" charset="0"/>
                <a:cs typeface="Monaco" charset="0"/>
                <a:sym typeface="Monaco" charset="0"/>
              </a:rPr>
              <a:t>socket.io.js</a:t>
            </a:r>
            <a:r>
              <a:rPr lang="en-US" sz="1200" dirty="0">
                <a:solidFill>
                  <a:schemeClr val="bg1">
                    <a:lumMod val="65000"/>
                    <a:lumOff val="35000"/>
                  </a:schemeClr>
                </a:solidFill>
                <a:latin typeface="Monaco" charset="0"/>
                <a:ea typeface="ＭＳ Ｐゴシック" charset="0"/>
                <a:cs typeface="Monaco" charset="0"/>
                <a:sym typeface="Monaco" charset="0"/>
              </a:rPr>
              <a:t>"&gt;&lt;/script&gt;</a:t>
            </a:r>
          </a:p>
          <a:p>
            <a:pPr algn="l"/>
            <a:r>
              <a:rPr lang="en-US" sz="1200" dirty="0">
                <a:solidFill>
                  <a:schemeClr val="bg1">
                    <a:lumMod val="65000"/>
                    <a:lumOff val="35000"/>
                  </a:schemeClr>
                </a:solidFill>
                <a:latin typeface="Monaco" charset="0"/>
                <a:ea typeface="ＭＳ Ｐゴシック" charset="0"/>
                <a:cs typeface="Monaco" charset="0"/>
                <a:sym typeface="Monaco" charset="0"/>
              </a:rPr>
              <a:t>&lt;script&gt;</a:t>
            </a:r>
          </a:p>
          <a:p>
            <a:pPr algn="l"/>
            <a:r>
              <a:rPr lang="en-US" sz="1200" dirty="0">
                <a:solidFill>
                  <a:schemeClr val="bg1">
                    <a:lumMod val="65000"/>
                    <a:lumOff val="35000"/>
                  </a:schemeClr>
                </a:solidFill>
                <a:latin typeface="Monaco" charset="0"/>
                <a:ea typeface="ＭＳ Ｐゴシック" charset="0"/>
                <a:cs typeface="Monaco" charset="0"/>
                <a:sym typeface="Monaco" charset="0"/>
              </a:rPr>
              <a:t>  </a:t>
            </a:r>
            <a:r>
              <a:rPr lang="en-US" sz="1200" dirty="0" err="1">
                <a:solidFill>
                  <a:schemeClr val="bg1">
                    <a:lumMod val="65000"/>
                    <a:lumOff val="35000"/>
                  </a:schemeClr>
                </a:solidFill>
                <a:latin typeface="Monaco" charset="0"/>
                <a:ea typeface="ＭＳ Ｐゴシック" charset="0"/>
                <a:cs typeface="Monaco" charset="0"/>
                <a:sym typeface="Monaco" charset="0"/>
              </a:rPr>
              <a:t>var</a:t>
            </a:r>
            <a:r>
              <a:rPr lang="en-US" sz="1200" dirty="0">
                <a:solidFill>
                  <a:schemeClr val="bg1">
                    <a:lumMod val="65000"/>
                    <a:lumOff val="35000"/>
                  </a:schemeClr>
                </a:solidFill>
                <a:latin typeface="Monaco" charset="0"/>
                <a:ea typeface="ＭＳ Ｐゴシック" charset="0"/>
                <a:cs typeface="Monaco" charset="0"/>
                <a:sym typeface="Monaco" charset="0"/>
              </a:rPr>
              <a:t> socket = </a:t>
            </a:r>
            <a:r>
              <a:rPr lang="en-US" sz="1200" dirty="0" err="1">
                <a:solidFill>
                  <a:schemeClr val="bg1">
                    <a:lumMod val="65000"/>
                    <a:lumOff val="35000"/>
                  </a:schemeClr>
                </a:solidFill>
                <a:latin typeface="Monaco" charset="0"/>
                <a:ea typeface="ＭＳ Ｐゴシック" charset="0"/>
                <a:cs typeface="Monaco" charset="0"/>
                <a:sym typeface="Monaco" charset="0"/>
              </a:rPr>
              <a:t>io.connect</a:t>
            </a:r>
            <a:r>
              <a:rPr lang="en-US" sz="1200" dirty="0">
                <a:solidFill>
                  <a:schemeClr val="bg1">
                    <a:lumMod val="65000"/>
                    <a:lumOff val="35000"/>
                  </a:schemeClr>
                </a:solidFill>
                <a:latin typeface="Monaco" charset="0"/>
                <a:ea typeface="ＭＳ Ｐゴシック" charset="0"/>
                <a:cs typeface="Monaco" charset="0"/>
                <a:sym typeface="Monaco" charset="0"/>
              </a:rPr>
              <a:t>('http://</a:t>
            </a:r>
            <a:r>
              <a:rPr lang="en-US" sz="1200" dirty="0" err="1">
                <a:solidFill>
                  <a:schemeClr val="bg1">
                    <a:lumMod val="65000"/>
                    <a:lumOff val="35000"/>
                  </a:schemeClr>
                </a:solidFill>
                <a:latin typeface="Monaco" charset="0"/>
                <a:ea typeface="ＭＳ Ｐゴシック" charset="0"/>
                <a:cs typeface="Monaco" charset="0"/>
                <a:sym typeface="Monaco" charset="0"/>
              </a:rPr>
              <a:t>localhost</a:t>
            </a:r>
            <a:r>
              <a:rPr lang="en-US" sz="1200" dirty="0">
                <a:solidFill>
                  <a:schemeClr val="bg1">
                    <a:lumMod val="65000"/>
                    <a:lumOff val="35000"/>
                  </a:schemeClr>
                </a:solidFill>
                <a:latin typeface="Monaco" charset="0"/>
                <a:ea typeface="ＭＳ Ｐゴシック" charset="0"/>
                <a:cs typeface="Monaco" charset="0"/>
                <a:sym typeface="Monaco" charset="0"/>
              </a:rPr>
              <a:t>');</a:t>
            </a:r>
          </a:p>
          <a:p>
            <a:pPr algn="l"/>
            <a:r>
              <a:rPr lang="en-US" sz="1200" dirty="0">
                <a:solidFill>
                  <a:schemeClr val="bg1">
                    <a:lumMod val="65000"/>
                    <a:lumOff val="35000"/>
                  </a:schemeClr>
                </a:solidFill>
                <a:latin typeface="Monaco" charset="0"/>
                <a:ea typeface="ＭＳ Ｐゴシック" charset="0"/>
                <a:cs typeface="Monaco" charset="0"/>
                <a:sym typeface="Monaco" charset="0"/>
              </a:rPr>
              <a:t>  </a:t>
            </a:r>
            <a:r>
              <a:rPr lang="en-US" sz="1200" dirty="0" err="1">
                <a:solidFill>
                  <a:schemeClr val="bg1">
                    <a:lumMod val="65000"/>
                    <a:lumOff val="35000"/>
                  </a:schemeClr>
                </a:solidFill>
                <a:latin typeface="Monaco" charset="0"/>
                <a:ea typeface="ＭＳ Ｐゴシック" charset="0"/>
                <a:cs typeface="Monaco" charset="0"/>
                <a:sym typeface="Monaco" charset="0"/>
              </a:rPr>
              <a:t>socket.on</a:t>
            </a:r>
            <a:r>
              <a:rPr lang="en-US" sz="1200" dirty="0">
                <a:solidFill>
                  <a:schemeClr val="bg1">
                    <a:lumMod val="65000"/>
                    <a:lumOff val="35000"/>
                  </a:schemeClr>
                </a:solidFill>
                <a:latin typeface="Monaco" charset="0"/>
                <a:ea typeface="ＭＳ Ｐゴシック" charset="0"/>
                <a:cs typeface="Monaco" charset="0"/>
                <a:sym typeface="Monaco" charset="0"/>
              </a:rPr>
              <a:t>('news', function (data) {</a:t>
            </a:r>
          </a:p>
          <a:p>
            <a:pPr algn="l"/>
            <a:r>
              <a:rPr lang="en-US" sz="1200" dirty="0">
                <a:solidFill>
                  <a:schemeClr val="bg1">
                    <a:lumMod val="65000"/>
                    <a:lumOff val="35000"/>
                  </a:schemeClr>
                </a:solidFill>
                <a:latin typeface="Monaco" charset="0"/>
                <a:ea typeface="ＭＳ Ｐゴシック" charset="0"/>
                <a:cs typeface="Monaco" charset="0"/>
                <a:sym typeface="Monaco" charset="0"/>
              </a:rPr>
              <a:t>     </a:t>
            </a:r>
            <a:r>
              <a:rPr lang="en-US" sz="1200" dirty="0" err="1">
                <a:solidFill>
                  <a:schemeClr val="bg1">
                    <a:lumMod val="65000"/>
                    <a:lumOff val="35000"/>
                  </a:schemeClr>
                </a:solidFill>
                <a:latin typeface="Monaco" charset="0"/>
                <a:ea typeface="ＭＳ Ｐゴシック" charset="0"/>
                <a:cs typeface="Monaco" charset="0"/>
                <a:sym typeface="Monaco" charset="0"/>
              </a:rPr>
              <a:t>socket.emit</a:t>
            </a:r>
            <a:r>
              <a:rPr lang="en-US" sz="1200" dirty="0">
                <a:solidFill>
                  <a:schemeClr val="bg1">
                    <a:lumMod val="65000"/>
                    <a:lumOff val="35000"/>
                  </a:schemeClr>
                </a:solidFill>
                <a:latin typeface="Monaco" charset="0"/>
                <a:ea typeface="ＭＳ Ｐゴシック" charset="0"/>
                <a:cs typeface="Monaco" charset="0"/>
                <a:sym typeface="Monaco" charset="0"/>
              </a:rPr>
              <a:t>('response', { user: '</a:t>
            </a:r>
            <a:r>
              <a:rPr lang="en-US" sz="1200" dirty="0" err="1">
                <a:solidFill>
                  <a:schemeClr val="bg1">
                    <a:lumMod val="65000"/>
                    <a:lumOff val="35000"/>
                  </a:schemeClr>
                </a:solidFill>
                <a:latin typeface="Monaco" charset="0"/>
                <a:ea typeface="ＭＳ Ｐゴシック" charset="0"/>
                <a:cs typeface="Monaco" charset="0"/>
                <a:sym typeface="Monaco" charset="0"/>
              </a:rPr>
              <a:t>steve</a:t>
            </a:r>
            <a:r>
              <a:rPr lang="en-US" sz="1200" dirty="0">
                <a:solidFill>
                  <a:schemeClr val="bg1">
                    <a:lumMod val="65000"/>
                    <a:lumOff val="35000"/>
                  </a:schemeClr>
                </a:solidFill>
                <a:latin typeface="Monaco" charset="0"/>
                <a:ea typeface="ＭＳ Ｐゴシック" charset="0"/>
                <a:cs typeface="Monaco" charset="0"/>
                <a:sym typeface="Monaco" charset="0"/>
              </a:rPr>
              <a:t>' });</a:t>
            </a:r>
          </a:p>
          <a:p>
            <a:pPr algn="l"/>
            <a:r>
              <a:rPr lang="en-US" sz="1200" dirty="0">
                <a:solidFill>
                  <a:schemeClr val="bg1">
                    <a:lumMod val="65000"/>
                    <a:lumOff val="35000"/>
                  </a:schemeClr>
                </a:solidFill>
                <a:latin typeface="Monaco" charset="0"/>
                <a:ea typeface="ＭＳ Ｐゴシック" charset="0"/>
                <a:cs typeface="Monaco" charset="0"/>
                <a:sym typeface="Monaco" charset="0"/>
              </a:rPr>
              <a:t>  });</a:t>
            </a:r>
          </a:p>
          <a:p>
            <a:pPr algn="l"/>
            <a:r>
              <a:rPr lang="en-US" sz="1200" dirty="0">
                <a:solidFill>
                  <a:schemeClr val="bg1">
                    <a:lumMod val="65000"/>
                    <a:lumOff val="35000"/>
                  </a:schemeClr>
                </a:solidFill>
                <a:latin typeface="Monaco" charset="0"/>
                <a:ea typeface="ＭＳ Ｐゴシック" charset="0"/>
                <a:cs typeface="Monaco" charset="0"/>
                <a:sym typeface="Monaco" charset="0"/>
              </a:rPr>
              <a:t>&lt;/script&gt;</a:t>
            </a:r>
          </a:p>
          <a:p>
            <a:endParaRPr lang="en-US" sz="1200" dirty="0">
              <a:solidFill>
                <a:schemeClr val="bg1">
                  <a:lumMod val="65000"/>
                  <a:lumOff val="35000"/>
                </a:schemeClr>
              </a:solidFill>
              <a:ea typeface="ＭＳ Ｐゴシック" charset="0"/>
              <a:cs typeface="Gill Sans" charset="0"/>
            </a:endParaRPr>
          </a:p>
        </p:txBody>
      </p:sp>
      <p:sp>
        <p:nvSpPr>
          <p:cNvPr id="50181" name="Rectangle 5"/>
          <p:cNvSpPr>
            <a:spLocks/>
          </p:cNvSpPr>
          <p:nvPr/>
        </p:nvSpPr>
        <p:spPr bwMode="auto">
          <a:xfrm>
            <a:off x="1064865" y="2143035"/>
            <a:ext cx="103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server-side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 name="Rectangle 6"/>
          <p:cNvSpPr>
            <a:spLocks/>
          </p:cNvSpPr>
          <p:nvPr/>
        </p:nvSpPr>
        <p:spPr bwMode="auto">
          <a:xfrm>
            <a:off x="6103442" y="2143035"/>
            <a:ext cx="9854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dirty="0">
                <a:solidFill>
                  <a:schemeClr val="tx1"/>
                </a:solidFill>
                <a:ea typeface="ＭＳ Ｐゴシック" charset="0"/>
                <a:cs typeface="Gill Sans" charset="0"/>
              </a:rPr>
              <a:t>client-side</a:t>
            </a:r>
          </a:p>
        </p:txBody>
      </p:sp>
    </p:spTree>
    <p:extLst>
      <p:ext uri="{BB962C8B-B14F-4D97-AF65-F5344CB8AC3E}">
        <p14:creationId xmlns:p14="http://schemas.microsoft.com/office/powerpoint/2010/main" val="3504402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pPr algn="l"/>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io</a:t>
            </a:r>
            <a:r>
              <a:rPr lang="en-US" sz="1200" dirty="0">
                <a:solidFill>
                  <a:srgbClr val="595959"/>
                </a:solidFill>
                <a:latin typeface="Monaco" charset="0"/>
                <a:ea typeface="ＭＳ Ｐゴシック" charset="0"/>
                <a:cs typeface="Monaco" charset="0"/>
                <a:sym typeface="Monaco" charset="0"/>
              </a:rPr>
              <a:t> = require('</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').listen(80);</a:t>
            </a:r>
          </a:p>
          <a:p>
            <a:pPr algn="l"/>
            <a:endParaRPr lang="en-US" sz="1200" dirty="0">
              <a:solidFill>
                <a:srgbClr val="595959"/>
              </a:solidFill>
              <a:latin typeface="Monaco" charset="0"/>
              <a:ea typeface="ＭＳ Ｐゴシック" charset="0"/>
              <a:cs typeface="Monaco" charset="0"/>
              <a:sym typeface="Monaco" charset="0"/>
            </a:endParaRPr>
          </a:p>
          <a:p>
            <a:pPr algn="l"/>
            <a:r>
              <a:rPr lang="en-US" sz="1200" dirty="0" err="1">
                <a:solidFill>
                  <a:srgbClr val="595959"/>
                </a:solidFill>
                <a:latin typeface="Monaco" charset="0"/>
                <a:ea typeface="ＭＳ Ｐゴシック" charset="0"/>
                <a:cs typeface="Monaco" charset="0"/>
                <a:sym typeface="Monaco" charset="0"/>
              </a:rPr>
              <a:t>io.sockets.on</a:t>
            </a:r>
            <a:r>
              <a:rPr lang="en-US" sz="1200" dirty="0">
                <a:solidFill>
                  <a:srgbClr val="595959"/>
                </a:solidFill>
                <a:latin typeface="Monaco" charset="0"/>
                <a:ea typeface="ＭＳ Ｐゴシック" charset="0"/>
                <a:cs typeface="Monaco" charset="0"/>
                <a:sym typeface="Monaco" charset="0"/>
              </a:rPr>
              <a:t>('connection', function (socket)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('news', 'Stocks are up!');</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('response',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console.log</a:t>
            </a:r>
            <a:r>
              <a:rPr lang="en-US" sz="1200" dirty="0">
                <a:solidFill>
                  <a:srgbClr val="595959"/>
                </a:solidFill>
                <a:latin typeface="Monaco" charset="0"/>
                <a:ea typeface="ＭＳ Ｐゴシック" charset="0"/>
                <a:cs typeface="Monaco" charset="0"/>
                <a:sym typeface="Monaco" charset="0"/>
              </a:rPr>
              <a:t>(data);</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a:t>
            </a:r>
          </a:p>
          <a:p>
            <a:endParaRPr lang="en-US" sz="1200" dirty="0">
              <a:solidFill>
                <a:srgbClr val="595959"/>
              </a:solidFill>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rgbClr val="E9E9E9"/>
                </a:solidFill>
                <a:latin typeface="Monaco" charset="0"/>
                <a:ea typeface="ＭＳ Ｐゴシック" charset="0"/>
                <a:cs typeface="Monaco" charset="0"/>
                <a:sym typeface="Monaco" charset="0"/>
              </a:rPr>
              <a:t>&lt;script </a:t>
            </a:r>
            <a:r>
              <a:rPr lang="en-US" sz="1200" dirty="0" err="1">
                <a:solidFill>
                  <a:srgbClr val="E9E9E9"/>
                </a:solidFill>
                <a:latin typeface="Monaco" charset="0"/>
                <a:ea typeface="ＭＳ Ｐゴシック" charset="0"/>
                <a:cs typeface="Monaco" charset="0"/>
                <a:sym typeface="Monaco" charset="0"/>
              </a:rPr>
              <a:t>src</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a:t>
            </a:r>
            <a:r>
              <a:rPr lang="en-US" sz="1200" dirty="0" err="1">
                <a:solidFill>
                  <a:srgbClr val="9AB460"/>
                </a:solidFill>
                <a:latin typeface="Monaco" charset="0"/>
                <a:ea typeface="ＭＳ Ｐゴシック" charset="0"/>
                <a:cs typeface="Monaco" charset="0"/>
                <a:sym typeface="Monaco" charset="0"/>
              </a:rPr>
              <a:t>socket.io</a:t>
            </a:r>
            <a:r>
              <a:rPr lang="en-US" sz="1200" dirty="0">
                <a:solidFill>
                  <a:srgbClr val="9AB460"/>
                </a:solidFill>
                <a:latin typeface="Monaco" charset="0"/>
                <a:ea typeface="ＭＳ Ｐゴシック" charset="0"/>
                <a:cs typeface="Monaco" charset="0"/>
                <a:sym typeface="Monaco" charset="0"/>
              </a:rPr>
              <a:t>/</a:t>
            </a:r>
            <a:r>
              <a:rPr lang="en-US" sz="1200" dirty="0" err="1">
                <a:solidFill>
                  <a:srgbClr val="9AB460"/>
                </a:solidFill>
                <a:latin typeface="Monaco" charset="0"/>
                <a:ea typeface="ＭＳ Ｐゴシック" charset="0"/>
                <a:cs typeface="Monaco" charset="0"/>
                <a:sym typeface="Monaco" charset="0"/>
              </a:rPr>
              <a:t>socket.io.js</a:t>
            </a:r>
            <a:r>
              <a:rPr lang="en-US" sz="1200" dirty="0">
                <a:solidFill>
                  <a:srgbClr val="9AB460"/>
                </a:solidFill>
                <a:latin typeface="Monaco" charset="0"/>
                <a:ea typeface="ＭＳ Ｐゴシック" charset="0"/>
                <a:cs typeface="Monaco" charset="0"/>
                <a:sym typeface="Monaco" charset="0"/>
              </a:rPr>
              <a:t>"</a:t>
            </a:r>
            <a:r>
              <a:rPr lang="en-US" sz="1200" dirty="0">
                <a:solidFill>
                  <a:srgbClr val="E9E9E9"/>
                </a:solidFill>
                <a:latin typeface="Monaco" charset="0"/>
                <a:ea typeface="ＭＳ Ｐゴシック" charset="0"/>
                <a:cs typeface="Monaco" charset="0"/>
                <a:sym typeface="Monaco" charset="0"/>
              </a:rPr>
              <a:t>&gt;&lt;/script&gt;</a:t>
            </a:r>
          </a:p>
          <a:p>
            <a:pPr algn="l"/>
            <a:r>
              <a:rPr lang="en-US" sz="1200" dirty="0">
                <a:solidFill>
                  <a:srgbClr val="E9E9E9"/>
                </a:solidFill>
                <a:latin typeface="Monaco" charset="0"/>
                <a:ea typeface="ＭＳ Ｐゴシック" charset="0"/>
                <a:cs typeface="Monaco" charset="0"/>
                <a:sym typeface="Monaco" charset="0"/>
              </a:rPr>
              <a:t>&lt;script&gt;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socket = </a:t>
            </a:r>
            <a:r>
              <a:rPr lang="en-US" sz="1200" dirty="0" err="1">
                <a:solidFill>
                  <a:srgbClr val="595959"/>
                </a:solidFill>
                <a:latin typeface="Monaco" charset="0"/>
                <a:ea typeface="ＭＳ Ｐゴシック" charset="0"/>
                <a:cs typeface="Monaco" charset="0"/>
                <a:sym typeface="Monaco" charset="0"/>
              </a:rPr>
              <a:t>io.connect</a:t>
            </a:r>
            <a:r>
              <a:rPr lang="en-US" sz="1200" dirty="0">
                <a:solidFill>
                  <a:srgbClr val="595959"/>
                </a:solidFill>
                <a:latin typeface="Monaco" charset="0"/>
                <a:ea typeface="ＭＳ Ｐゴシック" charset="0"/>
                <a:cs typeface="Monaco" charset="0"/>
                <a:sym typeface="Monaco" charset="0"/>
              </a:rPr>
              <a:t>('http://</a:t>
            </a:r>
            <a:r>
              <a:rPr lang="en-US" sz="1200" dirty="0" err="1">
                <a:solidFill>
                  <a:srgbClr val="595959"/>
                </a:solidFill>
                <a:latin typeface="Monaco" charset="0"/>
                <a:ea typeface="ＭＳ Ｐゴシック" charset="0"/>
                <a:cs typeface="Monaco" charset="0"/>
                <a:sym typeface="Monaco" charset="0"/>
              </a:rPr>
              <a:t>localhost</a:t>
            </a:r>
            <a:r>
              <a:rPr lang="en-US" sz="1200" dirty="0">
                <a:solidFill>
                  <a:srgbClr val="595959"/>
                </a:solidFill>
                <a:latin typeface="Monaco" charset="0"/>
                <a:ea typeface="ＭＳ Ｐゴシック" charset="0"/>
                <a:cs typeface="Monaco" charset="0"/>
                <a:sym typeface="Monaco" charset="0"/>
              </a:rPr>
              <a: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('news',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('response', { user: '</a:t>
            </a:r>
            <a:r>
              <a:rPr lang="en-US" sz="1200" dirty="0" err="1">
                <a:solidFill>
                  <a:srgbClr val="595959"/>
                </a:solidFill>
                <a:latin typeface="Monaco" charset="0"/>
                <a:ea typeface="ＭＳ Ｐゴシック" charset="0"/>
                <a:cs typeface="Monaco" charset="0"/>
                <a:sym typeface="Monaco" charset="0"/>
              </a:rPr>
              <a:t>steve</a:t>
            </a:r>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E9E9E9"/>
                </a:solidFill>
                <a:latin typeface="Monaco" charset="0"/>
                <a:ea typeface="ＭＳ Ｐゴシック" charset="0"/>
                <a:cs typeface="Monaco" charset="0"/>
                <a:sym typeface="Monaco" charset="0"/>
              </a:rPr>
              <a:t>&lt;/script&gt;</a:t>
            </a:r>
            <a:endParaRPr lang="en-US" sz="1200" dirty="0">
              <a:solidFill>
                <a:srgbClr val="FFFEFE"/>
              </a:solidFill>
              <a:latin typeface="Monaco" charset="0"/>
              <a:ea typeface="ＭＳ Ｐゴシック" charset="0"/>
              <a:cs typeface="Monaco" charset="0"/>
              <a:sym typeface="Monaco" charset="0"/>
            </a:endParaRPr>
          </a:p>
          <a:p>
            <a:endParaRPr lang="en-US" sz="1200" dirty="0">
              <a:ea typeface="ＭＳ Ｐゴシック" charset="0"/>
              <a:cs typeface="Gill Sans" charset="0"/>
            </a:endParaRPr>
          </a:p>
        </p:txBody>
      </p:sp>
      <p:sp>
        <p:nvSpPr>
          <p:cNvPr id="50182" name="Rectangle 6"/>
          <p:cNvSpPr>
            <a:spLocks/>
          </p:cNvSpPr>
          <p:nvPr/>
        </p:nvSpPr>
        <p:spPr bwMode="auto">
          <a:xfrm>
            <a:off x="6103442" y="2143035"/>
            <a:ext cx="9854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dirty="0">
                <a:solidFill>
                  <a:schemeClr val="tx1"/>
                </a:solidFill>
                <a:ea typeface="ＭＳ Ｐゴシック" charset="0"/>
                <a:cs typeface="Gill Sans" charset="0"/>
              </a:rPr>
              <a:t>client-side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0149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pPr algn="l"/>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io</a:t>
            </a:r>
            <a:r>
              <a:rPr lang="en-US" sz="1200" dirty="0">
                <a:solidFill>
                  <a:srgbClr val="595959"/>
                </a:solidFill>
                <a:latin typeface="Monaco" charset="0"/>
                <a:ea typeface="ＭＳ Ｐゴシック" charset="0"/>
                <a:cs typeface="Monaco" charset="0"/>
                <a:sym typeface="Monaco" charset="0"/>
              </a:rPr>
              <a:t> = require('</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').listen(80);</a:t>
            </a:r>
          </a:p>
          <a:p>
            <a:pPr algn="l"/>
            <a:endParaRPr lang="en-US" sz="1200" dirty="0">
              <a:solidFill>
                <a:srgbClr val="595959"/>
              </a:solidFill>
              <a:latin typeface="Monaco" charset="0"/>
              <a:ea typeface="ＭＳ Ｐゴシック" charset="0"/>
              <a:cs typeface="Monaco" charset="0"/>
              <a:sym typeface="Monaco" charset="0"/>
            </a:endParaRPr>
          </a:p>
          <a:p>
            <a:pPr algn="l"/>
            <a:r>
              <a:rPr lang="en-US" sz="1200" dirty="0" err="1">
                <a:solidFill>
                  <a:srgbClr val="595959"/>
                </a:solidFill>
                <a:latin typeface="Monaco" charset="0"/>
                <a:ea typeface="ＭＳ Ｐゴシック" charset="0"/>
                <a:cs typeface="Monaco" charset="0"/>
                <a:sym typeface="Monaco" charset="0"/>
              </a:rPr>
              <a:t>io.sockets.on</a:t>
            </a:r>
            <a:r>
              <a:rPr lang="en-US" sz="1200" dirty="0">
                <a:solidFill>
                  <a:srgbClr val="595959"/>
                </a:solidFill>
                <a:latin typeface="Monaco" charset="0"/>
                <a:ea typeface="ＭＳ Ｐゴシック" charset="0"/>
                <a:cs typeface="Monaco" charset="0"/>
                <a:sym typeface="Monaco" charset="0"/>
              </a:rPr>
              <a:t>('connection', function (socket)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('news', 'Stocks are up!');</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('response',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console.log</a:t>
            </a:r>
            <a:r>
              <a:rPr lang="en-US" sz="1200" dirty="0">
                <a:solidFill>
                  <a:srgbClr val="595959"/>
                </a:solidFill>
                <a:latin typeface="Monaco" charset="0"/>
                <a:ea typeface="ＭＳ Ｐゴシック" charset="0"/>
                <a:cs typeface="Monaco" charset="0"/>
                <a:sym typeface="Monaco" charset="0"/>
              </a:rPr>
              <a:t>(data);</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a:t>
            </a:r>
          </a:p>
          <a:p>
            <a:endParaRPr lang="en-US" sz="1200" dirty="0">
              <a:solidFill>
                <a:srgbClr val="595959"/>
              </a:solidFill>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rgbClr val="595959"/>
                </a:solidFill>
                <a:latin typeface="Monaco" charset="0"/>
                <a:ea typeface="ＭＳ Ｐゴシック" charset="0"/>
                <a:cs typeface="Monaco" charset="0"/>
                <a:sym typeface="Monaco" charset="0"/>
              </a:rPr>
              <a:t>&lt;script </a:t>
            </a:r>
            <a:r>
              <a:rPr lang="en-US" sz="1200" dirty="0" err="1">
                <a:solidFill>
                  <a:srgbClr val="595959"/>
                </a:solidFill>
                <a:latin typeface="Monaco" charset="0"/>
                <a:ea typeface="ＭＳ Ｐゴシック" charset="0"/>
                <a:cs typeface="Monaco" charset="0"/>
                <a:sym typeface="Monaco" charset="0"/>
              </a:rPr>
              <a:t>src</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socket.io.js</a:t>
            </a:r>
            <a:r>
              <a:rPr lang="en-US" sz="1200" dirty="0">
                <a:solidFill>
                  <a:srgbClr val="595959"/>
                </a:solidFill>
                <a:latin typeface="Monaco" charset="0"/>
                <a:ea typeface="ＭＳ Ｐゴシック" charset="0"/>
                <a:cs typeface="Monaco" charset="0"/>
                <a:sym typeface="Monaco" charset="0"/>
              </a:rPr>
              <a:t>"&gt;&lt;/script&gt;</a:t>
            </a:r>
          </a:p>
          <a:p>
            <a:pPr algn="l"/>
            <a:r>
              <a:rPr lang="en-US" sz="1200" dirty="0">
                <a:solidFill>
                  <a:srgbClr val="595959"/>
                </a:solidFill>
                <a:latin typeface="Monaco" charset="0"/>
                <a:ea typeface="ＭＳ Ｐゴシック" charset="0"/>
                <a:cs typeface="Monaco" charset="0"/>
                <a:sym typeface="Monaco" charset="0"/>
              </a:rPr>
              <a:t>&lt;script&gt;</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var</a:t>
            </a:r>
            <a:r>
              <a:rPr lang="en-US" sz="1200" dirty="0">
                <a:solidFill>
                  <a:srgbClr val="E9E9E9"/>
                </a:solidFill>
                <a:latin typeface="Monaco" charset="0"/>
                <a:ea typeface="ＭＳ Ｐゴシック" charset="0"/>
                <a:cs typeface="Monaco" charset="0"/>
                <a:sym typeface="Monaco" charset="0"/>
              </a:rPr>
              <a:t> socket = </a:t>
            </a:r>
            <a:r>
              <a:rPr lang="en-US" sz="1200" dirty="0" err="1">
                <a:solidFill>
                  <a:srgbClr val="E9E9E9"/>
                </a:solidFill>
                <a:latin typeface="Monaco" charset="0"/>
                <a:ea typeface="ＭＳ Ｐゴシック" charset="0"/>
                <a:cs typeface="Monaco" charset="0"/>
                <a:sym typeface="Monaco" charset="0"/>
              </a:rPr>
              <a:t>io.connect</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'http://</a:t>
            </a:r>
            <a:r>
              <a:rPr lang="en-US" sz="1200" dirty="0" err="1">
                <a:solidFill>
                  <a:srgbClr val="9AB460"/>
                </a:solidFill>
                <a:latin typeface="Monaco" charset="0"/>
                <a:ea typeface="ＭＳ Ｐゴシック" charset="0"/>
                <a:cs typeface="Monaco" charset="0"/>
                <a:sym typeface="Monaco" charset="0"/>
              </a:rPr>
              <a:t>localhost</a:t>
            </a:r>
            <a:r>
              <a:rPr lang="en-US" sz="1200" dirty="0">
                <a:solidFill>
                  <a:srgbClr val="9AB460"/>
                </a:solidFill>
                <a:latin typeface="Monaco" charset="0"/>
                <a:ea typeface="ＭＳ Ｐゴシック" charset="0"/>
                <a:cs typeface="Monaco" charset="0"/>
                <a:sym typeface="Monaco" charset="0"/>
              </a:rPr>
              <a:t>'</a:t>
            </a:r>
            <a:r>
              <a:rPr lang="en-US" sz="1200" dirty="0">
                <a:solidFill>
                  <a:srgbClr val="E9E9E9"/>
                </a:solidFill>
                <a:latin typeface="Monaco" charset="0"/>
                <a:ea typeface="ＭＳ Ｐゴシック" charset="0"/>
                <a:cs typeface="Monaco" charset="0"/>
                <a:sym typeface="Monaco" charset="0"/>
              </a:rPr>
              <a: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('news',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('response', { user: '</a:t>
            </a:r>
            <a:r>
              <a:rPr lang="en-US" sz="1200" dirty="0" err="1">
                <a:solidFill>
                  <a:srgbClr val="595959"/>
                </a:solidFill>
                <a:latin typeface="Monaco" charset="0"/>
                <a:ea typeface="ＭＳ Ｐゴシック" charset="0"/>
                <a:cs typeface="Monaco" charset="0"/>
                <a:sym typeface="Monaco" charset="0"/>
              </a:rPr>
              <a:t>steve</a:t>
            </a:r>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&lt;/script&gt;</a:t>
            </a:r>
          </a:p>
          <a:p>
            <a:endParaRPr lang="en-US" sz="1200" dirty="0">
              <a:ea typeface="ＭＳ Ｐゴシック" charset="0"/>
              <a:cs typeface="Gill Sans" charset="0"/>
            </a:endParaRPr>
          </a:p>
        </p:txBody>
      </p:sp>
      <p:sp>
        <p:nvSpPr>
          <p:cNvPr id="50182" name="Rectangle 6"/>
          <p:cNvSpPr>
            <a:spLocks/>
          </p:cNvSpPr>
          <p:nvPr/>
        </p:nvSpPr>
        <p:spPr bwMode="auto">
          <a:xfrm>
            <a:off x="6103442" y="2143035"/>
            <a:ext cx="9854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client-side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0149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pPr algn="l"/>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io</a:t>
            </a:r>
            <a:r>
              <a:rPr lang="en-US" sz="1200" dirty="0">
                <a:solidFill>
                  <a:srgbClr val="595959"/>
                </a:solidFill>
                <a:latin typeface="Monaco" charset="0"/>
                <a:ea typeface="ＭＳ Ｐゴシック" charset="0"/>
                <a:cs typeface="Monaco" charset="0"/>
                <a:sym typeface="Monaco" charset="0"/>
              </a:rPr>
              <a:t> = require('</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').listen(80);</a:t>
            </a:r>
          </a:p>
          <a:p>
            <a:pPr algn="l"/>
            <a:endParaRPr lang="en-US" sz="1200" dirty="0">
              <a:solidFill>
                <a:srgbClr val="E9E9E9"/>
              </a:solidFill>
              <a:latin typeface="Monaco" charset="0"/>
              <a:ea typeface="ＭＳ Ｐゴシック" charset="0"/>
              <a:cs typeface="Monaco" charset="0"/>
              <a:sym typeface="Monaco" charset="0"/>
            </a:endParaRPr>
          </a:p>
          <a:p>
            <a:pPr algn="l"/>
            <a:r>
              <a:rPr lang="en-US" sz="1200" dirty="0" err="1">
                <a:solidFill>
                  <a:srgbClr val="E9E9E9"/>
                </a:solidFill>
                <a:latin typeface="Monaco" charset="0"/>
                <a:ea typeface="ＭＳ Ｐゴシック" charset="0"/>
                <a:cs typeface="Monaco" charset="0"/>
                <a:sym typeface="Monaco" charset="0"/>
              </a:rPr>
              <a:t>io.sockets.on</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'connection'</a:t>
            </a:r>
            <a:r>
              <a:rPr lang="en-US" sz="1200" dirty="0">
                <a:solidFill>
                  <a:srgbClr val="E9E9E9"/>
                </a:solidFill>
                <a:latin typeface="Monaco" charset="0"/>
                <a:ea typeface="ＭＳ Ｐゴシック" charset="0"/>
                <a:cs typeface="Monaco" charset="0"/>
                <a:sym typeface="Monaco" charset="0"/>
              </a:rPr>
              <a:t>, function (socket)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('news', 'Stocks are up!');</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('response',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console.log</a:t>
            </a:r>
            <a:r>
              <a:rPr lang="en-US" sz="1200" dirty="0">
                <a:solidFill>
                  <a:srgbClr val="595959"/>
                </a:solidFill>
                <a:latin typeface="Monaco" charset="0"/>
                <a:ea typeface="ＭＳ Ｐゴシック" charset="0"/>
                <a:cs typeface="Monaco" charset="0"/>
                <a:sym typeface="Monaco" charset="0"/>
              </a:rPr>
              <a:t>(data);</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E9E9E9"/>
                </a:solidFill>
                <a:latin typeface="Monaco" charset="0"/>
                <a:ea typeface="ＭＳ Ｐゴシック" charset="0"/>
                <a:cs typeface="Monaco" charset="0"/>
                <a:sym typeface="Monaco" charset="0"/>
              </a:rPr>
              <a:t>});</a:t>
            </a:r>
            <a:endParaRPr lang="en-US" sz="1200" dirty="0">
              <a:solidFill>
                <a:srgbClr val="FFFEFE"/>
              </a:solidFill>
              <a:latin typeface="Monaco" charset="0"/>
              <a:ea typeface="ＭＳ Ｐゴシック" charset="0"/>
              <a:cs typeface="Monaco" charset="0"/>
              <a:sym typeface="Monaco" charset="0"/>
            </a:endParaRPr>
          </a:p>
          <a:p>
            <a:endParaRPr lang="en-US" sz="1200" dirty="0">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rgbClr val="595959"/>
                </a:solidFill>
                <a:latin typeface="Monaco" charset="0"/>
                <a:ea typeface="ＭＳ Ｐゴシック" charset="0"/>
                <a:cs typeface="Monaco" charset="0"/>
                <a:sym typeface="Monaco" charset="0"/>
              </a:rPr>
              <a:t>&lt;script </a:t>
            </a:r>
            <a:r>
              <a:rPr lang="en-US" sz="1200" dirty="0" err="1">
                <a:solidFill>
                  <a:srgbClr val="595959"/>
                </a:solidFill>
                <a:latin typeface="Monaco" charset="0"/>
                <a:ea typeface="ＭＳ Ｐゴシック" charset="0"/>
                <a:cs typeface="Monaco" charset="0"/>
                <a:sym typeface="Monaco" charset="0"/>
              </a:rPr>
              <a:t>src</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socket.io.js</a:t>
            </a:r>
            <a:r>
              <a:rPr lang="en-US" sz="1200" dirty="0">
                <a:solidFill>
                  <a:srgbClr val="595959"/>
                </a:solidFill>
                <a:latin typeface="Monaco" charset="0"/>
                <a:ea typeface="ＭＳ Ｐゴシック" charset="0"/>
                <a:cs typeface="Monaco" charset="0"/>
                <a:sym typeface="Monaco" charset="0"/>
              </a:rPr>
              <a:t>"&gt;&lt;/script&gt;</a:t>
            </a:r>
          </a:p>
          <a:p>
            <a:pPr algn="l"/>
            <a:r>
              <a:rPr lang="en-US" sz="1200" dirty="0">
                <a:solidFill>
                  <a:srgbClr val="595959"/>
                </a:solidFill>
                <a:latin typeface="Monaco" charset="0"/>
                <a:ea typeface="ＭＳ Ｐゴシック" charset="0"/>
                <a:cs typeface="Monaco" charset="0"/>
                <a:sym typeface="Monaco" charset="0"/>
              </a:rPr>
              <a:t>&lt;script&gt;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socket = </a:t>
            </a:r>
            <a:r>
              <a:rPr lang="en-US" sz="1200" dirty="0" err="1">
                <a:solidFill>
                  <a:srgbClr val="595959"/>
                </a:solidFill>
                <a:latin typeface="Monaco" charset="0"/>
                <a:ea typeface="ＭＳ Ｐゴシック" charset="0"/>
                <a:cs typeface="Monaco" charset="0"/>
                <a:sym typeface="Monaco" charset="0"/>
              </a:rPr>
              <a:t>io.connect</a:t>
            </a:r>
            <a:r>
              <a:rPr lang="en-US" sz="1200" dirty="0">
                <a:solidFill>
                  <a:srgbClr val="595959"/>
                </a:solidFill>
                <a:latin typeface="Monaco" charset="0"/>
                <a:ea typeface="ＭＳ Ｐゴシック" charset="0"/>
                <a:cs typeface="Monaco" charset="0"/>
                <a:sym typeface="Monaco" charset="0"/>
              </a:rPr>
              <a:t>('http://</a:t>
            </a:r>
            <a:r>
              <a:rPr lang="en-US" sz="1200" dirty="0" err="1">
                <a:solidFill>
                  <a:srgbClr val="595959"/>
                </a:solidFill>
                <a:latin typeface="Monaco" charset="0"/>
                <a:ea typeface="ＭＳ Ｐゴシック" charset="0"/>
                <a:cs typeface="Monaco" charset="0"/>
                <a:sym typeface="Monaco" charset="0"/>
              </a:rPr>
              <a:t>localhost</a:t>
            </a:r>
            <a:r>
              <a:rPr lang="en-US" sz="1200" dirty="0">
                <a:solidFill>
                  <a:srgbClr val="595959"/>
                </a:solidFill>
                <a:latin typeface="Monaco" charset="0"/>
                <a:ea typeface="ＭＳ Ｐゴシック" charset="0"/>
                <a:cs typeface="Monaco" charset="0"/>
                <a:sym typeface="Monaco" charset="0"/>
              </a:rPr>
              <a: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('news',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('response', { user: '</a:t>
            </a:r>
            <a:r>
              <a:rPr lang="en-US" sz="1200" dirty="0" err="1">
                <a:solidFill>
                  <a:srgbClr val="595959"/>
                </a:solidFill>
                <a:latin typeface="Monaco" charset="0"/>
                <a:ea typeface="ＭＳ Ｐゴシック" charset="0"/>
                <a:cs typeface="Monaco" charset="0"/>
                <a:sym typeface="Monaco" charset="0"/>
              </a:rPr>
              <a:t>steve</a:t>
            </a:r>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&lt;/script&gt;</a:t>
            </a:r>
          </a:p>
          <a:p>
            <a:endParaRPr lang="en-US" sz="1200" dirty="0">
              <a:solidFill>
                <a:srgbClr val="595959"/>
              </a:solidFill>
              <a:ea typeface="ＭＳ Ｐゴシック" charset="0"/>
              <a:cs typeface="Gill Sans" charset="0"/>
            </a:endParaRPr>
          </a:p>
        </p:txBody>
      </p:sp>
      <p:sp>
        <p:nvSpPr>
          <p:cNvPr id="50181" name="Rectangle 5"/>
          <p:cNvSpPr>
            <a:spLocks/>
          </p:cNvSpPr>
          <p:nvPr/>
        </p:nvSpPr>
        <p:spPr bwMode="auto">
          <a:xfrm>
            <a:off x="1064865" y="2143035"/>
            <a:ext cx="103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server-side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0149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pPr algn="l"/>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io</a:t>
            </a:r>
            <a:r>
              <a:rPr lang="en-US" sz="1200" dirty="0">
                <a:solidFill>
                  <a:srgbClr val="595959"/>
                </a:solidFill>
                <a:latin typeface="Monaco" charset="0"/>
                <a:ea typeface="ＭＳ Ｐゴシック" charset="0"/>
                <a:cs typeface="Monaco" charset="0"/>
                <a:sym typeface="Monaco" charset="0"/>
              </a:rPr>
              <a:t> = require('</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').listen(80);</a:t>
            </a:r>
          </a:p>
          <a:p>
            <a:pPr algn="l"/>
            <a:endParaRPr lang="en-US" sz="1200" dirty="0">
              <a:solidFill>
                <a:srgbClr val="595959"/>
              </a:solidFill>
              <a:latin typeface="Monaco" charset="0"/>
              <a:ea typeface="ＭＳ Ｐゴシック" charset="0"/>
              <a:cs typeface="Monaco" charset="0"/>
              <a:sym typeface="Monaco" charset="0"/>
            </a:endParaRPr>
          </a:p>
          <a:p>
            <a:pPr algn="l"/>
            <a:r>
              <a:rPr lang="en-US" sz="1200" dirty="0" err="1">
                <a:solidFill>
                  <a:srgbClr val="595959"/>
                </a:solidFill>
                <a:latin typeface="Monaco" charset="0"/>
                <a:ea typeface="ＭＳ Ｐゴシック" charset="0"/>
                <a:cs typeface="Monaco" charset="0"/>
                <a:sym typeface="Monaco" charset="0"/>
              </a:rPr>
              <a:t>io.sockets.on</a:t>
            </a:r>
            <a:r>
              <a:rPr lang="en-US" sz="1200" dirty="0">
                <a:solidFill>
                  <a:srgbClr val="595959"/>
                </a:solidFill>
                <a:latin typeface="Monaco" charset="0"/>
                <a:ea typeface="ＭＳ Ｐゴシック" charset="0"/>
                <a:cs typeface="Monaco" charset="0"/>
                <a:sym typeface="Monaco" charset="0"/>
              </a:rPr>
              <a:t>('connection', function (socket) {</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socket.emit</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'news'</a:t>
            </a:r>
            <a:r>
              <a:rPr lang="en-US" sz="1200" dirty="0">
                <a:solidFill>
                  <a:srgbClr val="E9E9E9"/>
                </a:solidFill>
                <a:latin typeface="Monaco" charset="0"/>
                <a:ea typeface="ＭＳ Ｐゴシック" charset="0"/>
                <a:cs typeface="Monaco" charset="0"/>
                <a:sym typeface="Monaco" charset="0"/>
              </a:rPr>
              <a:t>, </a:t>
            </a:r>
            <a:r>
              <a:rPr lang="en-US" sz="1200" dirty="0">
                <a:solidFill>
                  <a:srgbClr val="9AB460"/>
                </a:solidFill>
                <a:latin typeface="Monaco" charset="0"/>
                <a:ea typeface="ＭＳ Ｐゴシック" charset="0"/>
                <a:cs typeface="Monaco" charset="0"/>
                <a:sym typeface="Monaco" charset="0"/>
              </a:rPr>
              <a:t>'Stocks are up!'</a:t>
            </a:r>
            <a:r>
              <a:rPr lang="en-US" sz="1200" dirty="0">
                <a:solidFill>
                  <a:srgbClr val="E9E9E9"/>
                </a:solidFill>
                <a:latin typeface="Monaco" charset="0"/>
                <a:ea typeface="ＭＳ Ｐゴシック" charset="0"/>
                <a:cs typeface="Monaco" charset="0"/>
                <a:sym typeface="Monaco" charset="0"/>
              </a:rPr>
              <a: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('response',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console.log</a:t>
            </a:r>
            <a:r>
              <a:rPr lang="en-US" sz="1200" dirty="0">
                <a:solidFill>
                  <a:srgbClr val="595959"/>
                </a:solidFill>
                <a:latin typeface="Monaco" charset="0"/>
                <a:ea typeface="ＭＳ Ｐゴシック" charset="0"/>
                <a:cs typeface="Monaco" charset="0"/>
                <a:sym typeface="Monaco" charset="0"/>
              </a:rPr>
              <a:t>(data);</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a:t>
            </a:r>
          </a:p>
          <a:p>
            <a:endParaRPr lang="en-US" sz="1200" dirty="0">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rgbClr val="595959"/>
                </a:solidFill>
                <a:latin typeface="Monaco" charset="0"/>
                <a:ea typeface="ＭＳ Ｐゴシック" charset="0"/>
                <a:cs typeface="Monaco" charset="0"/>
                <a:sym typeface="Monaco" charset="0"/>
              </a:rPr>
              <a:t>&lt;script </a:t>
            </a:r>
            <a:r>
              <a:rPr lang="en-US" sz="1200" dirty="0" err="1">
                <a:solidFill>
                  <a:srgbClr val="595959"/>
                </a:solidFill>
                <a:latin typeface="Monaco" charset="0"/>
                <a:ea typeface="ＭＳ Ｐゴシック" charset="0"/>
                <a:cs typeface="Monaco" charset="0"/>
                <a:sym typeface="Monaco" charset="0"/>
              </a:rPr>
              <a:t>src</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socket.io.js</a:t>
            </a:r>
            <a:r>
              <a:rPr lang="en-US" sz="1200" dirty="0">
                <a:solidFill>
                  <a:srgbClr val="595959"/>
                </a:solidFill>
                <a:latin typeface="Monaco" charset="0"/>
                <a:ea typeface="ＭＳ Ｐゴシック" charset="0"/>
                <a:cs typeface="Monaco" charset="0"/>
                <a:sym typeface="Monaco" charset="0"/>
              </a:rPr>
              <a:t>"&gt;&lt;/script&gt;</a:t>
            </a:r>
          </a:p>
          <a:p>
            <a:pPr algn="l"/>
            <a:r>
              <a:rPr lang="en-US" sz="1200" dirty="0">
                <a:solidFill>
                  <a:srgbClr val="595959"/>
                </a:solidFill>
                <a:latin typeface="Monaco" charset="0"/>
                <a:ea typeface="ＭＳ Ｐゴシック" charset="0"/>
                <a:cs typeface="Monaco" charset="0"/>
                <a:sym typeface="Monaco" charset="0"/>
              </a:rPr>
              <a:t>&lt;script&gt;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socket = </a:t>
            </a:r>
            <a:r>
              <a:rPr lang="en-US" sz="1200" dirty="0" err="1">
                <a:solidFill>
                  <a:srgbClr val="595959"/>
                </a:solidFill>
                <a:latin typeface="Monaco" charset="0"/>
                <a:ea typeface="ＭＳ Ｐゴシック" charset="0"/>
                <a:cs typeface="Monaco" charset="0"/>
                <a:sym typeface="Monaco" charset="0"/>
              </a:rPr>
              <a:t>io.connect</a:t>
            </a:r>
            <a:r>
              <a:rPr lang="en-US" sz="1200" dirty="0">
                <a:solidFill>
                  <a:srgbClr val="595959"/>
                </a:solidFill>
                <a:latin typeface="Monaco" charset="0"/>
                <a:ea typeface="ＭＳ Ｐゴシック" charset="0"/>
                <a:cs typeface="Monaco" charset="0"/>
                <a:sym typeface="Monaco" charset="0"/>
              </a:rPr>
              <a:t>('http://</a:t>
            </a:r>
            <a:r>
              <a:rPr lang="en-US" sz="1200" dirty="0" err="1">
                <a:solidFill>
                  <a:srgbClr val="595959"/>
                </a:solidFill>
                <a:latin typeface="Monaco" charset="0"/>
                <a:ea typeface="ＭＳ Ｐゴシック" charset="0"/>
                <a:cs typeface="Monaco" charset="0"/>
                <a:sym typeface="Monaco" charset="0"/>
              </a:rPr>
              <a:t>localhost</a:t>
            </a:r>
            <a:r>
              <a:rPr lang="en-US" sz="1200" dirty="0">
                <a:solidFill>
                  <a:srgbClr val="595959"/>
                </a:solidFill>
                <a:latin typeface="Monaco" charset="0"/>
                <a:ea typeface="ＭＳ Ｐゴシック" charset="0"/>
                <a:cs typeface="Monaco" charset="0"/>
                <a:sym typeface="Monaco" charset="0"/>
              </a:rPr>
              <a: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('news',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('response', { user: '</a:t>
            </a:r>
            <a:r>
              <a:rPr lang="en-US" sz="1200" dirty="0" err="1">
                <a:solidFill>
                  <a:srgbClr val="595959"/>
                </a:solidFill>
                <a:latin typeface="Monaco" charset="0"/>
                <a:ea typeface="ＭＳ Ｐゴシック" charset="0"/>
                <a:cs typeface="Monaco" charset="0"/>
                <a:sym typeface="Monaco" charset="0"/>
              </a:rPr>
              <a:t>steve</a:t>
            </a:r>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&lt;/script&gt;</a:t>
            </a:r>
          </a:p>
          <a:p>
            <a:endParaRPr lang="en-US" sz="1200" dirty="0">
              <a:solidFill>
                <a:srgbClr val="595959"/>
              </a:solidFill>
              <a:ea typeface="ＭＳ Ｐゴシック" charset="0"/>
              <a:cs typeface="Gill Sans" charset="0"/>
            </a:endParaRPr>
          </a:p>
        </p:txBody>
      </p:sp>
      <p:sp>
        <p:nvSpPr>
          <p:cNvPr id="50181" name="Rectangle 5"/>
          <p:cNvSpPr>
            <a:spLocks/>
          </p:cNvSpPr>
          <p:nvPr/>
        </p:nvSpPr>
        <p:spPr bwMode="auto">
          <a:xfrm>
            <a:off x="1064865" y="2143035"/>
            <a:ext cx="103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server-side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0149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project</a:t>
            </a:r>
          </a:p>
          <a:p>
            <a:pPr lvl="1"/>
            <a:r>
              <a:rPr lang="en-US" dirty="0" smtClean="0"/>
              <a:t>Project of your own choosing</a:t>
            </a:r>
          </a:p>
          <a:p>
            <a:pPr lvl="1"/>
            <a:r>
              <a:rPr lang="en-US" dirty="0" smtClean="0"/>
              <a:t>May overlap with a personal project but may not overlap with any projects for other classes</a:t>
            </a:r>
          </a:p>
          <a:p>
            <a:pPr lvl="1"/>
            <a:r>
              <a:rPr lang="en-US" dirty="0" smtClean="0"/>
              <a:t>Must use topics discussed in class but may run on any platform</a:t>
            </a:r>
          </a:p>
          <a:p>
            <a:pPr lvl="2"/>
            <a:r>
              <a:rPr lang="en-US" dirty="0" smtClean="0"/>
              <a:t>client-side, server-side, </a:t>
            </a:r>
            <a:r>
              <a:rPr lang="en-US" dirty="0" err="1" smtClean="0"/>
              <a:t>iOS</a:t>
            </a:r>
            <a:r>
              <a:rPr lang="en-US" dirty="0" smtClean="0"/>
              <a:t>, dashboard widgets, Chrome extensions, etc.</a:t>
            </a:r>
          </a:p>
          <a:p>
            <a:r>
              <a:rPr lang="en-US" dirty="0" smtClean="0"/>
              <a:t>3-5 project proposals due November 1</a:t>
            </a:r>
            <a:r>
              <a:rPr lang="en-US" baseline="30000" dirty="0" smtClean="0"/>
              <a:t>st</a:t>
            </a:r>
          </a:p>
          <a:p>
            <a:r>
              <a:rPr lang="en-US" dirty="0" smtClean="0"/>
              <a:t>Decide on a project November 8</a:t>
            </a:r>
            <a:r>
              <a:rPr lang="en-US" baseline="30000" dirty="0" smtClean="0"/>
              <a:t>th</a:t>
            </a:r>
            <a:endParaRPr lang="en-US" dirty="0" smtClean="0"/>
          </a:p>
          <a:p>
            <a:r>
              <a:rPr lang="en-US" dirty="0" smtClean="0"/>
              <a:t>Project checkpoint November 15</a:t>
            </a:r>
            <a:r>
              <a:rPr lang="en-US" baseline="30000" dirty="0" smtClean="0"/>
              <a:t>th</a:t>
            </a:r>
            <a:endParaRPr lang="en-US" dirty="0"/>
          </a:p>
          <a:p>
            <a:r>
              <a:rPr lang="en-US" dirty="0" smtClean="0"/>
              <a:t>Presentations November 29</a:t>
            </a:r>
            <a:r>
              <a:rPr lang="en-US" baseline="30000" dirty="0" smtClean="0"/>
              <a:t>th</a:t>
            </a:r>
            <a:r>
              <a:rPr lang="en-US" dirty="0" smtClean="0"/>
              <a:t> &amp; December 6</a:t>
            </a:r>
            <a:r>
              <a:rPr lang="en-US" baseline="30000" dirty="0" smtClean="0"/>
              <a:t>th</a:t>
            </a:r>
          </a:p>
        </p:txBody>
      </p:sp>
    </p:spTree>
    <p:extLst>
      <p:ext uri="{BB962C8B-B14F-4D97-AF65-F5344CB8AC3E}">
        <p14:creationId xmlns:p14="http://schemas.microsoft.com/office/powerpoint/2010/main" val="237670687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pPr algn="l"/>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io</a:t>
            </a:r>
            <a:r>
              <a:rPr lang="en-US" sz="1200" dirty="0">
                <a:solidFill>
                  <a:srgbClr val="595959"/>
                </a:solidFill>
                <a:latin typeface="Monaco" charset="0"/>
                <a:ea typeface="ＭＳ Ｐゴシック" charset="0"/>
                <a:cs typeface="Monaco" charset="0"/>
                <a:sym typeface="Monaco" charset="0"/>
              </a:rPr>
              <a:t> = require('</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').listen(80);</a:t>
            </a:r>
          </a:p>
          <a:p>
            <a:pPr algn="l"/>
            <a:endParaRPr lang="en-US" sz="1200" dirty="0">
              <a:solidFill>
                <a:srgbClr val="595959"/>
              </a:solidFill>
              <a:latin typeface="Monaco" charset="0"/>
              <a:ea typeface="ＭＳ Ｐゴシック" charset="0"/>
              <a:cs typeface="Monaco" charset="0"/>
              <a:sym typeface="Monaco" charset="0"/>
            </a:endParaRPr>
          </a:p>
          <a:p>
            <a:pPr algn="l"/>
            <a:r>
              <a:rPr lang="en-US" sz="1200" dirty="0" err="1">
                <a:solidFill>
                  <a:srgbClr val="595959"/>
                </a:solidFill>
                <a:latin typeface="Monaco" charset="0"/>
                <a:ea typeface="ＭＳ Ｐゴシック" charset="0"/>
                <a:cs typeface="Monaco" charset="0"/>
                <a:sym typeface="Monaco" charset="0"/>
              </a:rPr>
              <a:t>io.sockets.on</a:t>
            </a:r>
            <a:r>
              <a:rPr lang="en-US" sz="1200" dirty="0">
                <a:solidFill>
                  <a:srgbClr val="595959"/>
                </a:solidFill>
                <a:latin typeface="Monaco" charset="0"/>
                <a:ea typeface="ＭＳ Ｐゴシック" charset="0"/>
                <a:cs typeface="Monaco" charset="0"/>
                <a:sym typeface="Monaco" charset="0"/>
              </a:rPr>
              <a:t>('connection', function (socket)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('news', 'Stocks are up!');</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('response',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console.log</a:t>
            </a:r>
            <a:r>
              <a:rPr lang="en-US" sz="1200" dirty="0">
                <a:solidFill>
                  <a:srgbClr val="595959"/>
                </a:solidFill>
                <a:latin typeface="Monaco" charset="0"/>
                <a:ea typeface="ＭＳ Ｐゴシック" charset="0"/>
                <a:cs typeface="Monaco" charset="0"/>
                <a:sym typeface="Monaco" charset="0"/>
              </a:rPr>
              <a:t>(data);</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a:t>
            </a:r>
          </a:p>
          <a:p>
            <a:endParaRPr lang="en-US" sz="1200" dirty="0">
              <a:solidFill>
                <a:srgbClr val="595959"/>
              </a:solidFill>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rgbClr val="595959"/>
                </a:solidFill>
                <a:latin typeface="Monaco" charset="0"/>
                <a:ea typeface="ＭＳ Ｐゴシック" charset="0"/>
                <a:cs typeface="Monaco" charset="0"/>
                <a:sym typeface="Monaco" charset="0"/>
              </a:rPr>
              <a:t>&lt;script </a:t>
            </a:r>
            <a:r>
              <a:rPr lang="en-US" sz="1200" dirty="0" err="1">
                <a:solidFill>
                  <a:srgbClr val="595959"/>
                </a:solidFill>
                <a:latin typeface="Monaco" charset="0"/>
                <a:ea typeface="ＭＳ Ｐゴシック" charset="0"/>
                <a:cs typeface="Monaco" charset="0"/>
                <a:sym typeface="Monaco" charset="0"/>
              </a:rPr>
              <a:t>src</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socket.io.js</a:t>
            </a:r>
            <a:r>
              <a:rPr lang="en-US" sz="1200" dirty="0">
                <a:solidFill>
                  <a:srgbClr val="595959"/>
                </a:solidFill>
                <a:latin typeface="Monaco" charset="0"/>
                <a:ea typeface="ＭＳ Ｐゴシック" charset="0"/>
                <a:cs typeface="Monaco" charset="0"/>
                <a:sym typeface="Monaco" charset="0"/>
              </a:rPr>
              <a:t>"&gt;&lt;/script&gt;</a:t>
            </a:r>
          </a:p>
          <a:p>
            <a:pPr algn="l"/>
            <a:r>
              <a:rPr lang="en-US" sz="1200" dirty="0">
                <a:solidFill>
                  <a:srgbClr val="595959"/>
                </a:solidFill>
                <a:latin typeface="Monaco" charset="0"/>
                <a:ea typeface="ＭＳ Ｐゴシック" charset="0"/>
                <a:cs typeface="Monaco" charset="0"/>
                <a:sym typeface="Monaco" charset="0"/>
              </a:rPr>
              <a:t>&lt;script&gt;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socket = </a:t>
            </a:r>
            <a:r>
              <a:rPr lang="en-US" sz="1200" dirty="0" err="1">
                <a:solidFill>
                  <a:srgbClr val="595959"/>
                </a:solidFill>
                <a:latin typeface="Monaco" charset="0"/>
                <a:ea typeface="ＭＳ Ｐゴシック" charset="0"/>
                <a:cs typeface="Monaco" charset="0"/>
                <a:sym typeface="Monaco" charset="0"/>
              </a:rPr>
              <a:t>io.connect</a:t>
            </a:r>
            <a:r>
              <a:rPr lang="en-US" sz="1200" dirty="0">
                <a:solidFill>
                  <a:srgbClr val="595959"/>
                </a:solidFill>
                <a:latin typeface="Monaco" charset="0"/>
                <a:ea typeface="ＭＳ Ｐゴシック" charset="0"/>
                <a:cs typeface="Monaco" charset="0"/>
                <a:sym typeface="Monaco" charset="0"/>
              </a:rPr>
              <a:t>('http://</a:t>
            </a:r>
            <a:r>
              <a:rPr lang="en-US" sz="1200" dirty="0" err="1">
                <a:solidFill>
                  <a:srgbClr val="595959"/>
                </a:solidFill>
                <a:latin typeface="Monaco" charset="0"/>
                <a:ea typeface="ＭＳ Ｐゴシック" charset="0"/>
                <a:cs typeface="Monaco" charset="0"/>
                <a:sym typeface="Monaco" charset="0"/>
              </a:rPr>
              <a:t>localhost</a:t>
            </a:r>
            <a:r>
              <a:rPr lang="en-US" sz="1200" dirty="0">
                <a:solidFill>
                  <a:srgbClr val="595959"/>
                </a:solidFill>
                <a:latin typeface="Monaco" charset="0"/>
                <a:ea typeface="ＭＳ Ｐゴシック" charset="0"/>
                <a:cs typeface="Monaco" charset="0"/>
                <a:sym typeface="Monaco" charset="0"/>
              </a:rPr>
              <a:t>');</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socket.on</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'news'</a:t>
            </a:r>
            <a:r>
              <a:rPr lang="en-US" sz="1200" dirty="0">
                <a:solidFill>
                  <a:srgbClr val="E9E9E9"/>
                </a:solidFill>
                <a:latin typeface="Monaco" charset="0"/>
                <a:ea typeface="ＭＳ Ｐゴシック" charset="0"/>
                <a:cs typeface="Monaco" charset="0"/>
                <a:sym typeface="Monaco" charset="0"/>
              </a:rPr>
              <a:t>,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('response', { user: '</a:t>
            </a:r>
            <a:r>
              <a:rPr lang="en-US" sz="1200" dirty="0" err="1">
                <a:solidFill>
                  <a:srgbClr val="595959"/>
                </a:solidFill>
                <a:latin typeface="Monaco" charset="0"/>
                <a:ea typeface="ＭＳ Ｐゴシック" charset="0"/>
                <a:cs typeface="Monaco" charset="0"/>
                <a:sym typeface="Monaco" charset="0"/>
              </a:rPr>
              <a:t>steve</a:t>
            </a:r>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E9E9E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&lt;/script&gt;</a:t>
            </a:r>
          </a:p>
          <a:p>
            <a:endParaRPr lang="en-US" sz="1200" dirty="0">
              <a:ea typeface="ＭＳ Ｐゴシック" charset="0"/>
              <a:cs typeface="Gill Sans" charset="0"/>
            </a:endParaRPr>
          </a:p>
        </p:txBody>
      </p:sp>
      <p:sp>
        <p:nvSpPr>
          <p:cNvPr id="50182" name="Rectangle 6"/>
          <p:cNvSpPr>
            <a:spLocks/>
          </p:cNvSpPr>
          <p:nvPr/>
        </p:nvSpPr>
        <p:spPr bwMode="auto">
          <a:xfrm>
            <a:off x="6103442" y="2143035"/>
            <a:ext cx="9854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client-side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0149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pPr algn="l"/>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io</a:t>
            </a:r>
            <a:r>
              <a:rPr lang="en-US" sz="1200" dirty="0">
                <a:solidFill>
                  <a:srgbClr val="595959"/>
                </a:solidFill>
                <a:latin typeface="Monaco" charset="0"/>
                <a:ea typeface="ＭＳ Ｐゴシック" charset="0"/>
                <a:cs typeface="Monaco" charset="0"/>
                <a:sym typeface="Monaco" charset="0"/>
              </a:rPr>
              <a:t> = require('</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').listen(80);</a:t>
            </a:r>
          </a:p>
          <a:p>
            <a:pPr algn="l"/>
            <a:endParaRPr lang="en-US" sz="1200" dirty="0">
              <a:solidFill>
                <a:srgbClr val="595959"/>
              </a:solidFill>
              <a:latin typeface="Monaco" charset="0"/>
              <a:ea typeface="ＭＳ Ｐゴシック" charset="0"/>
              <a:cs typeface="Monaco" charset="0"/>
              <a:sym typeface="Monaco" charset="0"/>
            </a:endParaRPr>
          </a:p>
          <a:p>
            <a:pPr algn="l"/>
            <a:r>
              <a:rPr lang="en-US" sz="1200" dirty="0" err="1">
                <a:solidFill>
                  <a:srgbClr val="595959"/>
                </a:solidFill>
                <a:latin typeface="Monaco" charset="0"/>
                <a:ea typeface="ＭＳ Ｐゴシック" charset="0"/>
                <a:cs typeface="Monaco" charset="0"/>
                <a:sym typeface="Monaco" charset="0"/>
              </a:rPr>
              <a:t>io.sockets.on</a:t>
            </a:r>
            <a:r>
              <a:rPr lang="en-US" sz="1200" dirty="0">
                <a:solidFill>
                  <a:srgbClr val="595959"/>
                </a:solidFill>
                <a:latin typeface="Monaco" charset="0"/>
                <a:ea typeface="ＭＳ Ｐゴシック" charset="0"/>
                <a:cs typeface="Monaco" charset="0"/>
                <a:sym typeface="Monaco" charset="0"/>
              </a:rPr>
              <a:t>('connection', function (socket) {</a:t>
            </a:r>
          </a:p>
          <a:p>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socket.emit</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'news'</a:t>
            </a:r>
            <a:r>
              <a:rPr lang="en-US" sz="1200" dirty="0">
                <a:solidFill>
                  <a:srgbClr val="E9E9E9"/>
                </a:solidFill>
                <a:latin typeface="Monaco" charset="0"/>
                <a:ea typeface="ＭＳ Ｐゴシック" charset="0"/>
                <a:cs typeface="Monaco" charset="0"/>
                <a:sym typeface="Monaco" charset="0"/>
              </a:rPr>
              <a:t>, </a:t>
            </a:r>
            <a:r>
              <a:rPr lang="en-US" sz="1200" dirty="0">
                <a:solidFill>
                  <a:srgbClr val="9AB460"/>
                </a:solidFill>
                <a:latin typeface="Monaco" charset="0"/>
                <a:ea typeface="ＭＳ Ｐゴシック" charset="0"/>
                <a:cs typeface="Monaco" charset="0"/>
                <a:sym typeface="Monaco" charset="0"/>
              </a:rPr>
              <a:t>'Stocks are up!'</a:t>
            </a:r>
            <a:r>
              <a:rPr lang="en-US" sz="1200" dirty="0">
                <a:solidFill>
                  <a:srgbClr val="E9E9E9"/>
                </a:solidFill>
                <a:latin typeface="Monaco" charset="0"/>
                <a:ea typeface="ＭＳ Ｐゴシック" charset="0"/>
                <a:cs typeface="Monaco" charset="0"/>
                <a:sym typeface="Monaco" charset="0"/>
              </a:rPr>
              <a: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('response', function (data)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console.log</a:t>
            </a:r>
            <a:r>
              <a:rPr lang="en-US" sz="1200" dirty="0">
                <a:solidFill>
                  <a:srgbClr val="595959"/>
                </a:solidFill>
                <a:latin typeface="Monaco" charset="0"/>
                <a:ea typeface="ＭＳ Ｐゴシック" charset="0"/>
                <a:cs typeface="Monaco" charset="0"/>
                <a:sym typeface="Monaco" charset="0"/>
              </a:rPr>
              <a:t>(data);</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a:t>
            </a:r>
          </a:p>
          <a:p>
            <a:endParaRPr lang="en-US" sz="1200" dirty="0">
              <a:solidFill>
                <a:srgbClr val="595959"/>
              </a:solidFill>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rgbClr val="595959"/>
                </a:solidFill>
                <a:latin typeface="Monaco" charset="0"/>
                <a:ea typeface="ＭＳ Ｐゴシック" charset="0"/>
                <a:cs typeface="Monaco" charset="0"/>
                <a:sym typeface="Monaco" charset="0"/>
              </a:rPr>
              <a:t>&lt;script </a:t>
            </a:r>
            <a:r>
              <a:rPr lang="en-US" sz="1200" dirty="0" err="1">
                <a:solidFill>
                  <a:srgbClr val="595959"/>
                </a:solidFill>
                <a:latin typeface="Monaco" charset="0"/>
                <a:ea typeface="ＭＳ Ｐゴシック" charset="0"/>
                <a:cs typeface="Monaco" charset="0"/>
                <a:sym typeface="Monaco" charset="0"/>
              </a:rPr>
              <a:t>src</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socket.io.js</a:t>
            </a:r>
            <a:r>
              <a:rPr lang="en-US" sz="1200" dirty="0">
                <a:solidFill>
                  <a:srgbClr val="595959"/>
                </a:solidFill>
                <a:latin typeface="Monaco" charset="0"/>
                <a:ea typeface="ＭＳ Ｐゴシック" charset="0"/>
                <a:cs typeface="Monaco" charset="0"/>
                <a:sym typeface="Monaco" charset="0"/>
              </a:rPr>
              <a:t>"&gt;&lt;/script&gt;</a:t>
            </a:r>
          </a:p>
          <a:p>
            <a:pPr algn="l"/>
            <a:r>
              <a:rPr lang="en-US" sz="1200" dirty="0">
                <a:solidFill>
                  <a:srgbClr val="595959"/>
                </a:solidFill>
                <a:latin typeface="Monaco" charset="0"/>
                <a:ea typeface="ＭＳ Ｐゴシック" charset="0"/>
                <a:cs typeface="Monaco" charset="0"/>
                <a:sym typeface="Monaco" charset="0"/>
              </a:rPr>
              <a:t>&lt;script&gt;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socket = </a:t>
            </a:r>
            <a:r>
              <a:rPr lang="en-US" sz="1200" dirty="0" err="1">
                <a:solidFill>
                  <a:srgbClr val="595959"/>
                </a:solidFill>
                <a:latin typeface="Monaco" charset="0"/>
                <a:ea typeface="ＭＳ Ｐゴシック" charset="0"/>
                <a:cs typeface="Monaco" charset="0"/>
                <a:sym typeface="Monaco" charset="0"/>
              </a:rPr>
              <a:t>io.connect</a:t>
            </a:r>
            <a:r>
              <a:rPr lang="en-US" sz="1200" dirty="0">
                <a:solidFill>
                  <a:srgbClr val="595959"/>
                </a:solidFill>
                <a:latin typeface="Monaco" charset="0"/>
                <a:ea typeface="ＭＳ Ｐゴシック" charset="0"/>
                <a:cs typeface="Monaco" charset="0"/>
                <a:sym typeface="Monaco" charset="0"/>
              </a:rPr>
              <a:t>('http://</a:t>
            </a:r>
            <a:r>
              <a:rPr lang="en-US" sz="1200" dirty="0" err="1">
                <a:solidFill>
                  <a:srgbClr val="595959"/>
                </a:solidFill>
                <a:latin typeface="Monaco" charset="0"/>
                <a:ea typeface="ＭＳ Ｐゴシック" charset="0"/>
                <a:cs typeface="Monaco" charset="0"/>
                <a:sym typeface="Monaco" charset="0"/>
              </a:rPr>
              <a:t>localhost</a:t>
            </a:r>
            <a:r>
              <a:rPr lang="en-US" sz="1200" dirty="0">
                <a:solidFill>
                  <a:srgbClr val="595959"/>
                </a:solidFill>
                <a:latin typeface="Monaco" charset="0"/>
                <a:ea typeface="ＭＳ Ｐゴシック" charset="0"/>
                <a:cs typeface="Monaco" charset="0"/>
                <a:sym typeface="Monaco" charset="0"/>
              </a:rPr>
              <a:t>');</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socket.on</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'news'</a:t>
            </a:r>
            <a:r>
              <a:rPr lang="en-US" sz="1200" dirty="0">
                <a:solidFill>
                  <a:srgbClr val="E9E9E9"/>
                </a:solidFill>
                <a:latin typeface="Monaco" charset="0"/>
                <a:ea typeface="ＭＳ Ｐゴシック" charset="0"/>
                <a:cs typeface="Monaco" charset="0"/>
                <a:sym typeface="Monaco" charset="0"/>
              </a:rPr>
              <a:t>, function (data) {</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socket.emit</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'response'</a:t>
            </a:r>
            <a:r>
              <a:rPr lang="en-US" sz="1200" dirty="0">
                <a:solidFill>
                  <a:srgbClr val="E9E9E9"/>
                </a:solidFill>
                <a:latin typeface="Monaco" charset="0"/>
                <a:ea typeface="ＭＳ Ｐゴシック" charset="0"/>
                <a:cs typeface="Monaco" charset="0"/>
                <a:sym typeface="Monaco" charset="0"/>
              </a:rPr>
              <a:t>, { user: </a:t>
            </a:r>
            <a:r>
              <a:rPr lang="en-US" sz="1200" dirty="0">
                <a:solidFill>
                  <a:srgbClr val="9AB460"/>
                </a:solidFill>
                <a:latin typeface="Monaco" charset="0"/>
                <a:ea typeface="ＭＳ Ｐゴシック" charset="0"/>
                <a:cs typeface="Monaco" charset="0"/>
                <a:sym typeface="Monaco" charset="0"/>
              </a:rPr>
              <a:t>'</a:t>
            </a:r>
            <a:r>
              <a:rPr lang="en-US" sz="1200" dirty="0" err="1">
                <a:solidFill>
                  <a:srgbClr val="9AB460"/>
                </a:solidFill>
                <a:latin typeface="Monaco" charset="0"/>
                <a:ea typeface="ＭＳ Ｐゴシック" charset="0"/>
                <a:cs typeface="Monaco" charset="0"/>
                <a:sym typeface="Monaco" charset="0"/>
              </a:rPr>
              <a:t>steve</a:t>
            </a:r>
            <a:r>
              <a:rPr lang="en-US" sz="1200" dirty="0">
                <a:solidFill>
                  <a:srgbClr val="9AB460"/>
                </a:solidFill>
                <a:latin typeface="Monaco" charset="0"/>
                <a:ea typeface="ＭＳ Ｐゴシック" charset="0"/>
                <a:cs typeface="Monaco" charset="0"/>
                <a:sym typeface="Monaco" charset="0"/>
              </a:rPr>
              <a:t>'</a:t>
            </a:r>
            <a:r>
              <a:rPr lang="en-US" sz="1200" dirty="0">
                <a:solidFill>
                  <a:srgbClr val="E9E9E9"/>
                </a:solidFill>
                <a:latin typeface="Monaco" charset="0"/>
                <a:ea typeface="ＭＳ Ｐゴシック" charset="0"/>
                <a:cs typeface="Monaco" charset="0"/>
                <a:sym typeface="Monaco" charset="0"/>
              </a:rPr>
              <a:t> });</a:t>
            </a:r>
          </a:p>
          <a:p>
            <a:pPr algn="l"/>
            <a:r>
              <a:rPr lang="en-US" sz="1200" dirty="0">
                <a:solidFill>
                  <a:srgbClr val="E9E9E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&lt;/script&gt;</a:t>
            </a:r>
          </a:p>
          <a:p>
            <a:endParaRPr lang="en-US" sz="1200" dirty="0">
              <a:ea typeface="ＭＳ Ｐゴシック" charset="0"/>
              <a:cs typeface="Gill Sans" charset="0"/>
            </a:endParaRPr>
          </a:p>
        </p:txBody>
      </p:sp>
      <p:sp>
        <p:nvSpPr>
          <p:cNvPr id="50181" name="Rectangle 5"/>
          <p:cNvSpPr>
            <a:spLocks/>
          </p:cNvSpPr>
          <p:nvPr/>
        </p:nvSpPr>
        <p:spPr bwMode="auto">
          <a:xfrm>
            <a:off x="1064865" y="2143035"/>
            <a:ext cx="103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server-side</a:t>
            </a:r>
          </a:p>
        </p:txBody>
      </p:sp>
      <p:sp>
        <p:nvSpPr>
          <p:cNvPr id="50182" name="Rectangle 6"/>
          <p:cNvSpPr>
            <a:spLocks/>
          </p:cNvSpPr>
          <p:nvPr/>
        </p:nvSpPr>
        <p:spPr bwMode="auto">
          <a:xfrm>
            <a:off x="6103442" y="2143035"/>
            <a:ext cx="9854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client-side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0149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pPr algn="l"/>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io</a:t>
            </a:r>
            <a:r>
              <a:rPr lang="en-US" sz="1200" dirty="0">
                <a:solidFill>
                  <a:srgbClr val="595959"/>
                </a:solidFill>
                <a:latin typeface="Monaco" charset="0"/>
                <a:ea typeface="ＭＳ Ｐゴシック" charset="0"/>
                <a:cs typeface="Monaco" charset="0"/>
                <a:sym typeface="Monaco" charset="0"/>
              </a:rPr>
              <a:t> = require('</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').listen(80);</a:t>
            </a:r>
          </a:p>
          <a:p>
            <a:pPr algn="l"/>
            <a:endParaRPr lang="en-US" sz="1200" dirty="0">
              <a:solidFill>
                <a:srgbClr val="595959"/>
              </a:solidFill>
              <a:latin typeface="Monaco" charset="0"/>
              <a:ea typeface="ＭＳ Ｐゴシック" charset="0"/>
              <a:cs typeface="Monaco" charset="0"/>
              <a:sym typeface="Monaco" charset="0"/>
            </a:endParaRPr>
          </a:p>
          <a:p>
            <a:pPr algn="l"/>
            <a:r>
              <a:rPr lang="en-US" sz="1200" dirty="0" err="1">
                <a:solidFill>
                  <a:srgbClr val="595959"/>
                </a:solidFill>
                <a:latin typeface="Monaco" charset="0"/>
                <a:ea typeface="ＭＳ Ｐゴシック" charset="0"/>
                <a:cs typeface="Monaco" charset="0"/>
                <a:sym typeface="Monaco" charset="0"/>
              </a:rPr>
              <a:t>io.sockets.on</a:t>
            </a:r>
            <a:r>
              <a:rPr lang="en-US" sz="1200" dirty="0">
                <a:solidFill>
                  <a:srgbClr val="595959"/>
                </a:solidFill>
                <a:latin typeface="Monaco" charset="0"/>
                <a:ea typeface="ＭＳ Ｐゴシック" charset="0"/>
                <a:cs typeface="Monaco" charset="0"/>
                <a:sym typeface="Monaco" charset="0"/>
              </a:rPr>
              <a:t>('connection', function (socket)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('news', 'Stocks are up!');</a:t>
            </a:r>
          </a:p>
          <a:p>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('response', function (data) {</a:t>
            </a:r>
          </a:p>
          <a:p>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console.log</a:t>
            </a:r>
            <a:r>
              <a:rPr lang="en-US" sz="1200" dirty="0">
                <a:solidFill>
                  <a:srgbClr val="595959"/>
                </a:solidFill>
                <a:latin typeface="Monaco" charset="0"/>
                <a:ea typeface="ＭＳ Ｐゴシック" charset="0"/>
                <a:cs typeface="Monaco" charset="0"/>
                <a:sym typeface="Monaco" charset="0"/>
              </a:rPr>
              <a:t>(data);</a:t>
            </a:r>
          </a:p>
          <a:p>
            <a:r>
              <a:rPr lang="en-US" sz="1200" dirty="0">
                <a:solidFill>
                  <a:srgbClr val="595959"/>
                </a:solidFill>
                <a:latin typeface="Monaco" charset="0"/>
                <a:ea typeface="ＭＳ Ｐゴシック" charset="0"/>
                <a:cs typeface="Monaco" charset="0"/>
                <a:sym typeface="Monaco" charset="0"/>
              </a:rPr>
              <a:t>  });</a:t>
            </a:r>
          </a:p>
          <a:p>
            <a:pPr algn="l"/>
            <a:r>
              <a:rPr lang="en-US" sz="1200" dirty="0" smtClean="0">
                <a:solidFill>
                  <a:srgbClr val="595959"/>
                </a:solidFill>
                <a:latin typeface="Monaco" charset="0"/>
                <a:ea typeface="ＭＳ Ｐゴシック" charset="0"/>
                <a:cs typeface="Monaco" charset="0"/>
                <a:sym typeface="Monaco" charset="0"/>
              </a:rPr>
              <a:t>}</a:t>
            </a:r>
            <a:r>
              <a:rPr lang="en-US" sz="1200" dirty="0">
                <a:solidFill>
                  <a:srgbClr val="595959"/>
                </a:solidFill>
                <a:latin typeface="Monaco" charset="0"/>
                <a:ea typeface="ＭＳ Ｐゴシック" charset="0"/>
                <a:cs typeface="Monaco" charset="0"/>
                <a:sym typeface="Monaco" charset="0"/>
              </a:rPr>
              <a:t>);</a:t>
            </a:r>
          </a:p>
          <a:p>
            <a:endParaRPr lang="en-US" sz="1200" dirty="0">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rgbClr val="595959"/>
                </a:solidFill>
                <a:latin typeface="Monaco" charset="0"/>
                <a:ea typeface="ＭＳ Ｐゴシック" charset="0"/>
                <a:cs typeface="Monaco" charset="0"/>
                <a:sym typeface="Monaco" charset="0"/>
              </a:rPr>
              <a:t>&lt;script </a:t>
            </a:r>
            <a:r>
              <a:rPr lang="en-US" sz="1200" dirty="0" err="1">
                <a:solidFill>
                  <a:srgbClr val="595959"/>
                </a:solidFill>
                <a:latin typeface="Monaco" charset="0"/>
                <a:ea typeface="ＭＳ Ｐゴシック" charset="0"/>
                <a:cs typeface="Monaco" charset="0"/>
                <a:sym typeface="Monaco" charset="0"/>
              </a:rPr>
              <a:t>src</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socket.io.js</a:t>
            </a:r>
            <a:r>
              <a:rPr lang="en-US" sz="1200" dirty="0">
                <a:solidFill>
                  <a:srgbClr val="595959"/>
                </a:solidFill>
                <a:latin typeface="Monaco" charset="0"/>
                <a:ea typeface="ＭＳ Ｐゴシック" charset="0"/>
                <a:cs typeface="Monaco" charset="0"/>
                <a:sym typeface="Monaco" charset="0"/>
              </a:rPr>
              <a:t>"&gt;&lt;/script&gt;</a:t>
            </a:r>
          </a:p>
          <a:p>
            <a:pPr algn="l"/>
            <a:r>
              <a:rPr lang="en-US" sz="1200" dirty="0">
                <a:solidFill>
                  <a:srgbClr val="595959"/>
                </a:solidFill>
                <a:latin typeface="Monaco" charset="0"/>
                <a:ea typeface="ＭＳ Ｐゴシック" charset="0"/>
                <a:cs typeface="Monaco" charset="0"/>
                <a:sym typeface="Monaco" charset="0"/>
              </a:rPr>
              <a:t>&lt;script&gt;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socket = </a:t>
            </a:r>
            <a:r>
              <a:rPr lang="en-US" sz="1200" dirty="0" err="1">
                <a:solidFill>
                  <a:srgbClr val="595959"/>
                </a:solidFill>
                <a:latin typeface="Monaco" charset="0"/>
                <a:ea typeface="ＭＳ Ｐゴシック" charset="0"/>
                <a:cs typeface="Monaco" charset="0"/>
                <a:sym typeface="Monaco" charset="0"/>
              </a:rPr>
              <a:t>io.connect</a:t>
            </a:r>
            <a:r>
              <a:rPr lang="en-US" sz="1200" dirty="0">
                <a:solidFill>
                  <a:srgbClr val="595959"/>
                </a:solidFill>
                <a:latin typeface="Monaco" charset="0"/>
                <a:ea typeface="ＭＳ Ｐゴシック" charset="0"/>
                <a:cs typeface="Monaco" charset="0"/>
                <a:sym typeface="Monaco" charset="0"/>
              </a:rPr>
              <a:t>('http://</a:t>
            </a:r>
            <a:r>
              <a:rPr lang="en-US" sz="1200" dirty="0" err="1">
                <a:solidFill>
                  <a:srgbClr val="595959"/>
                </a:solidFill>
                <a:latin typeface="Monaco" charset="0"/>
                <a:ea typeface="ＭＳ Ｐゴシック" charset="0"/>
                <a:cs typeface="Monaco" charset="0"/>
                <a:sym typeface="Monaco" charset="0"/>
              </a:rPr>
              <a:t>localhost</a:t>
            </a:r>
            <a:r>
              <a:rPr lang="en-US" sz="1200" dirty="0">
                <a:solidFill>
                  <a:srgbClr val="595959"/>
                </a:solidFill>
                <a:latin typeface="Monaco" charset="0"/>
                <a:ea typeface="ＭＳ Ｐゴシック" charset="0"/>
                <a:cs typeface="Monaco" charset="0"/>
                <a:sym typeface="Monaco" charset="0"/>
              </a:rPr>
              <a: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('news', function (data) {</a:t>
            </a:r>
          </a:p>
          <a:p>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socket.emit</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'response'</a:t>
            </a:r>
            <a:r>
              <a:rPr lang="en-US" sz="1200" dirty="0">
                <a:solidFill>
                  <a:srgbClr val="E9E9E9"/>
                </a:solidFill>
                <a:latin typeface="Monaco" charset="0"/>
                <a:ea typeface="ＭＳ Ｐゴシック" charset="0"/>
                <a:cs typeface="Monaco" charset="0"/>
                <a:sym typeface="Monaco" charset="0"/>
              </a:rPr>
              <a:t>, { user: </a:t>
            </a:r>
            <a:r>
              <a:rPr lang="en-US" sz="1200" dirty="0">
                <a:solidFill>
                  <a:srgbClr val="9AB460"/>
                </a:solidFill>
                <a:latin typeface="Monaco" charset="0"/>
                <a:ea typeface="ＭＳ Ｐゴシック" charset="0"/>
                <a:cs typeface="Monaco" charset="0"/>
                <a:sym typeface="Monaco" charset="0"/>
              </a:rPr>
              <a:t>'</a:t>
            </a:r>
            <a:r>
              <a:rPr lang="en-US" sz="1200" dirty="0" err="1">
                <a:solidFill>
                  <a:srgbClr val="9AB460"/>
                </a:solidFill>
                <a:latin typeface="Monaco" charset="0"/>
                <a:ea typeface="ＭＳ Ｐゴシック" charset="0"/>
                <a:cs typeface="Monaco" charset="0"/>
                <a:sym typeface="Monaco" charset="0"/>
              </a:rPr>
              <a:t>steve</a:t>
            </a:r>
            <a:r>
              <a:rPr lang="en-US" sz="1200" dirty="0">
                <a:solidFill>
                  <a:srgbClr val="9AB460"/>
                </a:solidFill>
                <a:latin typeface="Monaco" charset="0"/>
                <a:ea typeface="ＭＳ Ｐゴシック" charset="0"/>
                <a:cs typeface="Monaco" charset="0"/>
                <a:sym typeface="Monaco" charset="0"/>
              </a:rPr>
              <a:t>'</a:t>
            </a:r>
            <a:r>
              <a:rPr lang="en-US" sz="1200" dirty="0">
                <a:solidFill>
                  <a:srgbClr val="E9E9E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&lt;/script&gt;</a:t>
            </a:r>
          </a:p>
          <a:p>
            <a:endParaRPr lang="en-US" sz="1200" dirty="0">
              <a:solidFill>
                <a:srgbClr val="595959"/>
              </a:solidFill>
              <a:ea typeface="ＭＳ Ｐゴシック" charset="0"/>
              <a:cs typeface="Gill Sans" charset="0"/>
            </a:endParaRPr>
          </a:p>
        </p:txBody>
      </p:sp>
      <p:sp>
        <p:nvSpPr>
          <p:cNvPr id="50182" name="Rectangle 6"/>
          <p:cNvSpPr>
            <a:spLocks/>
          </p:cNvSpPr>
          <p:nvPr/>
        </p:nvSpPr>
        <p:spPr bwMode="auto">
          <a:xfrm>
            <a:off x="6103442" y="2143035"/>
            <a:ext cx="9854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client-side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95769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pPr algn="l"/>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io</a:t>
            </a:r>
            <a:r>
              <a:rPr lang="en-US" sz="1200" dirty="0">
                <a:solidFill>
                  <a:srgbClr val="595959"/>
                </a:solidFill>
                <a:latin typeface="Monaco" charset="0"/>
                <a:ea typeface="ＭＳ Ｐゴシック" charset="0"/>
                <a:cs typeface="Monaco" charset="0"/>
                <a:sym typeface="Monaco" charset="0"/>
              </a:rPr>
              <a:t> = require('</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').listen(80);</a:t>
            </a:r>
          </a:p>
          <a:p>
            <a:pPr algn="l"/>
            <a:endParaRPr lang="en-US" sz="1200" dirty="0">
              <a:solidFill>
                <a:srgbClr val="595959"/>
              </a:solidFill>
              <a:latin typeface="Monaco" charset="0"/>
              <a:ea typeface="ＭＳ Ｐゴシック" charset="0"/>
              <a:cs typeface="Monaco" charset="0"/>
              <a:sym typeface="Monaco" charset="0"/>
            </a:endParaRPr>
          </a:p>
          <a:p>
            <a:pPr algn="l"/>
            <a:r>
              <a:rPr lang="en-US" sz="1200" dirty="0" err="1">
                <a:solidFill>
                  <a:srgbClr val="595959"/>
                </a:solidFill>
                <a:latin typeface="Monaco" charset="0"/>
                <a:ea typeface="ＭＳ Ｐゴシック" charset="0"/>
                <a:cs typeface="Monaco" charset="0"/>
                <a:sym typeface="Monaco" charset="0"/>
              </a:rPr>
              <a:t>io.sockets.on</a:t>
            </a:r>
            <a:r>
              <a:rPr lang="en-US" sz="1200" dirty="0">
                <a:solidFill>
                  <a:srgbClr val="595959"/>
                </a:solidFill>
                <a:latin typeface="Monaco" charset="0"/>
                <a:ea typeface="ＭＳ Ｐゴシック" charset="0"/>
                <a:cs typeface="Monaco" charset="0"/>
                <a:sym typeface="Monaco" charset="0"/>
              </a:rPr>
              <a:t>('connection', function (socket) {</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socket.emit</a:t>
            </a:r>
            <a:r>
              <a:rPr lang="en-US" sz="1200" dirty="0">
                <a:solidFill>
                  <a:srgbClr val="595959"/>
                </a:solidFill>
                <a:latin typeface="Monaco" charset="0"/>
                <a:ea typeface="ＭＳ Ｐゴシック" charset="0"/>
                <a:cs typeface="Monaco" charset="0"/>
                <a:sym typeface="Monaco" charset="0"/>
              </a:rPr>
              <a:t>('news', 'Stocks are up!');</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socket.on</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'response'</a:t>
            </a:r>
            <a:r>
              <a:rPr lang="en-US" sz="1200" dirty="0">
                <a:solidFill>
                  <a:srgbClr val="E9E9E9"/>
                </a:solidFill>
                <a:latin typeface="Monaco" charset="0"/>
                <a:ea typeface="ＭＳ Ｐゴシック" charset="0"/>
                <a:cs typeface="Monaco" charset="0"/>
                <a:sym typeface="Monaco" charset="0"/>
              </a:rPr>
              <a:t>, function (data) {</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console.log</a:t>
            </a:r>
            <a:r>
              <a:rPr lang="en-US" sz="1200" dirty="0">
                <a:solidFill>
                  <a:srgbClr val="E9E9E9"/>
                </a:solidFill>
                <a:latin typeface="Monaco" charset="0"/>
                <a:ea typeface="ＭＳ Ｐゴシック" charset="0"/>
                <a:cs typeface="Monaco" charset="0"/>
                <a:sym typeface="Monaco" charset="0"/>
              </a:rPr>
              <a:t>(data);</a:t>
            </a:r>
          </a:p>
          <a:p>
            <a:pPr algn="l"/>
            <a:r>
              <a:rPr lang="en-US" sz="1200" dirty="0">
                <a:solidFill>
                  <a:srgbClr val="E9E9E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a:t>
            </a:r>
          </a:p>
          <a:p>
            <a:endParaRPr lang="en-US" sz="1200" dirty="0">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dirty="0">
                <a:solidFill>
                  <a:srgbClr val="595959"/>
                </a:solidFill>
                <a:latin typeface="Monaco" charset="0"/>
                <a:ea typeface="ＭＳ Ｐゴシック" charset="0"/>
                <a:cs typeface="Monaco" charset="0"/>
                <a:sym typeface="Monaco" charset="0"/>
              </a:rPr>
              <a:t>&lt;script </a:t>
            </a:r>
            <a:r>
              <a:rPr lang="en-US" sz="1200" dirty="0" err="1">
                <a:solidFill>
                  <a:srgbClr val="595959"/>
                </a:solidFill>
                <a:latin typeface="Monaco" charset="0"/>
                <a:ea typeface="ＭＳ Ｐゴシック" charset="0"/>
                <a:cs typeface="Monaco" charset="0"/>
                <a:sym typeface="Monaco" charset="0"/>
              </a:rPr>
              <a:t>src</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a:t>
            </a:r>
            <a:r>
              <a:rPr lang="en-US" sz="1200" dirty="0">
                <a:solidFill>
                  <a:srgbClr val="595959"/>
                </a:solidFill>
                <a:latin typeface="Monaco" charset="0"/>
                <a:ea typeface="ＭＳ Ｐゴシック" charset="0"/>
                <a:cs typeface="Monaco" charset="0"/>
                <a:sym typeface="Monaco" charset="0"/>
              </a:rPr>
              <a:t>/</a:t>
            </a:r>
            <a:r>
              <a:rPr lang="en-US" sz="1200" dirty="0" err="1">
                <a:solidFill>
                  <a:srgbClr val="595959"/>
                </a:solidFill>
                <a:latin typeface="Monaco" charset="0"/>
                <a:ea typeface="ＭＳ Ｐゴシック" charset="0"/>
                <a:cs typeface="Monaco" charset="0"/>
                <a:sym typeface="Monaco" charset="0"/>
              </a:rPr>
              <a:t>socket.io.js</a:t>
            </a:r>
            <a:r>
              <a:rPr lang="en-US" sz="1200" dirty="0">
                <a:solidFill>
                  <a:srgbClr val="595959"/>
                </a:solidFill>
                <a:latin typeface="Monaco" charset="0"/>
                <a:ea typeface="ＭＳ Ｐゴシック" charset="0"/>
                <a:cs typeface="Monaco" charset="0"/>
                <a:sym typeface="Monaco" charset="0"/>
              </a:rPr>
              <a:t>"&gt;&lt;/script&gt;</a:t>
            </a:r>
          </a:p>
          <a:p>
            <a:pPr algn="l"/>
            <a:r>
              <a:rPr lang="en-US" sz="1200" dirty="0">
                <a:solidFill>
                  <a:srgbClr val="595959"/>
                </a:solidFill>
                <a:latin typeface="Monaco" charset="0"/>
                <a:ea typeface="ＭＳ Ｐゴシック" charset="0"/>
                <a:cs typeface="Monaco" charset="0"/>
                <a:sym typeface="Monaco" charset="0"/>
              </a:rPr>
              <a:t>&lt;script&gt;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var</a:t>
            </a:r>
            <a:r>
              <a:rPr lang="en-US" sz="1200" dirty="0">
                <a:solidFill>
                  <a:srgbClr val="595959"/>
                </a:solidFill>
                <a:latin typeface="Monaco" charset="0"/>
                <a:ea typeface="ＭＳ Ｐゴシック" charset="0"/>
                <a:cs typeface="Monaco" charset="0"/>
                <a:sym typeface="Monaco" charset="0"/>
              </a:rPr>
              <a:t> socket = </a:t>
            </a:r>
            <a:r>
              <a:rPr lang="en-US" sz="1200" dirty="0" err="1">
                <a:solidFill>
                  <a:srgbClr val="595959"/>
                </a:solidFill>
                <a:latin typeface="Monaco" charset="0"/>
                <a:ea typeface="ＭＳ Ｐゴシック" charset="0"/>
                <a:cs typeface="Monaco" charset="0"/>
                <a:sym typeface="Monaco" charset="0"/>
              </a:rPr>
              <a:t>io.connect</a:t>
            </a:r>
            <a:r>
              <a:rPr lang="en-US" sz="1200" dirty="0">
                <a:solidFill>
                  <a:srgbClr val="595959"/>
                </a:solidFill>
                <a:latin typeface="Monaco" charset="0"/>
                <a:ea typeface="ＭＳ Ｐゴシック" charset="0"/>
                <a:cs typeface="Monaco" charset="0"/>
                <a:sym typeface="Monaco" charset="0"/>
              </a:rPr>
              <a:t>('http://</a:t>
            </a:r>
            <a:r>
              <a:rPr lang="en-US" sz="1200" dirty="0" err="1">
                <a:solidFill>
                  <a:srgbClr val="595959"/>
                </a:solidFill>
                <a:latin typeface="Monaco" charset="0"/>
                <a:ea typeface="ＭＳ Ｐゴシック" charset="0"/>
                <a:cs typeface="Monaco" charset="0"/>
                <a:sym typeface="Monaco" charset="0"/>
              </a:rPr>
              <a:t>localhost</a:t>
            </a:r>
            <a:r>
              <a:rPr lang="en-US" sz="1200" dirty="0">
                <a:solidFill>
                  <a:srgbClr val="595959"/>
                </a:solidFill>
                <a:latin typeface="Monaco" charset="0"/>
                <a:ea typeface="ＭＳ Ｐゴシック" charset="0"/>
                <a:cs typeface="Monaco" charset="0"/>
                <a:sym typeface="Monaco" charset="0"/>
              </a:rPr>
              <a:t>');</a:t>
            </a:r>
          </a:p>
          <a:p>
            <a:pPr algn="l"/>
            <a:r>
              <a:rPr lang="en-US" sz="1200" dirty="0">
                <a:solidFill>
                  <a:srgbClr val="595959"/>
                </a:solidFill>
                <a:latin typeface="Monaco" charset="0"/>
                <a:ea typeface="ＭＳ Ｐゴシック" charset="0"/>
                <a:cs typeface="Monaco" charset="0"/>
                <a:sym typeface="Monaco" charset="0"/>
              </a:rPr>
              <a:t>  </a:t>
            </a:r>
            <a:r>
              <a:rPr lang="en-US" sz="1200" dirty="0" err="1">
                <a:solidFill>
                  <a:srgbClr val="595959"/>
                </a:solidFill>
                <a:latin typeface="Monaco" charset="0"/>
                <a:ea typeface="ＭＳ Ｐゴシック" charset="0"/>
                <a:cs typeface="Monaco" charset="0"/>
                <a:sym typeface="Monaco" charset="0"/>
              </a:rPr>
              <a:t>socket.on</a:t>
            </a:r>
            <a:r>
              <a:rPr lang="en-US" sz="1200" dirty="0">
                <a:solidFill>
                  <a:srgbClr val="595959"/>
                </a:solidFill>
                <a:latin typeface="Monaco" charset="0"/>
                <a:ea typeface="ＭＳ Ｐゴシック" charset="0"/>
                <a:cs typeface="Monaco" charset="0"/>
                <a:sym typeface="Monaco" charset="0"/>
              </a:rPr>
              <a:t>('news', function (data) {</a:t>
            </a:r>
          </a:p>
          <a:p>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socket.emit</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'response'</a:t>
            </a:r>
            <a:r>
              <a:rPr lang="en-US" sz="1200" dirty="0">
                <a:solidFill>
                  <a:srgbClr val="E9E9E9"/>
                </a:solidFill>
                <a:latin typeface="Monaco" charset="0"/>
                <a:ea typeface="ＭＳ Ｐゴシック" charset="0"/>
                <a:cs typeface="Monaco" charset="0"/>
                <a:sym typeface="Monaco" charset="0"/>
              </a:rPr>
              <a:t>, { user: </a:t>
            </a:r>
            <a:r>
              <a:rPr lang="en-US" sz="1200" dirty="0">
                <a:solidFill>
                  <a:srgbClr val="9AB460"/>
                </a:solidFill>
                <a:latin typeface="Monaco" charset="0"/>
                <a:ea typeface="ＭＳ Ｐゴシック" charset="0"/>
                <a:cs typeface="Monaco" charset="0"/>
                <a:sym typeface="Monaco" charset="0"/>
              </a:rPr>
              <a:t>'</a:t>
            </a:r>
            <a:r>
              <a:rPr lang="en-US" sz="1200" dirty="0" err="1">
                <a:solidFill>
                  <a:srgbClr val="9AB460"/>
                </a:solidFill>
                <a:latin typeface="Monaco" charset="0"/>
                <a:ea typeface="ＭＳ Ｐゴシック" charset="0"/>
                <a:cs typeface="Monaco" charset="0"/>
                <a:sym typeface="Monaco" charset="0"/>
              </a:rPr>
              <a:t>steve</a:t>
            </a:r>
            <a:r>
              <a:rPr lang="en-US" sz="1200" dirty="0">
                <a:solidFill>
                  <a:srgbClr val="9AB460"/>
                </a:solidFill>
                <a:latin typeface="Monaco" charset="0"/>
                <a:ea typeface="ＭＳ Ｐゴシック" charset="0"/>
                <a:cs typeface="Monaco" charset="0"/>
                <a:sym typeface="Monaco" charset="0"/>
              </a:rPr>
              <a:t>'</a:t>
            </a:r>
            <a:r>
              <a:rPr lang="en-US" sz="1200" dirty="0">
                <a:solidFill>
                  <a:srgbClr val="E9E9E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  });</a:t>
            </a:r>
          </a:p>
          <a:p>
            <a:pPr algn="l"/>
            <a:r>
              <a:rPr lang="en-US" sz="1200" dirty="0">
                <a:solidFill>
                  <a:srgbClr val="595959"/>
                </a:solidFill>
                <a:latin typeface="Monaco" charset="0"/>
                <a:ea typeface="ＭＳ Ｐゴシック" charset="0"/>
                <a:cs typeface="Monaco" charset="0"/>
                <a:sym typeface="Monaco" charset="0"/>
              </a:rPr>
              <a:t>&lt;/script&gt;</a:t>
            </a:r>
          </a:p>
          <a:p>
            <a:endParaRPr lang="en-US" sz="1200" dirty="0">
              <a:solidFill>
                <a:srgbClr val="595959"/>
              </a:solidFill>
              <a:ea typeface="ＭＳ Ｐゴシック" charset="0"/>
              <a:cs typeface="Gill Sans" charset="0"/>
            </a:endParaRPr>
          </a:p>
        </p:txBody>
      </p:sp>
      <p:sp>
        <p:nvSpPr>
          <p:cNvPr id="50181" name="Rectangle 5"/>
          <p:cNvSpPr>
            <a:spLocks/>
          </p:cNvSpPr>
          <p:nvPr/>
        </p:nvSpPr>
        <p:spPr bwMode="auto">
          <a:xfrm>
            <a:off x="1064865" y="2143035"/>
            <a:ext cx="103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server-side</a:t>
            </a:r>
          </a:p>
        </p:txBody>
      </p:sp>
      <p:sp>
        <p:nvSpPr>
          <p:cNvPr id="50182" name="Rectangle 6"/>
          <p:cNvSpPr>
            <a:spLocks/>
          </p:cNvSpPr>
          <p:nvPr/>
        </p:nvSpPr>
        <p:spPr bwMode="auto">
          <a:xfrm>
            <a:off x="6103442" y="2143035"/>
            <a:ext cx="9854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client-side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38363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p:cNvSpPr>
          <p:nvPr/>
        </p:nvSpPr>
        <p:spPr bwMode="auto">
          <a:xfrm>
            <a:off x="80368" y="2950726"/>
            <a:ext cx="4361036" cy="166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spAutoFit/>
          </a:bodyPr>
          <a:lstStyle/>
          <a:p>
            <a:pPr algn="l"/>
            <a:r>
              <a:rPr lang="en-US" sz="1200" dirty="0" err="1">
                <a:solidFill>
                  <a:srgbClr val="E9E9E9"/>
                </a:solidFill>
                <a:latin typeface="Monaco" charset="0"/>
                <a:ea typeface="ＭＳ Ｐゴシック" charset="0"/>
                <a:cs typeface="Monaco" charset="0"/>
                <a:sym typeface="Monaco" charset="0"/>
              </a:rPr>
              <a:t>var</a:t>
            </a:r>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io</a:t>
            </a:r>
            <a:r>
              <a:rPr lang="en-US" sz="1200" dirty="0">
                <a:solidFill>
                  <a:srgbClr val="E9E9E9"/>
                </a:solidFill>
                <a:latin typeface="Monaco" charset="0"/>
                <a:ea typeface="ＭＳ Ｐゴシック" charset="0"/>
                <a:cs typeface="Monaco" charset="0"/>
                <a:sym typeface="Monaco" charset="0"/>
              </a:rPr>
              <a:t> = require(</a:t>
            </a:r>
            <a:r>
              <a:rPr lang="en-US" sz="1200" dirty="0">
                <a:solidFill>
                  <a:srgbClr val="9AB460"/>
                </a:solidFill>
                <a:latin typeface="Monaco" charset="0"/>
                <a:ea typeface="ＭＳ Ｐゴシック" charset="0"/>
                <a:cs typeface="Monaco" charset="0"/>
                <a:sym typeface="Monaco" charset="0"/>
              </a:rPr>
              <a:t>'</a:t>
            </a:r>
            <a:r>
              <a:rPr lang="en-US" sz="1200" dirty="0" err="1">
                <a:solidFill>
                  <a:srgbClr val="9AB460"/>
                </a:solidFill>
                <a:latin typeface="Monaco" charset="0"/>
                <a:ea typeface="ＭＳ Ｐゴシック" charset="0"/>
                <a:cs typeface="Monaco" charset="0"/>
                <a:sym typeface="Monaco" charset="0"/>
              </a:rPr>
              <a:t>socket.io</a:t>
            </a:r>
            <a:r>
              <a:rPr lang="en-US" sz="1200" dirty="0">
                <a:solidFill>
                  <a:srgbClr val="9AB460"/>
                </a:solidFill>
                <a:latin typeface="Monaco" charset="0"/>
                <a:ea typeface="ＭＳ Ｐゴシック" charset="0"/>
                <a:cs typeface="Monaco" charset="0"/>
                <a:sym typeface="Monaco" charset="0"/>
              </a:rPr>
              <a:t>'</a:t>
            </a:r>
            <a:r>
              <a:rPr lang="en-US" sz="1200" dirty="0">
                <a:solidFill>
                  <a:srgbClr val="E9E9E9"/>
                </a:solidFill>
                <a:latin typeface="Monaco" charset="0"/>
                <a:ea typeface="ＭＳ Ｐゴシック" charset="0"/>
                <a:cs typeface="Monaco" charset="0"/>
                <a:sym typeface="Monaco" charset="0"/>
              </a:rPr>
              <a:t>).listen(</a:t>
            </a:r>
            <a:r>
              <a:rPr lang="en-US" sz="1200" dirty="0">
                <a:solidFill>
                  <a:srgbClr val="9AB460"/>
                </a:solidFill>
                <a:latin typeface="Monaco" charset="0"/>
                <a:ea typeface="ＭＳ Ｐゴシック" charset="0"/>
                <a:cs typeface="Monaco" charset="0"/>
                <a:sym typeface="Monaco" charset="0"/>
              </a:rPr>
              <a:t>80</a:t>
            </a:r>
            <a:r>
              <a:rPr lang="en-US" sz="1200" dirty="0">
                <a:solidFill>
                  <a:srgbClr val="E9E9E9"/>
                </a:solidFill>
                <a:latin typeface="Monaco" charset="0"/>
                <a:ea typeface="ＭＳ Ｐゴシック" charset="0"/>
                <a:cs typeface="Monaco" charset="0"/>
                <a:sym typeface="Monaco" charset="0"/>
              </a:rPr>
              <a:t>);</a:t>
            </a:r>
          </a:p>
          <a:p>
            <a:pPr algn="l"/>
            <a:endParaRPr lang="en-US" sz="1200" dirty="0">
              <a:solidFill>
                <a:srgbClr val="E9E9E9"/>
              </a:solidFill>
              <a:latin typeface="Monaco" charset="0"/>
              <a:ea typeface="ＭＳ Ｐゴシック" charset="0"/>
              <a:cs typeface="Monaco" charset="0"/>
              <a:sym typeface="Monaco" charset="0"/>
            </a:endParaRPr>
          </a:p>
          <a:p>
            <a:pPr algn="l"/>
            <a:r>
              <a:rPr lang="en-US" sz="1200" dirty="0" err="1">
                <a:solidFill>
                  <a:srgbClr val="E9E9E9"/>
                </a:solidFill>
                <a:latin typeface="Monaco" charset="0"/>
                <a:ea typeface="ＭＳ Ｐゴシック" charset="0"/>
                <a:cs typeface="Monaco" charset="0"/>
                <a:sym typeface="Monaco" charset="0"/>
              </a:rPr>
              <a:t>io.sockets.on</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'connection'</a:t>
            </a:r>
            <a:r>
              <a:rPr lang="en-US" sz="1200" dirty="0">
                <a:solidFill>
                  <a:srgbClr val="E9E9E9"/>
                </a:solidFill>
                <a:latin typeface="Monaco" charset="0"/>
                <a:ea typeface="ＭＳ Ｐゴシック" charset="0"/>
                <a:cs typeface="Monaco" charset="0"/>
                <a:sym typeface="Monaco" charset="0"/>
              </a:rPr>
              <a:t>, function (socket) {</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socket.emit</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'news'</a:t>
            </a:r>
            <a:r>
              <a:rPr lang="en-US" sz="1200" dirty="0">
                <a:solidFill>
                  <a:srgbClr val="E9E9E9"/>
                </a:solidFill>
                <a:latin typeface="Monaco" charset="0"/>
                <a:ea typeface="ＭＳ Ｐゴシック" charset="0"/>
                <a:cs typeface="Monaco" charset="0"/>
                <a:sym typeface="Monaco" charset="0"/>
              </a:rPr>
              <a:t>, </a:t>
            </a:r>
            <a:r>
              <a:rPr lang="en-US" sz="1200" dirty="0">
                <a:solidFill>
                  <a:srgbClr val="9AB460"/>
                </a:solidFill>
                <a:latin typeface="Monaco" charset="0"/>
                <a:ea typeface="ＭＳ Ｐゴシック" charset="0"/>
                <a:cs typeface="Monaco" charset="0"/>
                <a:sym typeface="Monaco" charset="0"/>
              </a:rPr>
              <a:t>'Stocks are up!'</a:t>
            </a:r>
            <a:r>
              <a:rPr lang="en-US" sz="1200" dirty="0">
                <a:solidFill>
                  <a:srgbClr val="E9E9E9"/>
                </a:solidFill>
                <a:latin typeface="Monaco" charset="0"/>
                <a:ea typeface="ＭＳ Ｐゴシック" charset="0"/>
                <a:cs typeface="Monaco" charset="0"/>
                <a:sym typeface="Monaco" charset="0"/>
              </a:rPr>
              <a:t>);</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socket.on</a:t>
            </a:r>
            <a:r>
              <a:rPr lang="en-US" sz="1200" dirty="0">
                <a:solidFill>
                  <a:srgbClr val="E9E9E9"/>
                </a:solidFill>
                <a:latin typeface="Monaco" charset="0"/>
                <a:ea typeface="ＭＳ Ｐゴシック" charset="0"/>
                <a:cs typeface="Monaco" charset="0"/>
                <a:sym typeface="Monaco" charset="0"/>
              </a:rPr>
              <a:t>(</a:t>
            </a:r>
            <a:r>
              <a:rPr lang="en-US" sz="1200" dirty="0">
                <a:solidFill>
                  <a:srgbClr val="9AB460"/>
                </a:solidFill>
                <a:latin typeface="Monaco" charset="0"/>
                <a:ea typeface="ＭＳ Ｐゴシック" charset="0"/>
                <a:cs typeface="Monaco" charset="0"/>
                <a:sym typeface="Monaco" charset="0"/>
              </a:rPr>
              <a:t>'response'</a:t>
            </a:r>
            <a:r>
              <a:rPr lang="en-US" sz="1200" dirty="0">
                <a:solidFill>
                  <a:srgbClr val="E9E9E9"/>
                </a:solidFill>
                <a:latin typeface="Monaco" charset="0"/>
                <a:ea typeface="ＭＳ Ｐゴシック" charset="0"/>
                <a:cs typeface="Monaco" charset="0"/>
                <a:sym typeface="Monaco" charset="0"/>
              </a:rPr>
              <a:t>, function (data) {</a:t>
            </a:r>
          </a:p>
          <a:p>
            <a:pPr algn="l"/>
            <a:r>
              <a:rPr lang="en-US" sz="1200" dirty="0">
                <a:solidFill>
                  <a:srgbClr val="E9E9E9"/>
                </a:solidFill>
                <a:latin typeface="Monaco" charset="0"/>
                <a:ea typeface="ＭＳ Ｐゴシック" charset="0"/>
                <a:cs typeface="Monaco" charset="0"/>
                <a:sym typeface="Monaco" charset="0"/>
              </a:rPr>
              <a:t>    </a:t>
            </a:r>
            <a:r>
              <a:rPr lang="en-US" sz="1200" dirty="0" err="1">
                <a:solidFill>
                  <a:srgbClr val="E9E9E9"/>
                </a:solidFill>
                <a:latin typeface="Monaco" charset="0"/>
                <a:ea typeface="ＭＳ Ｐゴシック" charset="0"/>
                <a:cs typeface="Monaco" charset="0"/>
                <a:sym typeface="Monaco" charset="0"/>
              </a:rPr>
              <a:t>console.log</a:t>
            </a:r>
            <a:r>
              <a:rPr lang="en-US" sz="1200" dirty="0">
                <a:solidFill>
                  <a:srgbClr val="E9E9E9"/>
                </a:solidFill>
                <a:latin typeface="Monaco" charset="0"/>
                <a:ea typeface="ＭＳ Ｐゴシック" charset="0"/>
                <a:cs typeface="Monaco" charset="0"/>
                <a:sym typeface="Monaco" charset="0"/>
              </a:rPr>
              <a:t>(data);</a:t>
            </a:r>
          </a:p>
          <a:p>
            <a:pPr algn="l"/>
            <a:r>
              <a:rPr lang="en-US" sz="1200" dirty="0">
                <a:solidFill>
                  <a:srgbClr val="E9E9E9"/>
                </a:solidFill>
                <a:latin typeface="Monaco" charset="0"/>
                <a:ea typeface="ＭＳ Ｐゴシック" charset="0"/>
                <a:cs typeface="Monaco" charset="0"/>
                <a:sym typeface="Monaco" charset="0"/>
              </a:rPr>
              <a:t>  });</a:t>
            </a:r>
          </a:p>
          <a:p>
            <a:pPr algn="l"/>
            <a:r>
              <a:rPr lang="en-US" sz="1200" dirty="0">
                <a:solidFill>
                  <a:srgbClr val="E9E9E9"/>
                </a:solidFill>
                <a:latin typeface="Monaco" charset="0"/>
                <a:ea typeface="ＭＳ Ｐゴシック" charset="0"/>
                <a:cs typeface="Monaco" charset="0"/>
                <a:sym typeface="Monaco" charset="0"/>
              </a:rPr>
              <a:t>});</a:t>
            </a:r>
            <a:endParaRPr lang="en-US" sz="1200" dirty="0">
              <a:solidFill>
                <a:srgbClr val="FFFEFE"/>
              </a:solidFill>
              <a:latin typeface="Monaco" charset="0"/>
              <a:ea typeface="ＭＳ Ｐゴシック" charset="0"/>
              <a:cs typeface="Monaco" charset="0"/>
              <a:sym typeface="Monaco" charset="0"/>
            </a:endParaRPr>
          </a:p>
          <a:p>
            <a:endParaRPr lang="en-US" sz="1200" dirty="0">
              <a:ea typeface="ＭＳ Ｐゴシック" charset="0"/>
              <a:cs typeface="Gill Sans" charset="0"/>
            </a:endParaRPr>
          </a:p>
        </p:txBody>
      </p:sp>
      <p:sp>
        <p:nvSpPr>
          <p:cNvPr id="50179" name="Rectangle 3"/>
          <p:cNvSpPr>
            <a:spLocks/>
          </p:cNvSpPr>
          <p:nvPr/>
        </p:nvSpPr>
        <p:spPr bwMode="auto">
          <a:xfrm>
            <a:off x="4750594" y="2906613"/>
            <a:ext cx="4545211" cy="162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l"/>
            <a:r>
              <a:rPr lang="en-US" sz="1200">
                <a:solidFill>
                  <a:srgbClr val="E9E9E9"/>
                </a:solidFill>
                <a:latin typeface="Monaco" charset="0"/>
                <a:ea typeface="ＭＳ Ｐゴシック" charset="0"/>
                <a:cs typeface="Monaco" charset="0"/>
                <a:sym typeface="Monaco" charset="0"/>
              </a:rPr>
              <a:t>&lt;script src=</a:t>
            </a:r>
            <a:r>
              <a:rPr lang="en-US" sz="1200">
                <a:solidFill>
                  <a:srgbClr val="9AB460"/>
                </a:solidFill>
                <a:latin typeface="Monaco" charset="0"/>
                <a:ea typeface="ＭＳ Ｐゴシック" charset="0"/>
                <a:cs typeface="Monaco" charset="0"/>
                <a:sym typeface="Monaco" charset="0"/>
              </a:rPr>
              <a:t>"/socket.io/socket.io.js"</a:t>
            </a:r>
            <a:r>
              <a:rPr lang="en-US" sz="1200">
                <a:solidFill>
                  <a:srgbClr val="E9E9E9"/>
                </a:solidFill>
                <a:latin typeface="Monaco" charset="0"/>
                <a:ea typeface="ＭＳ Ｐゴシック" charset="0"/>
                <a:cs typeface="Monaco" charset="0"/>
                <a:sym typeface="Monaco" charset="0"/>
              </a:rPr>
              <a:t>&gt;&lt;/script&gt;</a:t>
            </a:r>
          </a:p>
          <a:p>
            <a:pPr algn="l"/>
            <a:r>
              <a:rPr lang="en-US" sz="1200">
                <a:solidFill>
                  <a:srgbClr val="E9E9E9"/>
                </a:solidFill>
                <a:latin typeface="Monaco" charset="0"/>
                <a:ea typeface="ＭＳ Ｐゴシック" charset="0"/>
                <a:cs typeface="Monaco" charset="0"/>
                <a:sym typeface="Monaco" charset="0"/>
              </a:rPr>
              <a:t>&lt;script&gt;</a:t>
            </a:r>
          </a:p>
          <a:p>
            <a:pPr algn="l"/>
            <a:r>
              <a:rPr lang="en-US" sz="1200">
                <a:solidFill>
                  <a:srgbClr val="E9E9E9"/>
                </a:solidFill>
                <a:latin typeface="Monaco" charset="0"/>
                <a:ea typeface="ＭＳ Ｐゴシック" charset="0"/>
                <a:cs typeface="Monaco" charset="0"/>
                <a:sym typeface="Monaco" charset="0"/>
              </a:rPr>
              <a:t>  var socket = io.connect(</a:t>
            </a:r>
            <a:r>
              <a:rPr lang="en-US" sz="1200">
                <a:solidFill>
                  <a:srgbClr val="9AB460"/>
                </a:solidFill>
                <a:latin typeface="Monaco" charset="0"/>
                <a:ea typeface="ＭＳ Ｐゴシック" charset="0"/>
                <a:cs typeface="Monaco" charset="0"/>
                <a:sym typeface="Monaco" charset="0"/>
              </a:rPr>
              <a:t>'http://localhost'</a:t>
            </a:r>
            <a:r>
              <a:rPr lang="en-US" sz="1200">
                <a:solidFill>
                  <a:srgbClr val="E9E9E9"/>
                </a:solidFill>
                <a:latin typeface="Monaco" charset="0"/>
                <a:ea typeface="ＭＳ Ｐゴシック" charset="0"/>
                <a:cs typeface="Monaco" charset="0"/>
                <a:sym typeface="Monaco" charset="0"/>
              </a:rPr>
              <a:t>);</a:t>
            </a:r>
          </a:p>
          <a:p>
            <a:pPr algn="l"/>
            <a:r>
              <a:rPr lang="en-US" sz="1200">
                <a:solidFill>
                  <a:srgbClr val="E9E9E9"/>
                </a:solidFill>
                <a:latin typeface="Monaco" charset="0"/>
                <a:ea typeface="ＭＳ Ｐゴシック" charset="0"/>
                <a:cs typeface="Monaco" charset="0"/>
                <a:sym typeface="Monaco" charset="0"/>
              </a:rPr>
              <a:t>  socket.on(</a:t>
            </a:r>
            <a:r>
              <a:rPr lang="en-US" sz="1200">
                <a:solidFill>
                  <a:srgbClr val="9AB460"/>
                </a:solidFill>
                <a:latin typeface="Monaco" charset="0"/>
                <a:ea typeface="ＭＳ Ｐゴシック" charset="0"/>
                <a:cs typeface="Monaco" charset="0"/>
                <a:sym typeface="Monaco" charset="0"/>
              </a:rPr>
              <a:t>'news'</a:t>
            </a:r>
            <a:r>
              <a:rPr lang="en-US" sz="1200">
                <a:solidFill>
                  <a:srgbClr val="E9E9E9"/>
                </a:solidFill>
                <a:latin typeface="Monaco" charset="0"/>
                <a:ea typeface="ＭＳ Ｐゴシック" charset="0"/>
                <a:cs typeface="Monaco" charset="0"/>
                <a:sym typeface="Monaco" charset="0"/>
              </a:rPr>
              <a:t>, function (data) {</a:t>
            </a:r>
          </a:p>
          <a:p>
            <a:pPr algn="l"/>
            <a:r>
              <a:rPr lang="en-US" sz="1200">
                <a:solidFill>
                  <a:srgbClr val="E9E9E9"/>
                </a:solidFill>
                <a:latin typeface="Monaco" charset="0"/>
                <a:ea typeface="ＭＳ Ｐゴシック" charset="0"/>
                <a:cs typeface="Monaco" charset="0"/>
                <a:sym typeface="Monaco" charset="0"/>
              </a:rPr>
              <a:t>     socket.emit(</a:t>
            </a:r>
            <a:r>
              <a:rPr lang="en-US" sz="1200">
                <a:solidFill>
                  <a:srgbClr val="9AB460"/>
                </a:solidFill>
                <a:latin typeface="Monaco" charset="0"/>
                <a:ea typeface="ＭＳ Ｐゴシック" charset="0"/>
                <a:cs typeface="Monaco" charset="0"/>
                <a:sym typeface="Monaco" charset="0"/>
              </a:rPr>
              <a:t>'response'</a:t>
            </a:r>
            <a:r>
              <a:rPr lang="en-US" sz="1200">
                <a:solidFill>
                  <a:srgbClr val="E9E9E9"/>
                </a:solidFill>
                <a:latin typeface="Monaco" charset="0"/>
                <a:ea typeface="ＭＳ Ｐゴシック" charset="0"/>
                <a:cs typeface="Monaco" charset="0"/>
                <a:sym typeface="Monaco" charset="0"/>
              </a:rPr>
              <a:t>, { user: </a:t>
            </a:r>
            <a:r>
              <a:rPr lang="en-US" sz="1200">
                <a:solidFill>
                  <a:srgbClr val="9AB460"/>
                </a:solidFill>
                <a:latin typeface="Monaco" charset="0"/>
                <a:ea typeface="ＭＳ Ｐゴシック" charset="0"/>
                <a:cs typeface="Monaco" charset="0"/>
                <a:sym typeface="Monaco" charset="0"/>
              </a:rPr>
              <a:t>'steve'</a:t>
            </a:r>
            <a:r>
              <a:rPr lang="en-US" sz="1200">
                <a:solidFill>
                  <a:srgbClr val="E9E9E9"/>
                </a:solidFill>
                <a:latin typeface="Monaco" charset="0"/>
                <a:ea typeface="ＭＳ Ｐゴシック" charset="0"/>
                <a:cs typeface="Monaco" charset="0"/>
                <a:sym typeface="Monaco" charset="0"/>
              </a:rPr>
              <a:t> });</a:t>
            </a:r>
          </a:p>
          <a:p>
            <a:pPr algn="l"/>
            <a:r>
              <a:rPr lang="en-US" sz="1200">
                <a:solidFill>
                  <a:srgbClr val="E9E9E9"/>
                </a:solidFill>
                <a:latin typeface="Monaco" charset="0"/>
                <a:ea typeface="ＭＳ Ｐゴシック" charset="0"/>
                <a:cs typeface="Monaco" charset="0"/>
                <a:sym typeface="Monaco" charset="0"/>
              </a:rPr>
              <a:t>  });</a:t>
            </a:r>
          </a:p>
          <a:p>
            <a:pPr algn="l"/>
            <a:r>
              <a:rPr lang="en-US" sz="1200">
                <a:solidFill>
                  <a:srgbClr val="E9E9E9"/>
                </a:solidFill>
                <a:latin typeface="Monaco" charset="0"/>
                <a:ea typeface="ＭＳ Ｐゴシック" charset="0"/>
                <a:cs typeface="Monaco" charset="0"/>
                <a:sym typeface="Monaco" charset="0"/>
              </a:rPr>
              <a:t>&lt;/script&gt;</a:t>
            </a:r>
            <a:endParaRPr lang="en-US" sz="1200">
              <a:solidFill>
                <a:srgbClr val="FFFEFE"/>
              </a:solidFill>
              <a:latin typeface="Monaco" charset="0"/>
              <a:ea typeface="ＭＳ Ｐゴシック" charset="0"/>
              <a:cs typeface="Monaco" charset="0"/>
              <a:sym typeface="Monaco" charset="0"/>
            </a:endParaRPr>
          </a:p>
          <a:p>
            <a:endParaRPr lang="en-US" sz="1200">
              <a:ea typeface="ＭＳ Ｐゴシック" charset="0"/>
              <a:cs typeface="Gill Sans" charset="0"/>
            </a:endParaRPr>
          </a:p>
        </p:txBody>
      </p:sp>
      <p:sp>
        <p:nvSpPr>
          <p:cNvPr id="50181" name="Rectangle 5"/>
          <p:cNvSpPr>
            <a:spLocks/>
          </p:cNvSpPr>
          <p:nvPr/>
        </p:nvSpPr>
        <p:spPr bwMode="auto">
          <a:xfrm>
            <a:off x="1064865" y="2143035"/>
            <a:ext cx="10309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server-side</a:t>
            </a:r>
          </a:p>
        </p:txBody>
      </p:sp>
      <p:sp>
        <p:nvSpPr>
          <p:cNvPr id="50182" name="Rectangle 6"/>
          <p:cNvSpPr>
            <a:spLocks/>
          </p:cNvSpPr>
          <p:nvPr/>
        </p:nvSpPr>
        <p:spPr bwMode="auto">
          <a:xfrm>
            <a:off x="6103442" y="2143035"/>
            <a:ext cx="9854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r>
              <a:rPr lang="en-US">
                <a:solidFill>
                  <a:schemeClr val="tx1"/>
                </a:solidFill>
                <a:ea typeface="ＭＳ Ｐゴシック" charset="0"/>
                <a:cs typeface="Gill Sans" charset="0"/>
              </a:rPr>
              <a:t>client-side</a:t>
            </a:r>
          </a:p>
        </p:txBody>
      </p:sp>
      <p:sp>
        <p:nvSpPr>
          <p:cNvPr id="50183" name="Line 7"/>
          <p:cNvSpPr>
            <a:spLocks noChangeShapeType="1"/>
          </p:cNvSpPr>
          <p:nvPr/>
        </p:nvSpPr>
        <p:spPr bwMode="auto">
          <a:xfrm>
            <a:off x="4579814" y="2640955"/>
            <a:ext cx="0" cy="1954486"/>
          </a:xfrm>
          <a:prstGeom prst="line">
            <a:avLst/>
          </a:prstGeom>
          <a:noFill/>
          <a:ln w="25400" cap="flat">
            <a:solidFill>
              <a:srgbClr val="80808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95769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p:cNvSpPr>
          <p:nvPr/>
        </p:nvSpPr>
        <p:spPr bwMode="auto">
          <a:xfrm>
            <a:off x="0" y="790377"/>
            <a:ext cx="9144000" cy="510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ctr">
              <a:spcBef>
                <a:spcPts val="1687"/>
              </a:spcBef>
            </a:pPr>
            <a:r>
              <a:rPr lang="en-US" sz="4000" dirty="0" err="1">
                <a:solidFill>
                  <a:schemeClr val="tx1"/>
                </a:solidFill>
                <a:latin typeface="Courier New" charset="0"/>
                <a:ea typeface="ＭＳ Ｐゴシック" charset="0"/>
                <a:cs typeface="Courier New" charset="0"/>
                <a:sym typeface="Courier New" charset="0"/>
              </a:rPr>
              <a:t>socket.</a:t>
            </a:r>
            <a:r>
              <a:rPr lang="en-US" sz="4000" dirty="0" err="1">
                <a:solidFill>
                  <a:srgbClr val="FD9A00"/>
                </a:solidFill>
                <a:latin typeface="Courier New Bold" charset="0"/>
                <a:ea typeface="ＭＳ Ｐゴシック" charset="0"/>
                <a:cs typeface="Courier New Bold" charset="0"/>
                <a:sym typeface="Courier New Bold" charset="0"/>
              </a:rPr>
              <a:t>emit</a:t>
            </a:r>
            <a:r>
              <a:rPr lang="en-US" sz="4000" dirty="0">
                <a:solidFill>
                  <a:schemeClr val="tx1"/>
                </a:solidFill>
                <a:latin typeface="Courier New" charset="0"/>
                <a:ea typeface="ＭＳ Ｐゴシック" charset="0"/>
                <a:cs typeface="Courier New" charset="0"/>
                <a:sym typeface="Courier New" charset="0"/>
              </a:rPr>
              <a:t>(event, data)</a:t>
            </a:r>
            <a:r>
              <a:rPr lang="en-US" sz="4000" dirty="0" smtClean="0">
                <a:solidFill>
                  <a:schemeClr val="tx1"/>
                </a:solidFill>
                <a:latin typeface="Courier New" charset="0"/>
                <a:ea typeface="ＭＳ Ｐゴシック" charset="0"/>
                <a:cs typeface="Courier New" charset="0"/>
                <a:sym typeface="Courier New" charset="0"/>
              </a:rPr>
              <a:t>;</a:t>
            </a:r>
          </a:p>
          <a:p>
            <a:pPr algn="ctr">
              <a:spcBef>
                <a:spcPts val="1687"/>
              </a:spcBef>
            </a:pPr>
            <a:endParaRPr lang="en-US" sz="4000" dirty="0">
              <a:solidFill>
                <a:schemeClr val="tx1"/>
              </a:solidFill>
              <a:latin typeface="Courier New" charset="0"/>
              <a:ea typeface="ＭＳ Ｐゴシック" charset="0"/>
              <a:cs typeface="Courier New" charset="0"/>
              <a:sym typeface="Courier New" charset="0"/>
            </a:endParaRPr>
          </a:p>
          <a:p>
            <a:pPr algn="ctr">
              <a:spcBef>
                <a:spcPts val="1687"/>
              </a:spcBef>
            </a:pPr>
            <a:r>
              <a:rPr lang="en-US" sz="4000" dirty="0" err="1">
                <a:solidFill>
                  <a:schemeClr val="tx1"/>
                </a:solidFill>
                <a:latin typeface="Courier New" charset="0"/>
                <a:ea typeface="ＭＳ Ｐゴシック" charset="0"/>
                <a:cs typeface="Courier New" charset="0"/>
                <a:sym typeface="Courier New" charset="0"/>
              </a:rPr>
              <a:t>socket.</a:t>
            </a:r>
            <a:r>
              <a:rPr lang="en-US" sz="4000" dirty="0" err="1">
                <a:solidFill>
                  <a:srgbClr val="FD9A00"/>
                </a:solidFill>
                <a:latin typeface="Courier New Bold" charset="0"/>
                <a:ea typeface="ＭＳ Ｐゴシック" charset="0"/>
                <a:cs typeface="Courier New Bold" charset="0"/>
                <a:sym typeface="Courier New Bold" charset="0"/>
              </a:rPr>
              <a:t>on</a:t>
            </a:r>
            <a:r>
              <a:rPr lang="en-US" sz="4000" dirty="0">
                <a:solidFill>
                  <a:schemeClr val="tx1"/>
                </a:solidFill>
                <a:latin typeface="Courier New" charset="0"/>
                <a:ea typeface="ＭＳ Ｐゴシック" charset="0"/>
                <a:cs typeface="Courier New" charset="0"/>
                <a:sym typeface="Courier New" charset="0"/>
              </a:rPr>
              <a:t>(event, function)</a:t>
            </a:r>
            <a:r>
              <a:rPr lang="en-US" sz="4000" dirty="0" smtClean="0">
                <a:solidFill>
                  <a:schemeClr val="tx1"/>
                </a:solidFill>
                <a:latin typeface="Courier New" charset="0"/>
                <a:ea typeface="ＭＳ Ｐゴシック" charset="0"/>
                <a:cs typeface="Courier New" charset="0"/>
                <a:sym typeface="Courier New" charset="0"/>
              </a:rPr>
              <a:t>;</a:t>
            </a:r>
          </a:p>
          <a:p>
            <a:pPr algn="ctr">
              <a:spcBef>
                <a:spcPts val="1687"/>
              </a:spcBef>
            </a:pPr>
            <a:endParaRPr lang="en-US" sz="4000" dirty="0">
              <a:latin typeface="Courier New" charset="0"/>
              <a:ea typeface="ＭＳ Ｐゴシック" charset="0"/>
              <a:cs typeface="Courier New" charset="0"/>
              <a:sym typeface="Courier New" charset="0"/>
            </a:endParaRPr>
          </a:p>
          <a:p>
            <a:pPr algn="ctr">
              <a:spcBef>
                <a:spcPts val="1687"/>
              </a:spcBef>
            </a:pPr>
            <a:r>
              <a:rPr lang="en-US" sz="4000" dirty="0" err="1" smtClean="0">
                <a:latin typeface="Courier New" charset="0"/>
                <a:ea typeface="ＭＳ Ｐゴシック" charset="0"/>
                <a:cs typeface="Courier New" charset="0"/>
                <a:sym typeface="Courier New" charset="0"/>
              </a:rPr>
              <a:t>io.sockets.</a:t>
            </a:r>
            <a:r>
              <a:rPr lang="en-US" sz="4000" dirty="0" err="1" smtClean="0">
                <a:solidFill>
                  <a:srgbClr val="FD9A00"/>
                </a:solidFill>
                <a:latin typeface="Courier New Bold" charset="0"/>
                <a:ea typeface="ＭＳ Ｐゴシック" charset="0"/>
                <a:cs typeface="Courier New Bold" charset="0"/>
                <a:sym typeface="Courier New Bold" charset="0"/>
              </a:rPr>
              <a:t>emit</a:t>
            </a:r>
            <a:r>
              <a:rPr lang="en-US" sz="4000" dirty="0">
                <a:latin typeface="Courier New" charset="0"/>
                <a:ea typeface="ＭＳ Ｐゴシック" charset="0"/>
                <a:cs typeface="Courier New" charset="0"/>
                <a:sym typeface="Courier New" charset="0"/>
              </a:rPr>
              <a:t>(event, data)</a:t>
            </a:r>
            <a:r>
              <a:rPr lang="en-US" sz="4000" dirty="0" smtClean="0">
                <a:latin typeface="Courier New" charset="0"/>
                <a:ea typeface="ＭＳ Ｐゴシック" charset="0"/>
                <a:cs typeface="Courier New" charset="0"/>
                <a:sym typeface="Courier New" charset="0"/>
              </a:rPr>
              <a:t>;</a:t>
            </a:r>
            <a:endParaRPr lang="en-US" sz="4000" dirty="0">
              <a:latin typeface="Courier New" charset="0"/>
              <a:ea typeface="ＭＳ Ｐゴシック" charset="0"/>
              <a:cs typeface="Courier New" charset="0"/>
              <a:sym typeface="Courier New" charset="0"/>
            </a:endParaRPr>
          </a:p>
        </p:txBody>
      </p:sp>
    </p:spTree>
    <p:extLst>
      <p:ext uri="{BB962C8B-B14F-4D97-AF65-F5344CB8AC3E}">
        <p14:creationId xmlns:p14="http://schemas.microsoft.com/office/powerpoint/2010/main" val="3334542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2-10-24 at 10.36.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764"/>
            <a:ext cx="9144000" cy="7378514"/>
          </a:xfrm>
          <a:prstGeom prst="rect">
            <a:avLst/>
          </a:prstGeom>
        </p:spPr>
      </p:pic>
    </p:spTree>
    <p:extLst>
      <p:ext uri="{BB962C8B-B14F-4D97-AF65-F5344CB8AC3E}">
        <p14:creationId xmlns:p14="http://schemas.microsoft.com/office/powerpoint/2010/main" val="214178319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2-10-24 at 10.36.14 PM.png"/>
          <p:cNvPicPr>
            <a:picLocks noChangeAspect="1"/>
          </p:cNvPicPr>
          <p:nvPr/>
        </p:nvPicPr>
        <p:blipFill>
          <a:blip r:embed="rId2">
            <a:extLst>
              <a:ext uri="{BEBA8EAE-BF5A-486C-A8C5-ECC9F3942E4B}">
                <a14:imgProps xmlns:a14="http://schemas.microsoft.com/office/drawing/2010/main">
                  <a14:imgLayer r:embed="rId3">
                    <a14:imgEffect>
                      <a14:artisticBlur/>
                    </a14:imgEffect>
                    <a14:imgEffect>
                      <a14:saturation sat="6600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199764"/>
            <a:ext cx="9144000" cy="7378514"/>
          </a:xfrm>
          <a:prstGeom prst="rect">
            <a:avLst/>
          </a:prstGeom>
        </p:spPr>
      </p:pic>
      <p:sp>
        <p:nvSpPr>
          <p:cNvPr id="2" name="TextBox 1"/>
          <p:cNvSpPr txBox="1"/>
          <p:nvPr/>
        </p:nvSpPr>
        <p:spPr>
          <a:xfrm>
            <a:off x="656456" y="3100294"/>
            <a:ext cx="8188533" cy="769441"/>
          </a:xfrm>
          <a:prstGeom prst="rect">
            <a:avLst/>
          </a:prstGeom>
          <a:noFill/>
        </p:spPr>
        <p:txBody>
          <a:bodyPr wrap="none" rtlCol="0">
            <a:spAutoFit/>
          </a:bodyPr>
          <a:lstStyle/>
          <a:p>
            <a:r>
              <a:rPr lang="en-US" sz="4400" dirty="0" smtClean="0">
                <a:latin typeface="Helvetica Neue Light"/>
                <a:cs typeface="Helvetica Neue Light"/>
              </a:rPr>
              <a:t>http://</a:t>
            </a:r>
            <a:r>
              <a:rPr lang="en-US" sz="4400" dirty="0" err="1" smtClean="0">
                <a:latin typeface="Helvetica Neue Light"/>
                <a:cs typeface="Helvetica Neue Light"/>
              </a:rPr>
              <a:t>from.so</a:t>
            </a:r>
            <a:r>
              <a:rPr lang="en-US" sz="4400" dirty="0" smtClean="0">
                <a:latin typeface="Helvetica Neue Light"/>
                <a:cs typeface="Helvetica Neue Light"/>
              </a:rPr>
              <a:t>/</a:t>
            </a:r>
            <a:r>
              <a:rPr lang="en-US" sz="4400" dirty="0" err="1" smtClean="0">
                <a:latin typeface="Helvetica Neue Light"/>
                <a:cs typeface="Helvetica Neue Light"/>
              </a:rPr>
              <a:t>web_lab</a:t>
            </a:r>
            <a:r>
              <a:rPr lang="en-US" sz="4400" dirty="0" smtClean="0">
                <a:latin typeface="Helvetica Neue Light"/>
                <a:cs typeface="Helvetica Neue Light"/>
              </a:rPr>
              <a:t>/</a:t>
            </a:r>
            <a:r>
              <a:rPr lang="en-US" sz="4400" dirty="0" err="1" smtClean="0">
                <a:latin typeface="Helvetica Neue Light"/>
                <a:cs typeface="Helvetica Neue Light"/>
              </a:rPr>
              <a:t>chat.html</a:t>
            </a:r>
            <a:endParaRPr lang="en-US" sz="4400" dirty="0">
              <a:latin typeface="Helvetica Neue Light"/>
              <a:cs typeface="Helvetica Neue Light"/>
            </a:endParaRPr>
          </a:p>
        </p:txBody>
      </p:sp>
    </p:spTree>
    <p:extLst>
      <p:ext uri="{BB962C8B-B14F-4D97-AF65-F5344CB8AC3E}">
        <p14:creationId xmlns:p14="http://schemas.microsoft.com/office/powerpoint/2010/main" val="315312416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61008"/>
            <a:ext cx="7770813" cy="1429871"/>
          </a:xfrm>
        </p:spPr>
        <p:txBody>
          <a:bodyPr/>
          <a:lstStyle/>
          <a:p>
            <a:r>
              <a:rPr lang="en-US" dirty="0" smtClean="0"/>
              <a:t>Let’s implement a chat app!</a:t>
            </a:r>
            <a:endParaRPr lang="en-US" dirty="0"/>
          </a:p>
        </p:txBody>
      </p:sp>
    </p:spTree>
    <p:extLst>
      <p:ext uri="{BB962C8B-B14F-4D97-AF65-F5344CB8AC3E}">
        <p14:creationId xmlns:p14="http://schemas.microsoft.com/office/powerpoint/2010/main" val="46263317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00378"/>
            <a:ext cx="7770813" cy="4257022"/>
          </a:xfrm>
        </p:spPr>
        <p:txBody>
          <a:bodyPr/>
          <a:lstStyle/>
          <a:p>
            <a:r>
              <a:rPr lang="en-US" dirty="0" smtClean="0"/>
              <a:t>Install </a:t>
            </a:r>
            <a:r>
              <a:rPr lang="en-US" dirty="0" err="1" smtClean="0"/>
              <a:t>socket.IO</a:t>
            </a:r>
            <a:r>
              <a:rPr lang="en-US" dirty="0" smtClean="0"/>
              <a:t>. In your project folder, run:</a:t>
            </a:r>
          </a:p>
          <a:p>
            <a:pPr lvl="1"/>
            <a:r>
              <a:rPr lang="en-US" dirty="0" err="1" smtClean="0">
                <a:latin typeface="Courier New"/>
                <a:cs typeface="Courier New"/>
              </a:rPr>
              <a:t>npm</a:t>
            </a:r>
            <a:r>
              <a:rPr lang="en-US" dirty="0" smtClean="0">
                <a:latin typeface="Courier New"/>
                <a:cs typeface="Courier New"/>
              </a:rPr>
              <a:t> install </a:t>
            </a:r>
            <a:r>
              <a:rPr lang="en-US" dirty="0" err="1" smtClean="0">
                <a:latin typeface="Courier New"/>
                <a:cs typeface="Courier New"/>
              </a:rPr>
              <a:t>socket.io</a:t>
            </a:r>
            <a:endParaRPr lang="en-US" dirty="0" smtClean="0">
              <a:latin typeface="Courier New"/>
              <a:cs typeface="Courier New"/>
            </a:endParaRPr>
          </a:p>
          <a:p>
            <a:r>
              <a:rPr lang="en-US" dirty="0" smtClean="0"/>
              <a:t>Create a file </a:t>
            </a:r>
            <a:r>
              <a:rPr lang="en-US" dirty="0" err="1" smtClean="0">
                <a:latin typeface="Courier New"/>
                <a:cs typeface="Courier New"/>
              </a:rPr>
              <a:t>chat_server.js</a:t>
            </a:r>
            <a:r>
              <a:rPr lang="en-US" dirty="0"/>
              <a:t>:</a:t>
            </a:r>
            <a:endParaRPr lang="en-US" dirty="0">
              <a:latin typeface="Courier New"/>
              <a:cs typeface="Courier New"/>
            </a:endParaRPr>
          </a:p>
        </p:txBody>
      </p:sp>
      <p:sp>
        <p:nvSpPr>
          <p:cNvPr id="6" name="Rectangle 5"/>
          <p:cNvSpPr/>
          <p:nvPr/>
        </p:nvSpPr>
        <p:spPr>
          <a:xfrm>
            <a:off x="570842" y="1984744"/>
            <a:ext cx="9243895" cy="4524316"/>
          </a:xfrm>
          <a:prstGeom prst="rect">
            <a:avLst/>
          </a:prstGeom>
        </p:spPr>
        <p:txBody>
          <a:bodyPr wrap="square">
            <a:spAutoFit/>
          </a:bodyPr>
          <a:lstStyle/>
          <a:p>
            <a:r>
              <a:rPr lang="en-US" sz="1600" dirty="0" err="1">
                <a:solidFill>
                  <a:srgbClr val="4E66FF"/>
                </a:solidFill>
                <a:latin typeface="Monaco"/>
              </a:rPr>
              <a:t>var</a:t>
            </a:r>
            <a:r>
              <a:rPr lang="en-US" sz="1600" dirty="0">
                <a:solidFill>
                  <a:srgbClr val="D6D6D6"/>
                </a:solidFill>
                <a:latin typeface="Monaco"/>
              </a:rPr>
              <a:t> app </a:t>
            </a:r>
            <a:r>
              <a:rPr lang="en-US" sz="1600" dirty="0">
                <a:solidFill>
                  <a:srgbClr val="FFFF8F"/>
                </a:solidFill>
                <a:latin typeface="Monaco"/>
              </a:rPr>
              <a:t>=</a:t>
            </a:r>
            <a:r>
              <a:rPr lang="en-US" sz="1600" dirty="0">
                <a:solidFill>
                  <a:srgbClr val="D6D6D6"/>
                </a:solidFill>
                <a:latin typeface="Monaco"/>
              </a:rPr>
              <a:t> require(</a:t>
            </a:r>
            <a:r>
              <a:rPr lang="en-US" sz="1600" dirty="0">
                <a:solidFill>
                  <a:srgbClr val="FB001A"/>
                </a:solidFill>
                <a:latin typeface="Monaco"/>
              </a:rPr>
              <a:t>'http'</a:t>
            </a:r>
            <a:r>
              <a:rPr lang="en-US" sz="1600" dirty="0">
                <a:solidFill>
                  <a:srgbClr val="D6D6D6"/>
                </a:solidFill>
                <a:latin typeface="Monaco"/>
              </a:rPr>
              <a:t>).</a:t>
            </a:r>
            <a:r>
              <a:rPr lang="en-US" sz="1600" dirty="0" err="1">
                <a:solidFill>
                  <a:srgbClr val="D6D6D6"/>
                </a:solidFill>
                <a:latin typeface="Monaco"/>
              </a:rPr>
              <a:t>createServer</a:t>
            </a:r>
            <a:r>
              <a:rPr lang="en-US" sz="1600" dirty="0">
                <a:solidFill>
                  <a:srgbClr val="D6D6D6"/>
                </a:solidFill>
                <a:latin typeface="Monaco"/>
              </a:rPr>
              <a:t>(handler)</a:t>
            </a:r>
          </a:p>
          <a:p>
            <a:r>
              <a:rPr lang="en-US" sz="1600" dirty="0">
                <a:solidFill>
                  <a:srgbClr val="D6D6D6"/>
                </a:solidFill>
                <a:latin typeface="Monaco"/>
              </a:rPr>
              <a:t>    , </a:t>
            </a:r>
            <a:r>
              <a:rPr lang="en-US" sz="1600" dirty="0" err="1">
                <a:solidFill>
                  <a:srgbClr val="D6D6D6"/>
                </a:solidFill>
                <a:latin typeface="Monaco"/>
              </a:rPr>
              <a:t>io</a:t>
            </a:r>
            <a:r>
              <a:rPr lang="en-US" sz="1600" dirty="0">
                <a:solidFill>
                  <a:srgbClr val="D6D6D6"/>
                </a:solidFill>
                <a:latin typeface="Monaco"/>
              </a:rPr>
              <a:t> </a:t>
            </a:r>
            <a:r>
              <a:rPr lang="en-US" sz="1600" dirty="0">
                <a:solidFill>
                  <a:srgbClr val="FFFF8F"/>
                </a:solidFill>
                <a:latin typeface="Monaco"/>
              </a:rPr>
              <a:t>=</a:t>
            </a:r>
            <a:r>
              <a:rPr lang="en-US" sz="1600" dirty="0">
                <a:solidFill>
                  <a:srgbClr val="D6D6D6"/>
                </a:solidFill>
                <a:latin typeface="Monaco"/>
              </a:rPr>
              <a:t> require(</a:t>
            </a:r>
            <a:r>
              <a:rPr lang="en-US" sz="1600" dirty="0">
                <a:solidFill>
                  <a:srgbClr val="FB001A"/>
                </a:solidFill>
                <a:latin typeface="Monaco"/>
              </a:rPr>
              <a:t>'</a:t>
            </a:r>
            <a:r>
              <a:rPr lang="en-US" sz="1600" dirty="0" err="1">
                <a:solidFill>
                  <a:srgbClr val="FB001A"/>
                </a:solidFill>
                <a:latin typeface="Monaco"/>
              </a:rPr>
              <a:t>socket.io</a:t>
            </a:r>
            <a:r>
              <a:rPr lang="en-US" sz="1600" dirty="0">
                <a:solidFill>
                  <a:srgbClr val="FB001A"/>
                </a:solidFill>
                <a:latin typeface="Monaco"/>
              </a:rPr>
              <a:t>'</a:t>
            </a:r>
            <a:r>
              <a:rPr lang="en-US" sz="1600" dirty="0">
                <a:solidFill>
                  <a:srgbClr val="D6D6D6"/>
                </a:solidFill>
                <a:latin typeface="Monaco"/>
              </a:rPr>
              <a:t>).listen(app)</a:t>
            </a:r>
          </a:p>
          <a:p>
            <a:r>
              <a:rPr lang="en-US" sz="1600" dirty="0">
                <a:solidFill>
                  <a:srgbClr val="D6D6D6"/>
                </a:solidFill>
                <a:latin typeface="Monaco"/>
              </a:rPr>
              <a:t>    , </a:t>
            </a:r>
            <a:r>
              <a:rPr lang="en-US" sz="1600" dirty="0" err="1">
                <a:solidFill>
                  <a:srgbClr val="D6D6D6"/>
                </a:solidFill>
                <a:latin typeface="Monaco"/>
              </a:rPr>
              <a:t>fs</a:t>
            </a:r>
            <a:r>
              <a:rPr lang="en-US" sz="1600" dirty="0">
                <a:solidFill>
                  <a:srgbClr val="D6D6D6"/>
                </a:solidFill>
                <a:latin typeface="Monaco"/>
              </a:rPr>
              <a:t> </a:t>
            </a:r>
            <a:r>
              <a:rPr lang="en-US" sz="1600" dirty="0">
                <a:solidFill>
                  <a:srgbClr val="FFFF8F"/>
                </a:solidFill>
                <a:latin typeface="Monaco"/>
              </a:rPr>
              <a:t>=</a:t>
            </a:r>
            <a:r>
              <a:rPr lang="en-US" sz="1600" dirty="0">
                <a:solidFill>
                  <a:srgbClr val="D6D6D6"/>
                </a:solidFill>
                <a:latin typeface="Monaco"/>
              </a:rPr>
              <a:t> require(</a:t>
            </a:r>
            <a:r>
              <a:rPr lang="en-US" sz="1600" dirty="0">
                <a:solidFill>
                  <a:srgbClr val="FB001A"/>
                </a:solidFill>
                <a:latin typeface="Monaco"/>
              </a:rPr>
              <a:t>'</a:t>
            </a:r>
            <a:r>
              <a:rPr lang="en-US" sz="1600" dirty="0" err="1">
                <a:solidFill>
                  <a:srgbClr val="FB001A"/>
                </a:solidFill>
                <a:latin typeface="Monaco"/>
              </a:rPr>
              <a:t>fs</a:t>
            </a:r>
            <a:r>
              <a:rPr lang="en-US" sz="1600" dirty="0">
                <a:solidFill>
                  <a:srgbClr val="FB001A"/>
                </a:solidFill>
                <a:latin typeface="Monaco"/>
              </a:rPr>
              <a:t>'</a:t>
            </a:r>
            <a:r>
              <a:rPr lang="en-US" sz="1600" dirty="0">
                <a:solidFill>
                  <a:srgbClr val="D6D6D6"/>
                </a:solidFill>
                <a:latin typeface="Monaco"/>
              </a:rPr>
              <a:t>)</a:t>
            </a:r>
          </a:p>
          <a:p>
            <a:endParaRPr lang="en-US" sz="1600" dirty="0">
              <a:solidFill>
                <a:srgbClr val="D6D6D6"/>
              </a:solidFill>
              <a:latin typeface="Monaco"/>
            </a:endParaRPr>
          </a:p>
          <a:p>
            <a:r>
              <a:rPr lang="en-US" sz="1600" dirty="0" err="1">
                <a:solidFill>
                  <a:srgbClr val="D6D6D6"/>
                </a:solidFill>
                <a:latin typeface="Monaco"/>
              </a:rPr>
              <a:t>app.listen</a:t>
            </a:r>
            <a:r>
              <a:rPr lang="en-US" sz="1600" dirty="0">
                <a:solidFill>
                  <a:srgbClr val="D6D6D6"/>
                </a:solidFill>
                <a:latin typeface="Monaco"/>
              </a:rPr>
              <a:t>(</a:t>
            </a:r>
            <a:r>
              <a:rPr lang="en-US" sz="1600" dirty="0">
                <a:solidFill>
                  <a:srgbClr val="23B2FF"/>
                </a:solidFill>
                <a:latin typeface="Monaco"/>
              </a:rPr>
              <a:t>8000</a:t>
            </a:r>
            <a:r>
              <a:rPr lang="en-US" sz="1600" dirty="0">
                <a:solidFill>
                  <a:srgbClr val="D6D6D6"/>
                </a:solidFill>
                <a:latin typeface="Monaco"/>
              </a:rPr>
              <a:t>);</a:t>
            </a:r>
          </a:p>
          <a:p>
            <a:endParaRPr lang="en-US" sz="1600" dirty="0">
              <a:solidFill>
                <a:srgbClr val="D6D6D6"/>
              </a:solidFill>
              <a:latin typeface="Monaco"/>
            </a:endParaRPr>
          </a:p>
          <a:p>
            <a:r>
              <a:rPr lang="en-US" sz="1600" dirty="0">
                <a:solidFill>
                  <a:srgbClr val="4E66FF"/>
                </a:solidFill>
                <a:latin typeface="Monaco"/>
              </a:rPr>
              <a:t>function</a:t>
            </a:r>
            <a:r>
              <a:rPr lang="en-US" sz="1600" dirty="0">
                <a:solidFill>
                  <a:srgbClr val="D6D6D6"/>
                </a:solidFill>
                <a:latin typeface="Monaco"/>
              </a:rPr>
              <a:t> </a:t>
            </a:r>
            <a:r>
              <a:rPr lang="en-US" sz="1600" dirty="0">
                <a:solidFill>
                  <a:srgbClr val="FEC254"/>
                </a:solidFill>
                <a:latin typeface="Monaco"/>
              </a:rPr>
              <a:t>handler</a:t>
            </a:r>
            <a:r>
              <a:rPr lang="en-US" sz="1600" dirty="0">
                <a:solidFill>
                  <a:srgbClr val="D6D6D6"/>
                </a:solidFill>
                <a:latin typeface="Monaco"/>
              </a:rPr>
              <a:t> (</a:t>
            </a:r>
            <a:r>
              <a:rPr lang="en-US" sz="1600" dirty="0" err="1">
                <a:solidFill>
                  <a:srgbClr val="D6D6D6"/>
                </a:solidFill>
                <a:latin typeface="Monaco"/>
              </a:rPr>
              <a:t>req</a:t>
            </a:r>
            <a:r>
              <a:rPr lang="en-US" sz="1600" dirty="0">
                <a:solidFill>
                  <a:srgbClr val="D6D6D6"/>
                </a:solidFill>
                <a:latin typeface="Monaco"/>
              </a:rPr>
              <a:t>, res) {</a:t>
            </a:r>
          </a:p>
          <a:p>
            <a:r>
              <a:rPr lang="en-US" sz="1600" dirty="0">
                <a:solidFill>
                  <a:srgbClr val="D6D6D6"/>
                </a:solidFill>
                <a:latin typeface="Monaco"/>
              </a:rPr>
              <a:t>    </a:t>
            </a:r>
            <a:r>
              <a:rPr lang="en-US" sz="1600" dirty="0" err="1">
                <a:solidFill>
                  <a:srgbClr val="D6D6D6"/>
                </a:solidFill>
                <a:latin typeface="Monaco"/>
              </a:rPr>
              <a:t>fs.readFile</a:t>
            </a:r>
            <a:r>
              <a:rPr lang="en-US" sz="1600" dirty="0">
                <a:solidFill>
                  <a:srgbClr val="D6D6D6"/>
                </a:solidFill>
                <a:latin typeface="Monaco"/>
              </a:rPr>
              <a:t>(__</a:t>
            </a:r>
            <a:r>
              <a:rPr lang="en-US" sz="1600" dirty="0" err="1">
                <a:solidFill>
                  <a:srgbClr val="D6D6D6"/>
                </a:solidFill>
                <a:latin typeface="Monaco"/>
              </a:rPr>
              <a:t>dirname</a:t>
            </a:r>
            <a:r>
              <a:rPr lang="en-US" sz="1600" dirty="0">
                <a:solidFill>
                  <a:srgbClr val="D6D6D6"/>
                </a:solidFill>
                <a:latin typeface="Monaco"/>
              </a:rPr>
              <a:t> </a:t>
            </a:r>
            <a:r>
              <a:rPr lang="en-US" sz="1600" dirty="0">
                <a:solidFill>
                  <a:srgbClr val="FFFF8F"/>
                </a:solidFill>
                <a:latin typeface="Monaco"/>
              </a:rPr>
              <a:t>+</a:t>
            </a:r>
            <a:r>
              <a:rPr lang="en-US" sz="1600" dirty="0">
                <a:solidFill>
                  <a:srgbClr val="D6D6D6"/>
                </a:solidFill>
                <a:latin typeface="Monaco"/>
              </a:rPr>
              <a:t> </a:t>
            </a:r>
            <a:r>
              <a:rPr lang="en-US" sz="1600" dirty="0">
                <a:solidFill>
                  <a:srgbClr val="FB001A"/>
                </a:solidFill>
                <a:latin typeface="Monaco"/>
              </a:rPr>
              <a:t>'/</a:t>
            </a:r>
            <a:r>
              <a:rPr lang="en-US" sz="1600" dirty="0" err="1">
                <a:solidFill>
                  <a:srgbClr val="FB001A"/>
                </a:solidFill>
                <a:latin typeface="Monaco"/>
              </a:rPr>
              <a:t>index.html</a:t>
            </a:r>
            <a:r>
              <a:rPr lang="en-US" sz="1600" dirty="0">
                <a:solidFill>
                  <a:srgbClr val="FB001A"/>
                </a:solidFill>
                <a:latin typeface="Monaco"/>
              </a:rPr>
              <a:t>'</a:t>
            </a:r>
            <a:r>
              <a:rPr lang="en-US" sz="1600" dirty="0">
                <a:solidFill>
                  <a:srgbClr val="D6D6D6"/>
                </a:solidFill>
                <a:latin typeface="Monaco"/>
              </a:rPr>
              <a:t>,</a:t>
            </a:r>
          </a:p>
          <a:p>
            <a:r>
              <a:rPr lang="en-US" sz="1600" dirty="0">
                <a:solidFill>
                  <a:srgbClr val="D6D6D6"/>
                </a:solidFill>
                <a:latin typeface="Monaco"/>
              </a:rPr>
              <a:t>        </a:t>
            </a:r>
            <a:r>
              <a:rPr lang="en-US" sz="1600" dirty="0">
                <a:solidFill>
                  <a:srgbClr val="4E66FF"/>
                </a:solidFill>
                <a:latin typeface="Monaco"/>
              </a:rPr>
              <a:t>function</a:t>
            </a:r>
            <a:r>
              <a:rPr lang="en-US" sz="1600" dirty="0">
                <a:solidFill>
                  <a:srgbClr val="D6D6D6"/>
                </a:solidFill>
                <a:latin typeface="Monaco"/>
              </a:rPr>
              <a:t> (err, data) {</a:t>
            </a:r>
          </a:p>
          <a:p>
            <a:r>
              <a:rPr lang="en-US" sz="1600" dirty="0">
                <a:solidFill>
                  <a:srgbClr val="D6D6D6"/>
                </a:solidFill>
                <a:latin typeface="Monaco"/>
              </a:rPr>
              <a:t>            </a:t>
            </a:r>
            <a:r>
              <a:rPr lang="en-US" sz="1600" dirty="0">
                <a:solidFill>
                  <a:srgbClr val="FFFF8F"/>
                </a:solidFill>
                <a:latin typeface="Monaco"/>
              </a:rPr>
              <a:t>if</a:t>
            </a:r>
            <a:r>
              <a:rPr lang="en-US" sz="1600" dirty="0">
                <a:solidFill>
                  <a:srgbClr val="D6D6D6"/>
                </a:solidFill>
                <a:latin typeface="Monaco"/>
              </a:rPr>
              <a:t> (err) {</a:t>
            </a:r>
          </a:p>
          <a:p>
            <a:r>
              <a:rPr lang="en-US" sz="1600" dirty="0">
                <a:solidFill>
                  <a:srgbClr val="D6D6D6"/>
                </a:solidFill>
                <a:latin typeface="Monaco"/>
              </a:rPr>
              <a:t>                </a:t>
            </a:r>
            <a:r>
              <a:rPr lang="en-US" sz="1600" dirty="0" err="1">
                <a:solidFill>
                  <a:srgbClr val="D6D6D6"/>
                </a:solidFill>
                <a:latin typeface="Monaco"/>
              </a:rPr>
              <a:t>res.writeHead</a:t>
            </a:r>
            <a:r>
              <a:rPr lang="en-US" sz="1600" dirty="0">
                <a:solidFill>
                  <a:srgbClr val="D6D6D6"/>
                </a:solidFill>
                <a:latin typeface="Monaco"/>
              </a:rPr>
              <a:t>(</a:t>
            </a:r>
            <a:r>
              <a:rPr lang="en-US" sz="1600" dirty="0">
                <a:solidFill>
                  <a:srgbClr val="23B2FF"/>
                </a:solidFill>
                <a:latin typeface="Monaco"/>
              </a:rPr>
              <a:t>500</a:t>
            </a:r>
            <a:r>
              <a:rPr lang="en-US" sz="1600" dirty="0">
                <a:solidFill>
                  <a:srgbClr val="D6D6D6"/>
                </a:solidFill>
                <a:latin typeface="Monaco"/>
              </a:rPr>
              <a:t>);</a:t>
            </a:r>
          </a:p>
          <a:p>
            <a:r>
              <a:rPr lang="en-US" sz="1600" dirty="0">
                <a:solidFill>
                  <a:srgbClr val="D6D6D6"/>
                </a:solidFill>
                <a:latin typeface="Monaco"/>
              </a:rPr>
              <a:t>                </a:t>
            </a:r>
            <a:r>
              <a:rPr lang="en-US" sz="1600" dirty="0">
                <a:solidFill>
                  <a:srgbClr val="FFFF8F"/>
                </a:solidFill>
                <a:latin typeface="Monaco"/>
              </a:rPr>
              <a:t>return</a:t>
            </a:r>
            <a:r>
              <a:rPr lang="en-US" sz="1600" dirty="0">
                <a:solidFill>
                  <a:srgbClr val="D6D6D6"/>
                </a:solidFill>
                <a:latin typeface="Monaco"/>
              </a:rPr>
              <a:t> </a:t>
            </a:r>
            <a:r>
              <a:rPr lang="en-US" sz="1600" dirty="0" err="1">
                <a:solidFill>
                  <a:srgbClr val="D6D6D6"/>
                </a:solidFill>
                <a:latin typeface="Monaco"/>
              </a:rPr>
              <a:t>res.end</a:t>
            </a:r>
            <a:r>
              <a:rPr lang="en-US" sz="1600" dirty="0">
                <a:solidFill>
                  <a:srgbClr val="D6D6D6"/>
                </a:solidFill>
                <a:latin typeface="Monaco"/>
              </a:rPr>
              <a:t>(</a:t>
            </a:r>
            <a:r>
              <a:rPr lang="en-US" sz="1600" dirty="0">
                <a:solidFill>
                  <a:srgbClr val="FB001A"/>
                </a:solidFill>
                <a:latin typeface="Monaco"/>
              </a:rPr>
              <a:t>'Error loading </a:t>
            </a:r>
            <a:r>
              <a:rPr lang="en-US" sz="1600" dirty="0" err="1">
                <a:solidFill>
                  <a:srgbClr val="FB001A"/>
                </a:solidFill>
                <a:latin typeface="Monaco"/>
              </a:rPr>
              <a:t>index.html</a:t>
            </a:r>
            <a:r>
              <a:rPr lang="en-US" sz="1600" dirty="0">
                <a:solidFill>
                  <a:srgbClr val="FB001A"/>
                </a:solidFill>
                <a:latin typeface="Monaco"/>
              </a:rPr>
              <a:t>'</a:t>
            </a:r>
            <a:r>
              <a:rPr lang="en-US" sz="1600" dirty="0">
                <a:solidFill>
                  <a:srgbClr val="D6D6D6"/>
                </a:solidFill>
                <a:latin typeface="Monaco"/>
              </a:rPr>
              <a:t>);</a:t>
            </a:r>
          </a:p>
          <a:p>
            <a:r>
              <a:rPr lang="en-US" sz="1600" dirty="0">
                <a:solidFill>
                  <a:srgbClr val="D6D6D6"/>
                </a:solidFill>
                <a:latin typeface="Monaco"/>
              </a:rPr>
              <a:t>            }</a:t>
            </a:r>
          </a:p>
          <a:p>
            <a:endParaRPr lang="en-US" sz="1600" dirty="0">
              <a:solidFill>
                <a:srgbClr val="D6D6D6"/>
              </a:solidFill>
              <a:latin typeface="Monaco"/>
            </a:endParaRPr>
          </a:p>
          <a:p>
            <a:r>
              <a:rPr lang="en-US" sz="1600" dirty="0">
                <a:solidFill>
                  <a:srgbClr val="D6D6D6"/>
                </a:solidFill>
                <a:latin typeface="Monaco"/>
              </a:rPr>
              <a:t>            </a:t>
            </a:r>
            <a:r>
              <a:rPr lang="en-US" sz="1600" dirty="0" err="1">
                <a:solidFill>
                  <a:srgbClr val="D6D6D6"/>
                </a:solidFill>
                <a:latin typeface="Monaco"/>
              </a:rPr>
              <a:t>res.writeHead</a:t>
            </a:r>
            <a:r>
              <a:rPr lang="en-US" sz="1600" dirty="0">
                <a:solidFill>
                  <a:srgbClr val="D6D6D6"/>
                </a:solidFill>
                <a:latin typeface="Monaco"/>
              </a:rPr>
              <a:t>(</a:t>
            </a:r>
            <a:r>
              <a:rPr lang="en-US" sz="1600" dirty="0">
                <a:solidFill>
                  <a:srgbClr val="23B2FF"/>
                </a:solidFill>
                <a:latin typeface="Monaco"/>
              </a:rPr>
              <a:t>200</a:t>
            </a:r>
            <a:r>
              <a:rPr lang="en-US" sz="1600" dirty="0">
                <a:solidFill>
                  <a:srgbClr val="D6D6D6"/>
                </a:solidFill>
                <a:latin typeface="Monaco"/>
              </a:rPr>
              <a:t>);</a:t>
            </a:r>
          </a:p>
          <a:p>
            <a:r>
              <a:rPr lang="en-US" sz="1600" dirty="0">
                <a:solidFill>
                  <a:srgbClr val="D6D6D6"/>
                </a:solidFill>
                <a:latin typeface="Monaco"/>
              </a:rPr>
              <a:t>            </a:t>
            </a:r>
            <a:r>
              <a:rPr lang="en-US" sz="1600" dirty="0" err="1">
                <a:solidFill>
                  <a:srgbClr val="D6D6D6"/>
                </a:solidFill>
                <a:latin typeface="Monaco"/>
              </a:rPr>
              <a:t>res.end</a:t>
            </a:r>
            <a:r>
              <a:rPr lang="en-US" sz="1600" dirty="0">
                <a:solidFill>
                  <a:srgbClr val="D6D6D6"/>
                </a:solidFill>
                <a:latin typeface="Monaco"/>
              </a:rPr>
              <a:t>(data);</a:t>
            </a:r>
          </a:p>
          <a:p>
            <a:r>
              <a:rPr lang="en-US" sz="1600" dirty="0">
                <a:solidFill>
                  <a:srgbClr val="D6D6D6"/>
                </a:solidFill>
                <a:latin typeface="Monaco"/>
              </a:rPr>
              <a:t>        });</a:t>
            </a:r>
          </a:p>
          <a:p>
            <a:r>
              <a:rPr lang="en-US" sz="1600" dirty="0" smtClean="0">
                <a:solidFill>
                  <a:srgbClr val="D6D6D6"/>
                </a:solidFill>
                <a:latin typeface="Monaco"/>
              </a:rPr>
              <a:t>}</a:t>
            </a:r>
            <a:endParaRPr lang="en-US" sz="1600" dirty="0">
              <a:solidFill>
                <a:srgbClr val="D6D6D6"/>
              </a:solidFill>
              <a:latin typeface="Monaco"/>
            </a:endParaRPr>
          </a:p>
        </p:txBody>
      </p:sp>
    </p:spTree>
    <p:extLst>
      <p:ext uri="{BB962C8B-B14F-4D97-AF65-F5344CB8AC3E}">
        <p14:creationId xmlns:p14="http://schemas.microsoft.com/office/powerpoint/2010/main" val="38677442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 Proposals</a:t>
            </a:r>
            <a:endParaRPr lang="en-US" dirty="0"/>
          </a:p>
        </p:txBody>
      </p:sp>
      <p:sp>
        <p:nvSpPr>
          <p:cNvPr id="3" name="Content Placeholder 2"/>
          <p:cNvSpPr>
            <a:spLocks noGrp="1"/>
          </p:cNvSpPr>
          <p:nvPr>
            <p:ph idx="1"/>
          </p:nvPr>
        </p:nvSpPr>
        <p:spPr/>
        <p:txBody>
          <a:bodyPr/>
          <a:lstStyle/>
          <a:p>
            <a:r>
              <a:rPr lang="en-US" dirty="0"/>
              <a:t>Turn in a set of </a:t>
            </a:r>
            <a:r>
              <a:rPr lang="en-US" dirty="0">
                <a:solidFill>
                  <a:schemeClr val="accent5">
                    <a:lumMod val="60000"/>
                    <a:lumOff val="40000"/>
                  </a:schemeClr>
                </a:solidFill>
              </a:rPr>
              <a:t>3-5 topics </a:t>
            </a:r>
            <a:r>
              <a:rPr lang="en-US" dirty="0"/>
              <a:t>by </a:t>
            </a:r>
            <a:r>
              <a:rPr lang="en-US" dirty="0">
                <a:solidFill>
                  <a:srgbClr val="94D66C"/>
                </a:solidFill>
              </a:rPr>
              <a:t>11/</a:t>
            </a:r>
            <a:r>
              <a:rPr lang="en-US" dirty="0" smtClean="0">
                <a:solidFill>
                  <a:srgbClr val="94D66C"/>
                </a:solidFill>
              </a:rPr>
              <a:t>1</a:t>
            </a:r>
          </a:p>
          <a:p>
            <a:r>
              <a:rPr lang="en-US" dirty="0" smtClean="0"/>
              <a:t>Each description should be two paragraphs:</a:t>
            </a:r>
          </a:p>
          <a:p>
            <a:pPr lvl="1"/>
            <a:r>
              <a:rPr lang="en-US" dirty="0" smtClean="0"/>
              <a:t>A paragraph describing the project</a:t>
            </a:r>
          </a:p>
          <a:p>
            <a:pPr lvl="1"/>
            <a:r>
              <a:rPr lang="en-US" dirty="0" smtClean="0"/>
              <a:t>A paragraph describing (on a high level) how you plan on implementing it</a:t>
            </a:r>
          </a:p>
          <a:p>
            <a:r>
              <a:rPr lang="en-US" dirty="0" smtClean="0"/>
              <a:t>I will provide feedback and expect a finalized topic by </a:t>
            </a:r>
            <a:r>
              <a:rPr lang="en-US" dirty="0" smtClean="0">
                <a:solidFill>
                  <a:srgbClr val="94D66C"/>
                </a:solidFill>
              </a:rPr>
              <a:t>11/8</a:t>
            </a:r>
            <a:endParaRPr lang="en-US" dirty="0">
              <a:solidFill>
                <a:srgbClr val="94D66C"/>
              </a:solidFill>
            </a:endParaRPr>
          </a:p>
        </p:txBody>
      </p:sp>
    </p:spTree>
    <p:extLst>
      <p:ext uri="{BB962C8B-B14F-4D97-AF65-F5344CB8AC3E}">
        <p14:creationId xmlns:p14="http://schemas.microsoft.com/office/powerpoint/2010/main" val="85987611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time…</a:t>
            </a:r>
            <a:endParaRPr lang="en-US" dirty="0"/>
          </a:p>
        </p:txBody>
      </p:sp>
      <p:sp>
        <p:nvSpPr>
          <p:cNvPr id="3" name="Content Placeholder 2"/>
          <p:cNvSpPr>
            <a:spLocks noGrp="1"/>
          </p:cNvSpPr>
          <p:nvPr>
            <p:ph idx="1"/>
          </p:nvPr>
        </p:nvSpPr>
        <p:spPr/>
        <p:txBody>
          <a:bodyPr/>
          <a:lstStyle/>
          <a:p>
            <a:r>
              <a:rPr lang="en-US" dirty="0" smtClean="0"/>
              <a:t>CSS and styling</a:t>
            </a:r>
          </a:p>
          <a:p>
            <a:pPr lvl="1"/>
            <a:r>
              <a:rPr lang="en-US" dirty="0" smtClean="0"/>
              <a:t>Will use CSS to add style to chat application</a:t>
            </a:r>
            <a:endParaRPr lang="en-US" dirty="0"/>
          </a:p>
        </p:txBody>
      </p:sp>
    </p:spTree>
    <p:extLst>
      <p:ext uri="{BB962C8B-B14F-4D97-AF65-F5344CB8AC3E}">
        <p14:creationId xmlns:p14="http://schemas.microsoft.com/office/powerpoint/2010/main" val="31703574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 Expectations</a:t>
            </a:r>
            <a:endParaRPr lang="en-US" dirty="0"/>
          </a:p>
        </p:txBody>
      </p:sp>
      <p:sp>
        <p:nvSpPr>
          <p:cNvPr id="3" name="Content Placeholder 2"/>
          <p:cNvSpPr>
            <a:spLocks noGrp="1"/>
          </p:cNvSpPr>
          <p:nvPr>
            <p:ph idx="1"/>
          </p:nvPr>
        </p:nvSpPr>
        <p:spPr/>
        <p:txBody>
          <a:bodyPr>
            <a:normAutofit/>
          </a:bodyPr>
          <a:lstStyle/>
          <a:p>
            <a:r>
              <a:rPr lang="en-US" dirty="0" smtClean="0"/>
              <a:t>Individual projects (except in very specific circumstances, email me).</a:t>
            </a:r>
          </a:p>
          <a:p>
            <a:r>
              <a:rPr lang="en-US" dirty="0" smtClean="0"/>
              <a:t>You should build an artifact that has a large interactive component.</a:t>
            </a:r>
          </a:p>
          <a:p>
            <a:pPr lvl="1"/>
            <a:r>
              <a:rPr lang="en-US" dirty="0" smtClean="0"/>
              <a:t>Front end (i.e. interactive) code should have a significant amount of JavaScript.</a:t>
            </a:r>
          </a:p>
          <a:p>
            <a:pPr lvl="1"/>
            <a:r>
              <a:rPr lang="en-US" dirty="0" smtClean="0"/>
              <a:t>Doesn’t have to have a backend.</a:t>
            </a:r>
          </a:p>
          <a:p>
            <a:pPr lvl="1"/>
            <a:r>
              <a:rPr lang="en-US" dirty="0" smtClean="0"/>
              <a:t>The artifact should have one or more of these: aesthetic value (i.e. interactive animation), entertainment value (i.e. a game), practical value.</a:t>
            </a:r>
          </a:p>
          <a:p>
            <a:endParaRPr lang="en-US" dirty="0"/>
          </a:p>
        </p:txBody>
      </p:sp>
    </p:spTree>
    <p:extLst>
      <p:ext uri="{BB962C8B-B14F-4D97-AF65-F5344CB8AC3E}">
        <p14:creationId xmlns:p14="http://schemas.microsoft.com/office/powerpoint/2010/main" val="9262242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 Expectations</a:t>
            </a:r>
            <a:endParaRPr lang="en-US"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dirty="0" smtClean="0"/>
              <a:t>You should make substantial </a:t>
            </a:r>
            <a:r>
              <a:rPr lang="en-US" dirty="0"/>
              <a:t>and interesting use of JavaScript code (if you just make numerous calls to different JavaScript libraries without any JavaScript logic you will get 0</a:t>
            </a:r>
            <a:r>
              <a:rPr lang="en-US" dirty="0" smtClean="0"/>
              <a:t> </a:t>
            </a:r>
            <a:r>
              <a:rPr lang="en-US" dirty="0"/>
              <a:t>points here</a:t>
            </a:r>
            <a:r>
              <a:rPr lang="en-US" dirty="0" smtClean="0"/>
              <a:t>).</a:t>
            </a:r>
          </a:p>
          <a:p>
            <a:pPr marL="342900" lvl="1" indent="-342900">
              <a:buFont typeface="Arial" pitchFamily="34" charset="0"/>
              <a:buChar char="•"/>
            </a:pPr>
            <a:r>
              <a:rPr lang="en-US" dirty="0" smtClean="0"/>
              <a:t>Again, the focus here is on building nice interfaces, so focus on first making a compelling interface (if you write a web app with a bad/boring interface you will not get full points).</a:t>
            </a:r>
          </a:p>
          <a:p>
            <a:pPr marL="342900" lvl="1" indent="-342900">
              <a:buFont typeface="Arial" pitchFamily="34" charset="0"/>
              <a:buChar char="•"/>
            </a:pPr>
            <a:r>
              <a:rPr lang="en-US" dirty="0" smtClean="0"/>
              <a:t>Your project should work, no mockups.</a:t>
            </a:r>
          </a:p>
          <a:p>
            <a:pPr marL="742950" lvl="2" indent="-342900"/>
            <a:r>
              <a:rPr lang="en-US" dirty="0" smtClean="0"/>
              <a:t>If your demo doesn’t work then that’s bad. Test your code!</a:t>
            </a:r>
            <a:endParaRPr lang="en-US" dirty="0"/>
          </a:p>
          <a:p>
            <a:endParaRPr lang="en-US" dirty="0"/>
          </a:p>
        </p:txBody>
      </p:sp>
    </p:spTree>
    <p:extLst>
      <p:ext uri="{BB962C8B-B14F-4D97-AF65-F5344CB8AC3E}">
        <p14:creationId xmlns:p14="http://schemas.microsoft.com/office/powerpoint/2010/main" val="5232949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 Example Ideas</a:t>
            </a:r>
            <a:endParaRPr lang="en-US" dirty="0"/>
          </a:p>
        </p:txBody>
      </p:sp>
      <p:sp>
        <p:nvSpPr>
          <p:cNvPr id="3" name="Content Placeholder 2"/>
          <p:cNvSpPr>
            <a:spLocks noGrp="1"/>
          </p:cNvSpPr>
          <p:nvPr>
            <p:ph idx="1"/>
          </p:nvPr>
        </p:nvSpPr>
        <p:spPr/>
        <p:txBody>
          <a:bodyPr>
            <a:normAutofit/>
          </a:bodyPr>
          <a:lstStyle/>
          <a:p>
            <a:r>
              <a:rPr lang="en-US" dirty="0" smtClean="0"/>
              <a:t>Take something you built from a previous project (i.e. a game for the drawing library or an interactive component from your state machines project) and build something really amazing from it.</a:t>
            </a:r>
          </a:p>
          <a:p>
            <a:r>
              <a:rPr lang="en-US" dirty="0" smtClean="0"/>
              <a:t>Build a cryptogram solver</a:t>
            </a:r>
          </a:p>
          <a:p>
            <a:pPr lvl="1"/>
            <a:r>
              <a:rPr lang="en-US" dirty="0" smtClean="0"/>
              <a:t>Like </a:t>
            </a:r>
            <a:r>
              <a:rPr lang="en-US" dirty="0">
                <a:solidFill>
                  <a:schemeClr val="accent4">
                    <a:lumMod val="60000"/>
                    <a:lumOff val="40000"/>
                  </a:schemeClr>
                </a:solidFill>
              </a:rPr>
              <a:t>http://www.blisstonia.com/software/WebDecrypto</a:t>
            </a:r>
            <a:r>
              <a:rPr lang="en-US" dirty="0" smtClean="0">
                <a:solidFill>
                  <a:schemeClr val="accent4">
                    <a:lumMod val="60000"/>
                    <a:lumOff val="40000"/>
                  </a:schemeClr>
                </a:solidFill>
              </a:rPr>
              <a:t>/ </a:t>
            </a:r>
            <a:r>
              <a:rPr lang="en-US" dirty="0" smtClean="0"/>
              <a:t>but make it look better.</a:t>
            </a:r>
          </a:p>
          <a:p>
            <a:endParaRPr lang="en-US" dirty="0"/>
          </a:p>
        </p:txBody>
      </p:sp>
    </p:spTree>
    <p:extLst>
      <p:ext uri="{BB962C8B-B14F-4D97-AF65-F5344CB8AC3E}">
        <p14:creationId xmlns:p14="http://schemas.microsoft.com/office/powerpoint/2010/main" val="16822712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4 </a:t>
            </a:r>
            <a:r>
              <a:rPr lang="en-US" dirty="0"/>
              <a:t>Example Ideas</a:t>
            </a:r>
          </a:p>
        </p:txBody>
      </p:sp>
      <p:sp>
        <p:nvSpPr>
          <p:cNvPr id="3" name="Content Placeholder 2"/>
          <p:cNvSpPr>
            <a:spLocks noGrp="1"/>
          </p:cNvSpPr>
          <p:nvPr>
            <p:ph idx="1"/>
          </p:nvPr>
        </p:nvSpPr>
        <p:spPr/>
        <p:txBody>
          <a:bodyPr>
            <a:normAutofit/>
          </a:bodyPr>
          <a:lstStyle/>
          <a:p>
            <a:r>
              <a:rPr lang="en-US" dirty="0" smtClean="0"/>
              <a:t>Build a game (using either the drawing library or something of your own).</a:t>
            </a:r>
          </a:p>
          <a:p>
            <a:r>
              <a:rPr lang="en-US" dirty="0" smtClean="0"/>
              <a:t>Build a 3D model that you can view (i.e.</a:t>
            </a:r>
            <a:br>
              <a:rPr lang="en-US" dirty="0" smtClean="0"/>
            </a:br>
            <a:r>
              <a:rPr lang="en-US" dirty="0" smtClean="0">
                <a:solidFill>
                  <a:srgbClr val="F6C16A"/>
                </a:solidFill>
              </a:rPr>
              <a:t>http</a:t>
            </a:r>
            <a:r>
              <a:rPr lang="en-US" dirty="0">
                <a:solidFill>
                  <a:srgbClr val="F6C16A"/>
                </a:solidFill>
              </a:rPr>
              <a:t>://madebyevan.com/webgl-water</a:t>
            </a:r>
            <a:r>
              <a:rPr lang="en-US" dirty="0" smtClean="0">
                <a:solidFill>
                  <a:srgbClr val="F6C16A"/>
                </a:solidFill>
              </a:rPr>
              <a:t>/</a:t>
            </a:r>
            <a:r>
              <a:rPr lang="en-US" dirty="0" smtClean="0"/>
              <a:t>. Only attempt if you’re good at graphics and have a lot of free time!)</a:t>
            </a:r>
          </a:p>
          <a:p>
            <a:r>
              <a:rPr lang="en-US" dirty="0" smtClean="0"/>
              <a:t>Roll your own image gallery viewer.</a:t>
            </a:r>
          </a:p>
          <a:p>
            <a:r>
              <a:rPr lang="en-US" dirty="0" smtClean="0"/>
              <a:t>Make your personal website much more compelling/interactive (if you already had a website, save an old version of it so I can compare).</a:t>
            </a:r>
          </a:p>
          <a:p>
            <a:pPr lvl="1"/>
            <a:endParaRPr lang="en-US" dirty="0"/>
          </a:p>
        </p:txBody>
      </p:sp>
    </p:spTree>
    <p:extLst>
      <p:ext uri="{BB962C8B-B14F-4D97-AF65-F5344CB8AC3E}">
        <p14:creationId xmlns:p14="http://schemas.microsoft.com/office/powerpoint/2010/main" val="173320112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 Constraints</a:t>
            </a:r>
            <a:endParaRPr lang="en-US" dirty="0"/>
          </a:p>
        </p:txBody>
      </p:sp>
      <p:sp>
        <p:nvSpPr>
          <p:cNvPr id="3" name="Content Placeholder 2"/>
          <p:cNvSpPr>
            <a:spLocks noGrp="1"/>
          </p:cNvSpPr>
          <p:nvPr>
            <p:ph idx="1"/>
          </p:nvPr>
        </p:nvSpPr>
        <p:spPr/>
        <p:txBody>
          <a:bodyPr/>
          <a:lstStyle/>
          <a:p>
            <a:r>
              <a:rPr lang="en-US" dirty="0" smtClean="0"/>
              <a:t>You can use whatever JavaScript libraries you want, as long as you document it in your README for your submission.</a:t>
            </a:r>
          </a:p>
          <a:p>
            <a:r>
              <a:rPr lang="en-US" dirty="0" smtClean="0"/>
              <a:t>You should also mention libraries you used in your final presentation.</a:t>
            </a:r>
          </a:p>
          <a:p>
            <a:r>
              <a:rPr lang="en-US" dirty="0" smtClean="0"/>
              <a:t>REMINDER: piecing together libraries for this project will not give you full points under the ‘makes significant use of JavaScript’ criteria</a:t>
            </a:r>
            <a:endParaRPr lang="en-US" dirty="0"/>
          </a:p>
        </p:txBody>
      </p:sp>
    </p:spTree>
    <p:extLst>
      <p:ext uri="{BB962C8B-B14F-4D97-AF65-F5344CB8AC3E}">
        <p14:creationId xmlns:p14="http://schemas.microsoft.com/office/powerpoint/2010/main" val="245396186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4727</TotalTime>
  <Words>2010</Words>
  <Application>Microsoft Macintosh PowerPoint</Application>
  <PresentationFormat>On-screen Show (4:3)</PresentationFormat>
  <Paragraphs>350</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Story</vt:lpstr>
      <vt:lpstr>Server-Side Development</vt:lpstr>
      <vt:lpstr>Project 3</vt:lpstr>
      <vt:lpstr>Project 4</vt:lpstr>
      <vt:lpstr>Project 4 Proposals</vt:lpstr>
      <vt:lpstr>Project 4 Expectations</vt:lpstr>
      <vt:lpstr>Project 4 Expectations</vt:lpstr>
      <vt:lpstr>Project 4 Example Ideas</vt:lpstr>
      <vt:lpstr>Project 4 Example Ideas</vt:lpstr>
      <vt:lpstr>Project 4 Constraints</vt:lpstr>
      <vt:lpstr>Project 4 Submission</vt:lpstr>
      <vt:lpstr>Project 4 Final Presentations</vt:lpstr>
      <vt:lpstr>Project 4 Evaluation</vt:lpstr>
      <vt:lpstr>Last time…</vt:lpstr>
      <vt:lpstr>Today</vt:lpstr>
      <vt:lpstr>what is “server-side?”</vt:lpstr>
      <vt:lpstr>node.js</vt:lpstr>
      <vt:lpstr>node web server</vt:lpstr>
      <vt:lpstr>node web server</vt:lpstr>
      <vt:lpstr>node web server</vt:lpstr>
      <vt:lpstr>node web server</vt:lpstr>
      <vt:lpstr>node web server</vt:lpstr>
      <vt:lpstr>node web server</vt:lpstr>
      <vt:lpstr>node web server</vt:lpstr>
      <vt:lpstr>node: socket.io</vt:lpstr>
      <vt:lpstr>socket.io for node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implement a chat app!</vt:lpstr>
      <vt:lpstr>PowerPoint Presentation</vt:lpstr>
      <vt:lpstr>Next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Canvas</dc:title>
  <dc:creator>Julia Schwarz</dc:creator>
  <cp:lastModifiedBy>Kerry Chang</cp:lastModifiedBy>
  <cp:revision>417</cp:revision>
  <dcterms:created xsi:type="dcterms:W3CDTF">2011-09-15T03:16:43Z</dcterms:created>
  <dcterms:modified xsi:type="dcterms:W3CDTF">2013-10-22T19:38:23Z</dcterms:modified>
</cp:coreProperties>
</file>