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notesMasterIdLst>
    <p:notesMasterId r:id="rId48"/>
  </p:notesMasterIdLst>
  <p:sldIdLst>
    <p:sldId id="256" r:id="rId2"/>
    <p:sldId id="316" r:id="rId3"/>
    <p:sldId id="302" r:id="rId4"/>
    <p:sldId id="303" r:id="rId5"/>
    <p:sldId id="300" r:id="rId6"/>
    <p:sldId id="313" r:id="rId7"/>
    <p:sldId id="318" r:id="rId8"/>
    <p:sldId id="301" r:id="rId9"/>
    <p:sldId id="322" r:id="rId10"/>
    <p:sldId id="263" r:id="rId11"/>
    <p:sldId id="306" r:id="rId12"/>
    <p:sldId id="307" r:id="rId13"/>
    <p:sldId id="308" r:id="rId14"/>
    <p:sldId id="309" r:id="rId15"/>
    <p:sldId id="262" r:id="rId16"/>
    <p:sldId id="273" r:id="rId17"/>
    <p:sldId id="270" r:id="rId18"/>
    <p:sldId id="274" r:id="rId19"/>
    <p:sldId id="280" r:id="rId20"/>
    <p:sldId id="279" r:id="rId21"/>
    <p:sldId id="275" r:id="rId22"/>
    <p:sldId id="304" r:id="rId23"/>
    <p:sldId id="305" r:id="rId24"/>
    <p:sldId id="272" r:id="rId25"/>
    <p:sldId id="267" r:id="rId26"/>
    <p:sldId id="311" r:id="rId27"/>
    <p:sldId id="314" r:id="rId28"/>
    <p:sldId id="315" r:id="rId29"/>
    <p:sldId id="283" r:id="rId30"/>
    <p:sldId id="317" r:id="rId31"/>
    <p:sldId id="319" r:id="rId32"/>
    <p:sldId id="268" r:id="rId33"/>
    <p:sldId id="284" r:id="rId34"/>
    <p:sldId id="285" r:id="rId35"/>
    <p:sldId id="288" r:id="rId36"/>
    <p:sldId id="289" r:id="rId37"/>
    <p:sldId id="298" r:id="rId38"/>
    <p:sldId id="295" r:id="rId39"/>
    <p:sldId id="310" r:id="rId40"/>
    <p:sldId id="287" r:id="rId41"/>
    <p:sldId id="296" r:id="rId42"/>
    <p:sldId id="291" r:id="rId43"/>
    <p:sldId id="321" r:id="rId44"/>
    <p:sldId id="323" r:id="rId45"/>
    <p:sldId id="266" r:id="rId46"/>
    <p:sldId id="29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6" autoAdjust="0"/>
    <p:restoredTop sz="78641" autoAdjust="0"/>
  </p:normalViewPr>
  <p:slideViewPr>
    <p:cSldViewPr showGuides="1">
      <p:cViewPr varScale="1">
        <p:scale>
          <a:sx n="50" d="100"/>
          <a:sy n="50" d="100"/>
        </p:scale>
        <p:origin x="-1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B259D-E539-4D92-B946-1C3BA4A6A840}" type="datetimeFigureOut">
              <a:rPr lang="en-US" smtClean="0"/>
              <a:pPr/>
              <a:t>8/28/14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5B1FC-E47B-4D25-BBA6-F625546C856E}" type="slidenum">
              <a:rPr lang="en-US" smtClean="0"/>
              <a:pPr/>
              <a:t>‹#›</a:t>
            </a:fld>
            <a:endParaRPr lang="en-US"/>
          </a:p>
        </p:txBody>
      </p:sp>
    </p:spTree>
    <p:extLst>
      <p:ext uri="{BB962C8B-B14F-4D97-AF65-F5344CB8AC3E}">
        <p14:creationId xmlns:p14="http://schemas.microsoft.com/office/powerpoint/2010/main" val="124531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imagine</a:t>
            </a:r>
            <a:r>
              <a:rPr lang="en-US" baseline="0" dirty="0" smtClean="0"/>
              <a:t> you were making this website. what is difficult about it? (there are a million things.) (open up </a:t>
            </a:r>
            <a:r>
              <a:rPr lang="en-US" baseline="0" smtClean="0"/>
              <a:t>in another tab)</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a:t>
            </a:fld>
            <a:endParaRPr lang="en-US"/>
          </a:p>
        </p:txBody>
      </p:sp>
    </p:spTree>
    <p:extLst>
      <p:ext uri="{BB962C8B-B14F-4D97-AF65-F5344CB8AC3E}">
        <p14:creationId xmlns:p14="http://schemas.microsoft.com/office/powerpoint/2010/main" val="313530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in about</a:t>
            </a:r>
            <a:r>
              <a:rPr lang="en-US" baseline="0" dirty="0" smtClean="0"/>
              <a:t> vocabulary</a:t>
            </a:r>
          </a:p>
          <a:p>
            <a:r>
              <a:rPr lang="en-US" baseline="0" dirty="0" smtClean="0"/>
              <a:t>no inheritance</a:t>
            </a:r>
          </a:p>
          <a:p>
            <a:r>
              <a:rPr lang="en-US" baseline="0" dirty="0" smtClean="0"/>
              <a:t>- some sense of comparing to existing things </a:t>
            </a:r>
            <a:endParaRPr lang="en-US" dirty="0" smtClean="0"/>
          </a:p>
          <a:p>
            <a:r>
              <a:rPr lang="en-US" dirty="0" smtClean="0"/>
              <a:t>Has</a:t>
            </a:r>
            <a:r>
              <a:rPr lang="en-US" baseline="0" dirty="0" smtClean="0"/>
              <a:t> the same syntax as java only because the guys that were writing it wanted that.</a:t>
            </a:r>
          </a:p>
          <a:p>
            <a:endParaRPr lang="en-US" baseline="0" dirty="0" smtClean="0"/>
          </a:p>
          <a:p>
            <a:r>
              <a:rPr lang="en-US" baseline="0" dirty="0" smtClean="0"/>
              <a:t>Loosely typed: &lt;-&gt; strict typing </a:t>
            </a:r>
          </a:p>
          <a:p>
            <a:r>
              <a:rPr lang="en-US" baseline="0" dirty="0" smtClean="0"/>
              <a:t>	Language does not look for type errors</a:t>
            </a:r>
          </a:p>
          <a:p>
            <a:r>
              <a:rPr lang="en-US" baseline="0" dirty="0" smtClean="0"/>
              <a:t>	variable can be an </a:t>
            </a:r>
            <a:r>
              <a:rPr lang="en-US" baseline="0" dirty="0" err="1" smtClean="0"/>
              <a:t>int</a:t>
            </a:r>
            <a:r>
              <a:rPr lang="en-US" baseline="0" dirty="0" smtClean="0"/>
              <a:t> and then a string</a:t>
            </a:r>
          </a:p>
          <a:p>
            <a:r>
              <a:rPr lang="en-US" baseline="0" dirty="0" smtClean="0"/>
              <a:t>	good and bad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16</a:t>
            </a:fld>
            <a:endParaRPr lang="en-US"/>
          </a:p>
        </p:txBody>
      </p:sp>
    </p:spTree>
    <p:extLst>
      <p:ext uri="{BB962C8B-B14F-4D97-AF65-F5344CB8AC3E}">
        <p14:creationId xmlns:p14="http://schemas.microsoft.com/office/powerpoint/2010/main" val="56290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Semicolons: if</a:t>
            </a:r>
            <a:r>
              <a:rPr lang="en-US" baseline="0" dirty="0" smtClean="0"/>
              <a:t> you miss a semicolon, this is okay in </a:t>
            </a:r>
            <a:r>
              <a:rPr lang="en-US" baseline="0" dirty="0" err="1" smtClean="0"/>
              <a:t>javascript</a:t>
            </a:r>
            <a:r>
              <a:rPr lang="en-US" baseline="0" dirty="0" smtClean="0"/>
              <a:t>. How it works:</a:t>
            </a:r>
          </a:p>
          <a:p>
            <a:r>
              <a:rPr lang="en-US" baseline="0" dirty="0" smtClean="0"/>
              <a:t>	If your code has a syntax error, </a:t>
            </a:r>
            <a:r>
              <a:rPr lang="en-US" baseline="0" dirty="0" err="1" smtClean="0"/>
              <a:t>Javascript</a:t>
            </a:r>
            <a:r>
              <a:rPr lang="en-US" baseline="0" dirty="0" smtClean="0"/>
              <a:t> goes backwards replacing the first newline it finds with a semicolon, then tries again.</a:t>
            </a:r>
          </a:p>
          <a:p>
            <a:endParaRPr lang="en-US" baseline="0" dirty="0" smtClean="0"/>
          </a:p>
          <a:p>
            <a:r>
              <a:rPr lang="en-US" baseline="0" dirty="0" smtClean="0"/>
              <a:t>Variable names: (Implicit </a:t>
            </a:r>
            <a:r>
              <a:rPr lang="en-US" baseline="0" dirty="0" err="1" smtClean="0"/>
              <a:t>globals</a:t>
            </a:r>
            <a:r>
              <a:rPr lang="en-US" baseline="0" dirty="0" smtClean="0"/>
              <a:t>)</a:t>
            </a:r>
          </a:p>
          <a:p>
            <a:r>
              <a:rPr lang="en-US" baseline="0" dirty="0" smtClean="0"/>
              <a:t>	if you accidentally misname a variable, </a:t>
            </a:r>
            <a:r>
              <a:rPr lang="en-US" baseline="0" dirty="0" err="1" smtClean="0"/>
              <a:t>Javascript</a:t>
            </a:r>
            <a:r>
              <a:rPr lang="en-US" baseline="0" dirty="0" smtClean="0"/>
              <a:t> assumes that this is okay: it creates a global variable for you with that name and sets its value to undefined.</a:t>
            </a:r>
          </a:p>
          <a:p>
            <a:endParaRPr lang="en-US" baseline="0" dirty="0" smtClean="0"/>
          </a:p>
          <a:p>
            <a:r>
              <a:rPr lang="en-US" baseline="0" dirty="0" smtClean="0"/>
              <a:t>We will grade everything in chrome</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17</a:t>
            </a:fld>
            <a:endParaRPr lang="en-US"/>
          </a:p>
        </p:txBody>
      </p:sp>
    </p:spTree>
    <p:extLst>
      <p:ext uri="{BB962C8B-B14F-4D97-AF65-F5344CB8AC3E}">
        <p14:creationId xmlns:p14="http://schemas.microsoft.com/office/powerpoint/2010/main" val="3124361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hosted libraries</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22</a:t>
            </a:fld>
            <a:endParaRPr lang="en-US"/>
          </a:p>
        </p:txBody>
      </p:sp>
    </p:spTree>
    <p:extLst>
      <p:ext uri="{BB962C8B-B14F-4D97-AF65-F5344CB8AC3E}">
        <p14:creationId xmlns:p14="http://schemas.microsoft.com/office/powerpoint/2010/main" val="360258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mostly put script in head for</a:t>
            </a:r>
            <a:r>
              <a:rPr lang="en-US" baseline="0" dirty="0" smtClean="0"/>
              <a:t> better organization. </a:t>
            </a:r>
            <a:endParaRPr lang="en-US" dirty="0" smtClean="0"/>
          </a:p>
          <a:p>
            <a:endParaRPr lang="en-US" dirty="0" smtClean="0"/>
          </a:p>
          <a:p>
            <a:r>
              <a:rPr lang="en-US" dirty="0" smtClean="0"/>
              <a:t>Some people put the files in bottom because of performance. </a:t>
            </a:r>
          </a:p>
          <a:p>
            <a:endParaRPr lang="en-US" dirty="0" smtClean="0"/>
          </a:p>
          <a:p>
            <a:r>
              <a:rPr lang="en-US" dirty="0" smtClean="0"/>
              <a:t>Don</a:t>
            </a:r>
            <a:r>
              <a:rPr lang="fr-FR" dirty="0" smtClean="0"/>
              <a:t>’</a:t>
            </a:r>
            <a:r>
              <a:rPr lang="en-US" dirty="0" smtClean="0"/>
              <a:t>t</a:t>
            </a:r>
            <a:r>
              <a:rPr lang="en-US" baseline="0" dirty="0" smtClean="0"/>
              <a:t> use stuff before it’s defined</a:t>
            </a:r>
          </a:p>
          <a:p>
            <a:endParaRPr lang="en-US" baseline="0" dirty="0" smtClean="0"/>
          </a:p>
          <a:p>
            <a:r>
              <a:rPr lang="en-US" baseline="0" dirty="0" smtClean="0"/>
              <a:t>Some libraries requires you to put them in head – read documents.</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23</a:t>
            </a:fld>
            <a:endParaRPr lang="en-US"/>
          </a:p>
        </p:txBody>
      </p:sp>
    </p:spTree>
    <p:extLst>
      <p:ext uri="{BB962C8B-B14F-4D97-AF65-F5344CB8AC3E}">
        <p14:creationId xmlns:p14="http://schemas.microsoft.com/office/powerpoint/2010/main" val="252672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t>
            </a:r>
            <a:r>
              <a:rPr lang="en-US" baseline="0" dirty="0" smtClean="0"/>
              <a:t> is not as good, and maybe not recommended</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View-&gt;Tools-&gt;Developer Tools</a:t>
            </a:r>
          </a:p>
          <a:p>
            <a:pPr lvl="1"/>
            <a:r>
              <a:rPr lang="en-US" dirty="0" smtClean="0"/>
              <a:t>Windows: hit F12</a:t>
            </a:r>
          </a:p>
          <a:p>
            <a:pPr lvl="1"/>
            <a:r>
              <a:rPr lang="en-US" dirty="0" smtClean="0"/>
              <a:t>Mac: </a:t>
            </a:r>
            <a:r>
              <a:rPr lang="en-US" b="1" dirty="0" smtClean="0">
                <a:latin typeface="Helvetica"/>
              </a:rPr>
              <a:t>⌥⌘I</a:t>
            </a:r>
            <a:r>
              <a:rPr lang="en-US" dirty="0" smtClean="0">
                <a:latin typeface="Helvetica"/>
              </a:rPr>
              <a:t> (Command - Option - I) keys to open Developer Tools</a:t>
            </a:r>
            <a:endParaRPr lang="en-US" dirty="0" smtClean="0"/>
          </a:p>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30</a:t>
            </a:fld>
            <a:endParaRPr lang="en-US"/>
          </a:p>
        </p:txBody>
      </p:sp>
    </p:spTree>
    <p:extLst>
      <p:ext uri="{BB962C8B-B14F-4D97-AF65-F5344CB8AC3E}">
        <p14:creationId xmlns:p14="http://schemas.microsoft.com/office/powerpoint/2010/main" val="271754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up your browser, join in</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31</a:t>
            </a:fld>
            <a:endParaRPr lang="en-US"/>
          </a:p>
        </p:txBody>
      </p:sp>
    </p:spTree>
    <p:extLst>
      <p:ext uri="{BB962C8B-B14F-4D97-AF65-F5344CB8AC3E}">
        <p14:creationId xmlns:p14="http://schemas.microsoft.com/office/powerpoint/2010/main" val="2717546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a:t>
            </a:r>
            <a:r>
              <a:rPr lang="en-US" baseline="0" dirty="0" smtClean="0"/>
              <a:t> sure to add warnings in a certain way – gotchas per topic</a:t>
            </a:r>
            <a:endParaRPr lang="en-US" dirty="0" smtClean="0"/>
          </a:p>
          <a:p>
            <a:endParaRPr lang="en-US" dirty="0" smtClean="0"/>
          </a:p>
          <a:p>
            <a:r>
              <a:rPr lang="en-US" dirty="0" smtClean="0"/>
              <a:t>Variables don’t have types</a:t>
            </a:r>
          </a:p>
          <a:p>
            <a:endParaRPr lang="en-US" dirty="0" smtClean="0"/>
          </a:p>
          <a:p>
            <a:r>
              <a:rPr lang="en-US" dirty="0" smtClean="0"/>
              <a:t>Undefined means</a:t>
            </a:r>
            <a:r>
              <a:rPr lang="en-US" baseline="0" dirty="0" smtClean="0"/>
              <a:t> a variable has been declare but has not yet assigned a value. For example,</a:t>
            </a:r>
          </a:p>
          <a:p>
            <a:r>
              <a:rPr lang="en-US" baseline="0" dirty="0" err="1" smtClean="0"/>
              <a:t>Var</a:t>
            </a:r>
            <a:r>
              <a:rPr lang="en-US" baseline="0" dirty="0" smtClean="0"/>
              <a:t> test;</a:t>
            </a:r>
          </a:p>
          <a:p>
            <a:r>
              <a:rPr lang="en-US" baseline="0" dirty="0" smtClean="0"/>
              <a:t>Alert (test); //shows undefined</a:t>
            </a:r>
          </a:p>
          <a:p>
            <a:r>
              <a:rPr lang="en-US" baseline="0" dirty="0" smtClean="0"/>
              <a:t>Alert (</a:t>
            </a:r>
            <a:r>
              <a:rPr lang="en-US" baseline="0" dirty="0" err="1" smtClean="0"/>
              <a:t>typeof</a:t>
            </a:r>
            <a:r>
              <a:rPr lang="en-US" baseline="0" dirty="0" smtClean="0"/>
              <a:t> test) // shows undefined</a:t>
            </a:r>
          </a:p>
          <a:p>
            <a:endParaRPr lang="en-US" baseline="0" dirty="0" smtClean="0"/>
          </a:p>
          <a:p>
            <a:r>
              <a:rPr lang="en-US" dirty="0" smtClean="0"/>
              <a:t>Null is an assigned value.</a:t>
            </a:r>
            <a:r>
              <a:rPr lang="en-US" baseline="0" dirty="0" smtClean="0"/>
              <a:t> It can be assigned to a variable as a representation of no value </a:t>
            </a:r>
          </a:p>
          <a:p>
            <a:r>
              <a:rPr lang="en-US" dirty="0" err="1" smtClean="0"/>
              <a:t>Var</a:t>
            </a:r>
            <a:r>
              <a:rPr lang="en-US" dirty="0" smtClean="0"/>
              <a:t> test = null;</a:t>
            </a:r>
          </a:p>
          <a:p>
            <a:r>
              <a:rPr lang="en-US" dirty="0" smtClean="0"/>
              <a:t>Alert</a:t>
            </a:r>
            <a:r>
              <a:rPr lang="en-US" baseline="0" dirty="0" smtClean="0"/>
              <a:t>(test); // shows null</a:t>
            </a:r>
          </a:p>
          <a:p>
            <a:r>
              <a:rPr lang="en-US" baseline="0" dirty="0" smtClean="0"/>
              <a:t>Alert (</a:t>
            </a:r>
            <a:r>
              <a:rPr lang="en-US" baseline="0" dirty="0" err="1" smtClean="0"/>
              <a:t>typeof</a:t>
            </a:r>
            <a:r>
              <a:rPr lang="en-US" baseline="0" dirty="0" smtClean="0"/>
              <a:t> test) // shows object!</a:t>
            </a:r>
          </a:p>
          <a:p>
            <a:endParaRPr lang="en-US" baseline="0" dirty="0" smtClean="0"/>
          </a:p>
          <a:p>
            <a:r>
              <a:rPr lang="en-US" baseline="0" dirty="0" smtClean="0"/>
              <a:t>Undefined is a type itself, while null is an object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Implicit </a:t>
            </a:r>
            <a:r>
              <a:rPr lang="en-US" baseline="0" dirty="0" err="1" smtClean="0"/>
              <a:t>globals</a:t>
            </a:r>
            <a:r>
              <a:rPr lang="en-US" baseline="0" dirty="0" smtClean="0"/>
              <a:t>: if you accidentally misname a variable, </a:t>
            </a:r>
            <a:r>
              <a:rPr lang="en-US" baseline="0" dirty="0" err="1" smtClean="0"/>
              <a:t>Javascript</a:t>
            </a:r>
            <a:r>
              <a:rPr lang="en-US" baseline="0" dirty="0" smtClean="0"/>
              <a:t> assumes that this is okay: it creates a global variable for you with that name and sets its value to undefined.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Supplement to SSUI: Give you practice building infrastructures</a:t>
            </a:r>
            <a:r>
              <a:rPr lang="en-US" baseline="0" dirty="0" smtClean="0"/>
              <a:t> behind user interfaces on the web.</a:t>
            </a:r>
          </a:p>
          <a:p>
            <a:pPr marL="0" indent="0">
              <a:buNone/>
            </a:pPr>
            <a:endParaRPr lang="en-US" dirty="0" smtClean="0"/>
          </a:p>
          <a:p>
            <a:pPr marL="0" indent="0">
              <a:buNone/>
            </a:pPr>
            <a:r>
              <a:rPr lang="en-US" dirty="0" smtClean="0"/>
              <a:t>How will we do this?</a:t>
            </a:r>
          </a:p>
          <a:p>
            <a:pPr marL="228600" indent="-228600">
              <a:buAutoNum type="arabicPeriod"/>
            </a:pPr>
            <a:r>
              <a:rPr lang="en-US" baseline="0" dirty="0" smtClean="0"/>
              <a:t>Teach you how to use JavaScript and debug in JavaScript. </a:t>
            </a:r>
          </a:p>
          <a:p>
            <a:pPr marL="228600" indent="-228600">
              <a:buAutoNum type="arabicPeriod"/>
            </a:pPr>
            <a:r>
              <a:rPr lang="en-US" baseline="0" dirty="0" smtClean="0"/>
              <a:t>Use </a:t>
            </a:r>
            <a:r>
              <a:rPr lang="en-US" baseline="0" dirty="0" err="1" smtClean="0"/>
              <a:t>Javascript</a:t>
            </a:r>
            <a:r>
              <a:rPr lang="en-US" baseline="0" dirty="0" smtClean="0"/>
              <a:t> to build interactive web interfaces – input and output. //Use JavaScript to build interfaces, and infrastructure for interfaces. </a:t>
            </a:r>
          </a:p>
          <a:p>
            <a:pPr marL="228600" indent="-228600">
              <a:buAutoNum type="arabicPeriod"/>
            </a:pPr>
            <a:r>
              <a:rPr lang="en-US" baseline="0" dirty="0" smtClean="0"/>
              <a:t>Give you a set of tools such as libraries that you’ll be able to take with you later (selection, animation, visualization, interaction) </a:t>
            </a:r>
          </a:p>
          <a:p>
            <a:pPr marL="228600" indent="-228600">
              <a:buAutoNum type="arabicPeriod"/>
            </a:pPr>
            <a:r>
              <a:rPr lang="en-US" baseline="0" dirty="0" smtClean="0"/>
              <a:t>…and some HTML and CSS, which are the other two languages behind most web sites…but these are relatively easy to learn so we won’t spend as much time on them. And some techniques that let you create interface that can interact with the backend server such as storing files. </a:t>
            </a:r>
          </a:p>
          <a:p>
            <a:pPr marL="0" indent="0">
              <a:buNone/>
            </a:pPr>
            <a:endParaRPr lang="en-US" baseline="0" dirty="0" smtClean="0"/>
          </a:p>
          <a:p>
            <a:pPr marL="0" indent="0">
              <a:buNone/>
            </a:pPr>
            <a:r>
              <a:rPr lang="en-US" baseline="0" dirty="0" smtClean="0"/>
              <a:t>Want to make it more relevant to what you are doing – suggests topics that you are interested. </a:t>
            </a:r>
          </a:p>
          <a:p>
            <a:pPr marL="0" indent="0">
              <a:buNone/>
            </a:pPr>
            <a:endParaRPr lang="en-US" baseline="0" dirty="0" smtClean="0"/>
          </a:p>
          <a:p>
            <a:pPr marL="0" indent="0">
              <a:buNone/>
            </a:pPr>
            <a:r>
              <a:rPr lang="en-US" baseline="0" dirty="0" smtClean="0"/>
              <a:t>Look at </a:t>
            </a:r>
            <a:r>
              <a:rPr lang="en-US" baseline="0" dirty="0" err="1" smtClean="0"/>
              <a:t>handhout</a:t>
            </a:r>
            <a:r>
              <a:rPr lang="en-US" baseline="0" dirty="0" smtClean="0"/>
              <a:t> – the schedule part</a:t>
            </a:r>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a:t>
            </a:fld>
            <a:endParaRPr lang="en-US"/>
          </a:p>
        </p:txBody>
      </p:sp>
    </p:spTree>
    <p:extLst>
      <p:ext uri="{BB962C8B-B14F-4D97-AF65-F5344CB8AC3E}">
        <p14:creationId xmlns:p14="http://schemas.microsoft.com/office/powerpoint/2010/main" val="1529033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 0.1 + 0.2</a:t>
            </a:r>
          </a:p>
          <a:p>
            <a:r>
              <a:rPr lang="en-US" dirty="0" err="1" smtClean="0"/>
              <a:t>parseInt</a:t>
            </a:r>
            <a:r>
              <a:rPr lang="en-US" dirty="0" smtClean="0"/>
              <a:t>(“12threefour”)</a:t>
            </a:r>
          </a:p>
          <a:p>
            <a:r>
              <a:rPr lang="en-US" dirty="0" err="1" smtClean="0"/>
              <a:t>parseInt</a:t>
            </a:r>
            <a:r>
              <a:rPr lang="en-US" dirty="0" smtClean="0"/>
              <a:t>(“12”)</a:t>
            </a:r>
          </a:p>
          <a:p>
            <a:r>
              <a:rPr lang="en-US" dirty="0" err="1" smtClean="0"/>
              <a:t>parseInt</a:t>
            </a:r>
            <a:r>
              <a:rPr lang="en-US" dirty="0" smtClean="0"/>
              <a:t>(“055”)</a:t>
            </a:r>
          </a:p>
          <a:p>
            <a:r>
              <a:rPr lang="en-US" dirty="0" err="1" smtClean="0"/>
              <a:t>parseInt</a:t>
            </a:r>
            <a:r>
              <a:rPr lang="en-US" dirty="0" smtClean="0"/>
              <a:t>(“0x55”)</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NaN</a:t>
            </a:r>
            <a:r>
              <a:rPr lang="en-US" dirty="0" smtClean="0"/>
              <a:t> is JavaScript reserved word indicating that the result of a numeric operation was not a number.</a:t>
            </a:r>
          </a:p>
          <a:p>
            <a:endParaRPr lang="en-US" dirty="0" smtClean="0"/>
          </a:p>
          <a:p>
            <a:r>
              <a:rPr lang="en-US" dirty="0" smtClean="0"/>
              <a:t>Base- radix,</a:t>
            </a:r>
            <a:r>
              <a:rPr lang="en-US" baseline="0" dirty="0" smtClean="0"/>
              <a:t> the number system</a:t>
            </a:r>
          </a:p>
          <a:p>
            <a:endParaRPr lang="en-US" baseline="0" dirty="0" smtClean="0"/>
          </a:p>
          <a:p>
            <a:r>
              <a:rPr lang="en-US" baseline="0" dirty="0" smtClean="0"/>
              <a:t>The </a:t>
            </a:r>
            <a:r>
              <a:rPr lang="en-US" baseline="0" dirty="0" err="1" smtClean="0"/>
              <a:t>javascript</a:t>
            </a:r>
            <a:r>
              <a:rPr lang="en-US" baseline="0" dirty="0" smtClean="0"/>
              <a:t> math object has many functions </a:t>
            </a:r>
          </a:p>
          <a:p>
            <a:endParaRPr lang="en-US" baseline="0" dirty="0" smtClean="0"/>
          </a:p>
        </p:txBody>
      </p:sp>
      <p:sp>
        <p:nvSpPr>
          <p:cNvPr id="4" name="Slide Number Placeholder 3"/>
          <p:cNvSpPr>
            <a:spLocks noGrp="1"/>
          </p:cNvSpPr>
          <p:nvPr>
            <p:ph type="sldNum" sz="quarter" idx="10"/>
          </p:nvPr>
        </p:nvSpPr>
        <p:spPr/>
        <p:txBody>
          <a:bodyPr/>
          <a:lstStyle/>
          <a:p>
            <a:fld id="{B085B1FC-E47B-4D25-BBA6-F625546C856E}"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34</a:t>
            </a:fld>
            <a:endParaRPr lang="en-US"/>
          </a:p>
        </p:txBody>
      </p:sp>
    </p:spTree>
    <p:extLst>
      <p:ext uri="{BB962C8B-B14F-4D97-AF65-F5344CB8AC3E}">
        <p14:creationId xmlns:p14="http://schemas.microsoft.com/office/powerpoint/2010/main" val="353530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is weird</a:t>
            </a:r>
          </a:p>
          <a:p>
            <a:r>
              <a:rPr lang="en-US" dirty="0" smtClean="0"/>
              <a:t>1</a:t>
            </a:r>
            <a:r>
              <a:rPr lang="en-US" baseline="0" dirty="0" smtClean="0"/>
              <a:t> == “1” , 1 === “1”</a:t>
            </a:r>
          </a:p>
          <a:p>
            <a:r>
              <a:rPr lang="en-US" baseline="0" dirty="0" smtClean="0"/>
              <a:t>0 == false, 0 === false</a:t>
            </a:r>
          </a:p>
        </p:txBody>
      </p:sp>
      <p:sp>
        <p:nvSpPr>
          <p:cNvPr id="4" name="Slide Number Placeholder 3"/>
          <p:cNvSpPr>
            <a:spLocks noGrp="1"/>
          </p:cNvSpPr>
          <p:nvPr>
            <p:ph type="sldNum" sz="quarter" idx="10"/>
          </p:nvPr>
        </p:nvSpPr>
        <p:spPr/>
        <p:txBody>
          <a:bodyPr/>
          <a:lstStyle/>
          <a:p>
            <a:fld id="{B085B1FC-E47B-4D25-BBA6-F625546C856E}"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tables -&gt;</a:t>
            </a:r>
            <a:r>
              <a:rPr lang="en-US" baseline="0" dirty="0" smtClean="0"/>
              <a:t> lookup tables or dictionaries</a:t>
            </a:r>
          </a:p>
          <a:p>
            <a:r>
              <a:rPr lang="en-US" baseline="0" dirty="0" smtClean="0"/>
              <a:t>From names to programming entities</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37</a:t>
            </a:fld>
            <a:endParaRPr lang="en-US"/>
          </a:p>
        </p:txBody>
      </p:sp>
    </p:spTree>
    <p:extLst>
      <p:ext uri="{BB962C8B-B14F-4D97-AF65-F5344CB8AC3E}">
        <p14:creationId xmlns:p14="http://schemas.microsoft.com/office/powerpoint/2010/main" val="345279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a:t>
            </a:r>
            <a:r>
              <a:rPr lang="en-US" baseline="0" dirty="0" smtClean="0"/>
              <a:t> add something to an array…</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38</a:t>
            </a:fld>
            <a:endParaRPr lang="en-US"/>
          </a:p>
        </p:txBody>
      </p:sp>
    </p:spTree>
    <p:extLst>
      <p:ext uri="{BB962C8B-B14F-4D97-AF65-F5344CB8AC3E}">
        <p14:creationId xmlns:p14="http://schemas.microsoft.com/office/powerpoint/2010/main" val="4221603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a special type of object that can do all the things that regular objects can do”</a:t>
            </a:r>
          </a:p>
          <a:p>
            <a:endParaRPr lang="en-US" dirty="0" smtClean="0"/>
          </a:p>
          <a:p>
            <a:endParaRPr lang="en-US" dirty="0" smtClean="0"/>
          </a:p>
          <a:p>
            <a:r>
              <a:rPr lang="en-US" dirty="0" smtClean="0"/>
              <a:t>http://</a:t>
            </a:r>
            <a:r>
              <a:rPr lang="en-US" dirty="0" err="1" smtClean="0"/>
              <a:t>helephant.com</a:t>
            </a:r>
            <a:r>
              <a:rPr lang="en-US" dirty="0" smtClean="0"/>
              <a:t>/2008/08/19/functions-are-first-class-objects-in-</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&lt;slightly different but very similar…think of them as equivalent&gt;</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41</a:t>
            </a:fld>
            <a:endParaRPr lang="en-US"/>
          </a:p>
        </p:txBody>
      </p:sp>
    </p:spTree>
    <p:extLst>
      <p:ext uri="{BB962C8B-B14F-4D97-AF65-F5344CB8AC3E}">
        <p14:creationId xmlns:p14="http://schemas.microsoft.com/office/powerpoint/2010/main" val="3616043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Random number function</a:t>
            </a:r>
          </a:p>
          <a:p>
            <a:r>
              <a:rPr lang="en-US" dirty="0" smtClean="0"/>
              <a:t>Function that takes no</a:t>
            </a:r>
            <a:r>
              <a:rPr lang="en-US" baseline="0" dirty="0" smtClean="0"/>
              <a:t> parameters</a:t>
            </a:r>
          </a:p>
          <a:p>
            <a:r>
              <a:rPr lang="en-US" baseline="0" dirty="0" smtClean="0"/>
              <a:t>Passing a function in as a parameter, including error checking (execute it twice)</a:t>
            </a:r>
          </a:p>
          <a:p>
            <a:r>
              <a:rPr lang="en-US" baseline="0" dirty="0" smtClean="0"/>
              <a:t>Returning a function</a:t>
            </a:r>
          </a:p>
          <a:p>
            <a:r>
              <a:rPr lang="en-US" baseline="0" dirty="0" smtClean="0"/>
              <a:t>Demo how to add a header </a:t>
            </a:r>
          </a:p>
          <a:p>
            <a:r>
              <a:rPr lang="en-US" baseline="0" dirty="0" smtClean="0"/>
              <a:t>(try to make this available after class)</a:t>
            </a:r>
          </a:p>
        </p:txBody>
      </p:sp>
      <p:sp>
        <p:nvSpPr>
          <p:cNvPr id="4" name="Slide Number Placeholder 3"/>
          <p:cNvSpPr>
            <a:spLocks noGrp="1"/>
          </p:cNvSpPr>
          <p:nvPr>
            <p:ph type="sldNum" sz="quarter" idx="10"/>
          </p:nvPr>
        </p:nvSpPr>
        <p:spPr/>
        <p:txBody>
          <a:bodyPr/>
          <a:lstStyle/>
          <a:p>
            <a:fld id="{B085B1FC-E47B-4D25-BBA6-F625546C856E}"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more verbose than you think</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44</a:t>
            </a:fld>
            <a:endParaRPr lang="en-US"/>
          </a:p>
        </p:txBody>
      </p:sp>
    </p:spTree>
    <p:extLst>
      <p:ext uri="{BB962C8B-B14F-4D97-AF65-F5344CB8AC3E}">
        <p14:creationId xmlns:p14="http://schemas.microsoft.com/office/powerpoint/2010/main" val="1703496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inheritance</a:t>
            </a:r>
          </a:p>
          <a:p>
            <a:endParaRPr lang="en-US" dirty="0" smtClean="0"/>
          </a:p>
          <a:p>
            <a:r>
              <a:rPr lang="en-US" dirty="0" smtClean="0"/>
              <a:t>get them</a:t>
            </a:r>
            <a:r>
              <a:rPr lang="en-US" baseline="0" dirty="0" smtClean="0"/>
              <a:t> to write a few lines of code before the end of lab</a:t>
            </a:r>
          </a:p>
          <a:p>
            <a:r>
              <a:rPr lang="en-US" baseline="0" dirty="0" smtClean="0"/>
              <a:t>check out </a:t>
            </a:r>
            <a:r>
              <a:rPr lang="en-US" baseline="0" dirty="0" err="1" smtClean="0"/>
              <a:t>jsfiddle</a:t>
            </a:r>
            <a:endParaRPr lang="en-US" baseline="0" dirty="0" smtClean="0"/>
          </a:p>
          <a:p>
            <a:r>
              <a:rPr lang="en-US" baseline="0" dirty="0" smtClean="0"/>
              <a:t>get them to do something every 20-30 minutes</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46</a:t>
            </a:fld>
            <a:endParaRPr lang="en-US"/>
          </a:p>
        </p:txBody>
      </p:sp>
    </p:spTree>
    <p:extLst>
      <p:ext uri="{BB962C8B-B14F-4D97-AF65-F5344CB8AC3E}">
        <p14:creationId xmlns:p14="http://schemas.microsoft.com/office/powerpoint/2010/main" val="123772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&lt;ask if anyone did not get e-mail or is not signed up for the class&gt;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4</a:t>
            </a:fld>
            <a:endParaRPr lang="en-US"/>
          </a:p>
        </p:txBody>
      </p:sp>
    </p:spTree>
    <p:extLst>
      <p:ext uri="{BB962C8B-B14F-4D97-AF65-F5344CB8AC3E}">
        <p14:creationId xmlns:p14="http://schemas.microsoft.com/office/powerpoint/2010/main" val="152903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need to reach me, e-mail is usually best. If you have questions,</a:t>
            </a:r>
            <a:r>
              <a:rPr lang="en-US" baseline="0" dirty="0" smtClean="0"/>
              <a:t> then office hours are the best time for that.</a:t>
            </a:r>
          </a:p>
          <a:p>
            <a:r>
              <a:rPr lang="en-US" dirty="0" smtClean="0"/>
              <a:t>also, try Piazza</a:t>
            </a:r>
          </a:p>
          <a:p>
            <a:r>
              <a:rPr lang="en-US" dirty="0" smtClean="0"/>
              <a:t>how do</a:t>
            </a:r>
            <a:r>
              <a:rPr lang="en-US" baseline="0" dirty="0" smtClean="0"/>
              <a:t> these office hours work for you?</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5</a:t>
            </a:fld>
            <a:endParaRPr lang="en-US"/>
          </a:p>
        </p:txBody>
      </p:sp>
    </p:spTree>
    <p:extLst>
      <p:ext uri="{BB962C8B-B14F-4D97-AF65-F5344CB8AC3E}">
        <p14:creationId xmlns:p14="http://schemas.microsoft.com/office/powerpoint/2010/main" val="1413667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pre-test</a:t>
            </a:r>
          </a:p>
          <a:p>
            <a:r>
              <a:rPr lang="en-US" dirty="0" smtClean="0"/>
              <a:t>python, ruby,</a:t>
            </a:r>
            <a:r>
              <a:rPr lang="en-US" baseline="0" dirty="0" smtClean="0"/>
              <a:t> java, </a:t>
            </a:r>
            <a:r>
              <a:rPr lang="en-US" baseline="0" dirty="0" err="1" smtClean="0"/>
              <a:t>c++</a:t>
            </a:r>
            <a:r>
              <a:rPr lang="en-US" baseline="0" dirty="0" smtClean="0"/>
              <a:t>, c#, </a:t>
            </a:r>
            <a:r>
              <a:rPr lang="en-US" baseline="0" dirty="0" err="1" smtClean="0"/>
              <a:t>obj</a:t>
            </a:r>
            <a:r>
              <a:rPr lang="en-US" baseline="0" dirty="0" smtClean="0"/>
              <a:t>-c</a:t>
            </a:r>
            <a:endParaRPr lang="en-US" dirty="0" smtClean="0"/>
          </a:p>
          <a:p>
            <a:r>
              <a:rPr lang="en-US" dirty="0" smtClean="0"/>
              <a:t>heads down, have</a:t>
            </a:r>
            <a:r>
              <a:rPr lang="en-US" baseline="0" dirty="0" smtClean="0"/>
              <a:t> you … made a website?</a:t>
            </a:r>
          </a:p>
          <a:p>
            <a:r>
              <a:rPr lang="en-US" baseline="0" dirty="0" smtClean="0"/>
              <a:t>worked on a project with &gt;500ish lines of </a:t>
            </a:r>
            <a:r>
              <a:rPr lang="en-US" baseline="0" dirty="0" err="1" smtClean="0"/>
              <a:t>javascript</a:t>
            </a:r>
            <a:r>
              <a:rPr lang="en-US" baseline="0" dirty="0" smtClean="0"/>
              <a:t>?</a:t>
            </a:r>
          </a:p>
          <a:p>
            <a:r>
              <a:rPr lang="en-US" baseline="0" dirty="0" smtClean="0"/>
              <a:t>worked on a project with ~10k lines of </a:t>
            </a:r>
            <a:r>
              <a:rPr lang="en-US" baseline="0" dirty="0" err="1" smtClean="0"/>
              <a:t>javascript</a:t>
            </a:r>
            <a:r>
              <a:rPr lang="en-US" baseline="0" dirty="0" smtClean="0"/>
              <a:t>?</a:t>
            </a:r>
          </a:p>
          <a:p>
            <a:r>
              <a:rPr lang="en-US" dirty="0" smtClean="0"/>
              <a:t>used angular,</a:t>
            </a:r>
            <a:r>
              <a:rPr lang="en-US" baseline="0" dirty="0" smtClean="0"/>
              <a:t> ember, backbone?</a:t>
            </a:r>
          </a:p>
          <a:p>
            <a:r>
              <a:rPr lang="en-US" baseline="0" dirty="0" smtClean="0"/>
              <a:t>talk to me if you don’t have that background or are worried about it</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6</a:t>
            </a:fld>
            <a:endParaRPr lang="en-US"/>
          </a:p>
        </p:txBody>
      </p:sp>
    </p:spTree>
    <p:extLst>
      <p:ext uri="{BB962C8B-B14F-4D97-AF65-F5344CB8AC3E}">
        <p14:creationId xmlns:p14="http://schemas.microsoft.com/office/powerpoint/2010/main" val="152903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pair</a:t>
            </a:r>
            <a:r>
              <a:rPr lang="en-US" baseline="0" dirty="0" smtClean="0"/>
              <a:t> up. take out your laptops, tell each other your home page. look up each other’s home page. tell each other something you like about it. content or style – “you like basketball, I do too” or “I like this font” or whatever.</a:t>
            </a:r>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7</a:t>
            </a:fld>
            <a:endParaRPr lang="en-US"/>
          </a:p>
        </p:txBody>
      </p:sp>
    </p:spTree>
    <p:extLst>
      <p:ext uri="{BB962C8B-B14F-4D97-AF65-F5344CB8AC3E}">
        <p14:creationId xmlns:p14="http://schemas.microsoft.com/office/powerpoint/2010/main" val="152903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though check out my office hours first</a:t>
            </a:r>
          </a:p>
        </p:txBody>
      </p:sp>
      <p:sp>
        <p:nvSpPr>
          <p:cNvPr id="4" name="Slide Number Placeholder 3"/>
          <p:cNvSpPr>
            <a:spLocks noGrp="1"/>
          </p:cNvSpPr>
          <p:nvPr>
            <p:ph type="sldNum" sz="quarter" idx="10"/>
          </p:nvPr>
        </p:nvSpPr>
        <p:spPr/>
        <p:txBody>
          <a:bodyPr/>
          <a:lstStyle/>
          <a:p>
            <a:fld id="{B085B1FC-E47B-4D25-BBA6-F625546C856E}" type="slidenum">
              <a:rPr lang="en-US" smtClean="0"/>
              <a:pPr/>
              <a:t>8</a:t>
            </a:fld>
            <a:endParaRPr lang="en-US"/>
          </a:p>
        </p:txBody>
      </p:sp>
    </p:spTree>
    <p:extLst>
      <p:ext uri="{BB962C8B-B14F-4D97-AF65-F5344CB8AC3E}">
        <p14:creationId xmlns:p14="http://schemas.microsoft.com/office/powerpoint/2010/main" val="238459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085B1FC-E47B-4D25-BBA6-F625546C856E}" type="slidenum">
              <a:rPr lang="en-US" smtClean="0"/>
              <a:pPr/>
              <a:t>9</a:t>
            </a:fld>
            <a:endParaRPr lang="en-US"/>
          </a:p>
        </p:txBody>
      </p:sp>
    </p:spTree>
    <p:extLst>
      <p:ext uri="{BB962C8B-B14F-4D97-AF65-F5344CB8AC3E}">
        <p14:creationId xmlns:p14="http://schemas.microsoft.com/office/powerpoint/2010/main" val="238459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5B1FC-E47B-4D25-BBA6-F625546C856E}" type="slidenum">
              <a:rPr lang="en-US" smtClean="0"/>
              <a:pPr/>
              <a:t>15</a:t>
            </a:fld>
            <a:endParaRPr lang="en-US"/>
          </a:p>
        </p:txBody>
      </p:sp>
    </p:spTree>
    <p:extLst>
      <p:ext uri="{BB962C8B-B14F-4D97-AF65-F5344CB8AC3E}">
        <p14:creationId xmlns:p14="http://schemas.microsoft.com/office/powerpoint/2010/main" val="311380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195712FA-82B2-48A0-88CF-891435EA0164}" type="datetimeFigureOut">
              <a:rPr lang="en-US" smtClean="0"/>
              <a:pPr/>
              <a:t>8/28/14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195712FA-82B2-48A0-88CF-891435EA0164}" type="datetimeFigureOut">
              <a:rPr lang="en-US" smtClean="0"/>
              <a:pPr/>
              <a:t>8/28/14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195712FA-82B2-48A0-88CF-891435EA0164}" type="datetimeFigureOut">
              <a:rPr lang="en-US" smtClean="0"/>
              <a:pPr/>
              <a:t>8/28/14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CFEE7-70AB-4592-8D28-F24D3221DAE3}" type="slidenum">
              <a:rPr lang="en-US" smtClean="0"/>
              <a:pPr/>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CFEE7-70AB-4592-8D28-F24D3221DAE3}" type="slidenum">
              <a:rPr lang="en-US" smtClean="0"/>
              <a:pPr/>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5712FA-82B2-48A0-88CF-891435EA0164}" type="datetimeFigureOut">
              <a:rPr lang="en-US" smtClean="0"/>
              <a:pPr/>
              <a:t>8/28/14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95712FA-82B2-48A0-88CF-891435EA0164}" type="datetimeFigureOut">
              <a:rPr lang="en-US" smtClean="0"/>
              <a:pPr/>
              <a:t>8/28/14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95712FA-82B2-48A0-88CF-891435EA0164}" type="datetimeFigureOut">
              <a:rPr lang="en-US" smtClean="0"/>
              <a:pPr/>
              <a:t>8/28/14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CFEE7-70AB-4592-8D28-F24D3221DAE3}"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5712FA-82B2-48A0-88CF-891435EA0164}" type="datetimeFigureOut">
              <a:rPr lang="en-US" smtClean="0"/>
              <a:pPr/>
              <a:t>8/28/14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712FA-82B2-48A0-88CF-891435EA0164}" type="datetimeFigureOut">
              <a:rPr lang="en-US" smtClean="0"/>
              <a:pPr/>
              <a:t>8/28/14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5712FA-82B2-48A0-88CF-891435EA0164}" type="datetimeFigureOut">
              <a:rPr lang="en-US" smtClean="0"/>
              <a:pPr/>
              <a:t>8/28/14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CFEE7-70AB-4592-8D28-F24D3221DA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195712FA-82B2-48A0-88CF-891435EA0164}" type="datetimeFigureOut">
              <a:rPr lang="en-US" smtClean="0"/>
              <a:pPr/>
              <a:t>8/28/14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03ACFEE7-70AB-4592-8D28-F24D3221DA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hQVTIJBZoo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oreilly.com/javascript/excerpts/javascript-good-parts/bad-par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code.google.com/chrome/devtools/docs/shortcu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quirksmode.org/js/string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estroyallsoftware.com/talks/w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ntasse.github.io/ssuiweb2014/p0/project0.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hyperlink" Target="http://stackoverflow.com/questions/11246/best-resources-to-learn-javascript" TargetMode="External"/><Relationship Id="rId4" Type="http://schemas.openxmlformats.org/officeDocument/2006/relationships/hyperlink" Target="http://www.youtube.com/watch?v=hQVTIJBZook" TargetMode="External"/><Relationship Id="rId5" Type="http://schemas.openxmlformats.org/officeDocument/2006/relationships/hyperlink" Target="http://www.w3schools.com/js/default.asp" TargetMode="External"/><Relationship Id="rId6"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2" Type="http://schemas.openxmlformats.org/officeDocument/2006/relationships/hyperlink" Target="http://yuiblog.com/crockfor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forms/d/1CC8I16T1bOpgNjdPel6MRqBPYtFG5eoI8k7HycYiVW4/viewfo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scott.hudson@cs.cmu.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
            </a:r>
            <a:r>
              <a:rPr lang="en-US" dirty="0" smtClean="0"/>
              <a:t>eb lab</a:t>
            </a:r>
            <a:endParaRPr lang="en-US" dirty="0"/>
          </a:p>
        </p:txBody>
      </p:sp>
      <p:sp>
        <p:nvSpPr>
          <p:cNvPr id="3" name="Subtitle 2"/>
          <p:cNvSpPr>
            <a:spLocks noGrp="1"/>
          </p:cNvSpPr>
          <p:nvPr>
            <p:ph type="subTitle" idx="1"/>
          </p:nvPr>
        </p:nvSpPr>
        <p:spPr/>
        <p:txBody>
          <a:bodyPr>
            <a:normAutofit/>
          </a:bodyPr>
          <a:lstStyle/>
          <a:p>
            <a:r>
              <a:rPr lang="en-US" dirty="0"/>
              <a:t>l</a:t>
            </a:r>
            <a:r>
              <a:rPr lang="en-US" dirty="0" smtClean="0"/>
              <a:t>ab 1</a:t>
            </a:r>
          </a:p>
          <a:p>
            <a:r>
              <a:rPr lang="en-US" dirty="0" smtClean="0"/>
              <a:t>8/28</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Let’s dive in.*</a:t>
            </a:r>
            <a:endParaRPr lang="en-US" dirty="0"/>
          </a:p>
        </p:txBody>
      </p:sp>
      <p:sp>
        <p:nvSpPr>
          <p:cNvPr id="3" name="Title 1"/>
          <p:cNvSpPr txBox="1">
            <a:spLocks/>
          </p:cNvSpPr>
          <p:nvPr/>
        </p:nvSpPr>
        <p:spPr>
          <a:xfrm>
            <a:off x="457200" y="5334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*Much of this material is based off of Douglas </a:t>
            </a:r>
            <a:r>
              <a:rPr lang="en-US" sz="1400" dirty="0" err="1" smtClean="0"/>
              <a:t>Crockford’s</a:t>
            </a:r>
            <a:r>
              <a:rPr lang="en-US" sz="1400" dirty="0" smtClean="0"/>
              <a:t> lectures, you can see a version at: </a:t>
            </a:r>
            <a:r>
              <a:rPr lang="en-US" sz="1400" dirty="0">
                <a:hlinkClick r:id="rId2"/>
              </a:rPr>
              <a:t>http://www.youtube.com/watch?v=hQVTIJBZook</a:t>
            </a:r>
            <a:endParaRPr lang="en-US" sz="1400" dirty="0"/>
          </a:p>
        </p:txBody>
      </p:sp>
    </p:spTree>
    <p:extLst>
      <p:ext uri="{BB962C8B-B14F-4D97-AF65-F5344CB8AC3E}">
        <p14:creationId xmlns:p14="http://schemas.microsoft.com/office/powerpoint/2010/main" val="45811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19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a:t>
            </a:r>
          </a:p>
          <a:p>
            <a:pPr algn="ctr"/>
            <a:r>
              <a:rPr lang="en-US" dirty="0" smtClean="0"/>
              <a:t>(structure)</a:t>
            </a:r>
            <a:endParaRPr lang="en-US" dirty="0"/>
          </a:p>
        </p:txBody>
      </p:sp>
    </p:spTree>
    <p:extLst>
      <p:ext uri="{BB962C8B-B14F-4D97-AF65-F5344CB8AC3E}">
        <p14:creationId xmlns:p14="http://schemas.microsoft.com/office/powerpoint/2010/main" val="21321111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19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a:t>
            </a:r>
          </a:p>
          <a:p>
            <a:pPr algn="ctr"/>
            <a:r>
              <a:rPr lang="en-US" dirty="0" smtClean="0"/>
              <a:t>(structure)</a:t>
            </a:r>
            <a:endParaRPr lang="en-US" dirty="0"/>
          </a:p>
        </p:txBody>
      </p:sp>
      <p:sp>
        <p:nvSpPr>
          <p:cNvPr id="5" name="Oval 4"/>
          <p:cNvSpPr/>
          <p:nvPr/>
        </p:nvSpPr>
        <p:spPr>
          <a:xfrm>
            <a:off x="3886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CSS</a:t>
            </a:r>
          </a:p>
          <a:p>
            <a:pPr algn="ctr"/>
            <a:r>
              <a:rPr lang="en-US" dirty="0" smtClean="0"/>
              <a:t>(look)</a:t>
            </a:r>
            <a:endParaRPr lang="en-US" dirty="0"/>
          </a:p>
        </p:txBody>
      </p:sp>
    </p:spTree>
    <p:extLst>
      <p:ext uri="{BB962C8B-B14F-4D97-AF65-F5344CB8AC3E}">
        <p14:creationId xmlns:p14="http://schemas.microsoft.com/office/powerpoint/2010/main" val="33245416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19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a:t>
            </a:r>
          </a:p>
          <a:p>
            <a:pPr algn="ctr"/>
            <a:r>
              <a:rPr lang="en-US" dirty="0" smtClean="0"/>
              <a:t>(structure)</a:t>
            </a:r>
            <a:endParaRPr lang="en-US" dirty="0"/>
          </a:p>
        </p:txBody>
      </p:sp>
      <p:sp>
        <p:nvSpPr>
          <p:cNvPr id="5" name="Oval 4"/>
          <p:cNvSpPr/>
          <p:nvPr/>
        </p:nvSpPr>
        <p:spPr>
          <a:xfrm>
            <a:off x="3886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CSS</a:t>
            </a:r>
          </a:p>
          <a:p>
            <a:pPr algn="ctr"/>
            <a:r>
              <a:rPr lang="en-US" dirty="0" smtClean="0"/>
              <a:t>(look)</a:t>
            </a:r>
            <a:endParaRPr lang="en-US" dirty="0"/>
          </a:p>
        </p:txBody>
      </p:sp>
      <p:sp>
        <p:nvSpPr>
          <p:cNvPr id="6" name="Oval 5"/>
          <p:cNvSpPr/>
          <p:nvPr/>
        </p:nvSpPr>
        <p:spPr>
          <a:xfrm>
            <a:off x="2590800" y="2971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JavaScript</a:t>
            </a:r>
          </a:p>
          <a:p>
            <a:pPr algn="ctr"/>
            <a:r>
              <a:rPr lang="en-US" dirty="0" smtClean="0"/>
              <a:t>(Interactivity</a:t>
            </a:r>
            <a:r>
              <a:rPr lang="en-US" dirty="0"/>
              <a:t>)</a:t>
            </a:r>
            <a:endParaRPr lang="en-US" dirty="0" smtClean="0"/>
          </a:p>
        </p:txBody>
      </p:sp>
    </p:spTree>
    <p:extLst>
      <p:ext uri="{BB962C8B-B14F-4D97-AF65-F5344CB8AC3E}">
        <p14:creationId xmlns:p14="http://schemas.microsoft.com/office/powerpoint/2010/main" val="33245416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19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a:t>
            </a:r>
          </a:p>
          <a:p>
            <a:pPr algn="ctr"/>
            <a:r>
              <a:rPr lang="en-US" dirty="0" smtClean="0"/>
              <a:t>(structure)</a:t>
            </a:r>
            <a:endParaRPr lang="en-US" dirty="0"/>
          </a:p>
        </p:txBody>
      </p:sp>
      <p:sp>
        <p:nvSpPr>
          <p:cNvPr id="5" name="Oval 4"/>
          <p:cNvSpPr/>
          <p:nvPr/>
        </p:nvSpPr>
        <p:spPr>
          <a:xfrm>
            <a:off x="3886200" y="685800"/>
            <a:ext cx="3352800" cy="3352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CSS</a:t>
            </a:r>
          </a:p>
          <a:p>
            <a:pPr algn="ctr"/>
            <a:r>
              <a:rPr lang="en-US" dirty="0" smtClean="0"/>
              <a:t>(look)</a:t>
            </a:r>
            <a:endParaRPr lang="en-US" dirty="0"/>
          </a:p>
        </p:txBody>
      </p:sp>
      <p:sp>
        <p:nvSpPr>
          <p:cNvPr id="6" name="Oval 5"/>
          <p:cNvSpPr/>
          <p:nvPr/>
        </p:nvSpPr>
        <p:spPr>
          <a:xfrm>
            <a:off x="2590800" y="2971800"/>
            <a:ext cx="3352800" cy="3352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JavaScript</a:t>
            </a:r>
          </a:p>
          <a:p>
            <a:pPr algn="ctr"/>
            <a:r>
              <a:rPr lang="en-US" dirty="0" smtClean="0"/>
              <a:t>(Interactivity</a:t>
            </a:r>
            <a:r>
              <a:rPr lang="en-US" dirty="0"/>
              <a:t>)</a:t>
            </a:r>
            <a:endParaRPr lang="en-US" dirty="0" smtClean="0"/>
          </a:p>
        </p:txBody>
      </p:sp>
    </p:spTree>
    <p:extLst>
      <p:ext uri="{BB962C8B-B14F-4D97-AF65-F5344CB8AC3E}">
        <p14:creationId xmlns:p14="http://schemas.microsoft.com/office/powerpoint/2010/main" val="10963764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Most widely used client-side web programming language</a:t>
            </a:r>
          </a:p>
          <a:p>
            <a:pPr lvl="1">
              <a:lnSpc>
                <a:spcPct val="150000"/>
              </a:lnSpc>
            </a:pPr>
            <a:r>
              <a:rPr lang="en-US" dirty="0" smtClean="0"/>
              <a:t>Specifies </a:t>
            </a:r>
            <a:r>
              <a:rPr lang="en-US" b="1" dirty="0" smtClean="0"/>
              <a:t>interactivity</a:t>
            </a:r>
            <a:r>
              <a:rPr lang="en-US" dirty="0" smtClean="0"/>
              <a:t> in Web sites</a:t>
            </a:r>
          </a:p>
          <a:p>
            <a:pPr>
              <a:lnSpc>
                <a:spcPct val="150000"/>
              </a:lnSpc>
            </a:pPr>
            <a:r>
              <a:rPr lang="en-US" dirty="0"/>
              <a:t>Also used server-side with </a:t>
            </a:r>
            <a:r>
              <a:rPr lang="en-US" dirty="0" err="1"/>
              <a:t>node.js</a:t>
            </a:r>
            <a:r>
              <a:rPr lang="en-US" dirty="0"/>
              <a:t> </a:t>
            </a:r>
          </a:p>
          <a:p>
            <a:pPr>
              <a:lnSpc>
                <a:spcPct val="150000"/>
              </a:lnSpc>
            </a:pPr>
            <a:r>
              <a:rPr lang="en-US" dirty="0" smtClean="0"/>
              <a:t>Starting to be used in other domains (ex: Windows 8 apps)</a:t>
            </a:r>
          </a:p>
          <a:p>
            <a:pPr>
              <a:lnSpc>
                <a:spcPct val="150000"/>
              </a:lnSpc>
            </a:pPr>
            <a:r>
              <a:rPr lang="en-US" dirty="0" smtClean="0"/>
              <a:t>Largely misunderstood</a:t>
            </a:r>
          </a:p>
          <a:p>
            <a:pPr>
              <a:lnSpc>
                <a:spcPct val="150000"/>
              </a:lnSpc>
            </a:pPr>
            <a:r>
              <a:rPr lang="en-US" dirty="0" smtClean="0"/>
              <a:t>Kind of terrible</a:t>
            </a:r>
          </a:p>
          <a:p>
            <a:pPr>
              <a:lnSpc>
                <a:spcPct val="150000"/>
              </a:lnSpc>
            </a:pPr>
            <a:endParaRPr lang="en-US" dirty="0" smtClean="0"/>
          </a:p>
          <a:p>
            <a:endParaRPr lang="en-US" dirty="0" smtClean="0"/>
          </a:p>
          <a:p>
            <a:endParaRPr lang="en-US" dirty="0" smtClean="0"/>
          </a:p>
        </p:txBody>
      </p:sp>
    </p:spTree>
    <p:extLst>
      <p:ext uri="{BB962C8B-B14F-4D97-AF65-F5344CB8AC3E}">
        <p14:creationId xmlns:p14="http://schemas.microsoft.com/office/powerpoint/2010/main" val="416234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JavaScript has nothing to do with Java</a:t>
            </a:r>
            <a:endParaRPr lang="en-US" dirty="0"/>
          </a:p>
        </p:txBody>
      </p:sp>
      <p:sp>
        <p:nvSpPr>
          <p:cNvPr id="3" name="Content Placeholder 2"/>
          <p:cNvSpPr>
            <a:spLocks noGrp="1"/>
          </p:cNvSpPr>
          <p:nvPr>
            <p:ph idx="1"/>
          </p:nvPr>
        </p:nvSpPr>
        <p:spPr>
          <a:xfrm>
            <a:off x="457200" y="1524000"/>
            <a:ext cx="8229600" cy="4572000"/>
          </a:xfrm>
        </p:spPr>
        <p:txBody>
          <a:bodyPr>
            <a:normAutofit/>
          </a:bodyPr>
          <a:lstStyle/>
          <a:p>
            <a:pPr>
              <a:lnSpc>
                <a:spcPct val="170000"/>
              </a:lnSpc>
            </a:pPr>
            <a:r>
              <a:rPr lang="en-US" dirty="0" smtClean="0"/>
              <a:t>No compilation.</a:t>
            </a:r>
          </a:p>
          <a:p>
            <a:pPr>
              <a:lnSpc>
                <a:spcPct val="170000"/>
              </a:lnSpc>
            </a:pPr>
            <a:r>
              <a:rPr lang="en-US" i="1" dirty="0" smtClean="0"/>
              <a:t>Loosely typed</a:t>
            </a:r>
            <a:r>
              <a:rPr lang="en-US" dirty="0" smtClean="0"/>
              <a:t>. (things don’t “have a type”</a:t>
            </a:r>
            <a:r>
              <a:rPr lang="en-US" dirty="0"/>
              <a:t> </a:t>
            </a:r>
            <a:r>
              <a:rPr lang="en-US" dirty="0" smtClean="0"/>
              <a:t>so much)</a:t>
            </a:r>
          </a:p>
          <a:p>
            <a:pPr>
              <a:lnSpc>
                <a:spcPct val="170000"/>
              </a:lnSpc>
            </a:pPr>
            <a:r>
              <a:rPr lang="en-US" dirty="0" smtClean="0"/>
              <a:t>Functions (methods) are variables.</a:t>
            </a:r>
          </a:p>
          <a:p>
            <a:pPr>
              <a:lnSpc>
                <a:spcPct val="170000"/>
              </a:lnSpc>
            </a:pPr>
            <a:r>
              <a:rPr lang="en-US" dirty="0" smtClean="0"/>
              <a:t>No inheritance.</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11295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Pitfalls</a:t>
            </a:r>
            <a:endParaRPr lang="en-US" dirty="0"/>
          </a:p>
        </p:txBody>
      </p:sp>
      <p:sp>
        <p:nvSpPr>
          <p:cNvPr id="3" name="Content Placeholder 2"/>
          <p:cNvSpPr>
            <a:spLocks noGrp="1"/>
          </p:cNvSpPr>
          <p:nvPr>
            <p:ph idx="1"/>
          </p:nvPr>
        </p:nvSpPr>
        <p:spPr/>
        <p:txBody>
          <a:bodyPr>
            <a:normAutofit/>
          </a:bodyPr>
          <a:lstStyle/>
          <a:p>
            <a:r>
              <a:rPr lang="en-US" dirty="0" smtClean="0"/>
              <a:t>Several specific design flaws</a:t>
            </a:r>
          </a:p>
          <a:p>
            <a:pPr lvl="1"/>
            <a:r>
              <a:rPr lang="en-US" dirty="0" smtClean="0"/>
              <a:t>Semicolon insertion </a:t>
            </a:r>
          </a:p>
          <a:p>
            <a:pPr lvl="1"/>
            <a:r>
              <a:rPr lang="en-US" dirty="0" smtClean="0"/>
              <a:t>Implicit global variables (always check your variable names!)</a:t>
            </a:r>
          </a:p>
          <a:p>
            <a:pPr lvl="1"/>
            <a:r>
              <a:rPr lang="en-US" dirty="0" smtClean="0">
                <a:hlinkClick r:id="rId3"/>
              </a:rPr>
              <a:t>http</a:t>
            </a:r>
            <a:r>
              <a:rPr lang="en-US" dirty="0">
                <a:hlinkClick r:id="rId3"/>
              </a:rPr>
              <a:t>://oreilly.com/javascript/excerpts/javascript-good-parts/bad-</a:t>
            </a:r>
            <a:r>
              <a:rPr lang="en-US" dirty="0" smtClean="0">
                <a:hlinkClick r:id="rId3"/>
              </a:rPr>
              <a:t>parts.html</a:t>
            </a:r>
            <a:endParaRPr lang="en-US" dirty="0" smtClean="0"/>
          </a:p>
          <a:p>
            <a:r>
              <a:rPr lang="en-US" dirty="0" smtClean="0"/>
              <a:t>JavaScript + HTML behave differently in different browsers </a:t>
            </a:r>
          </a:p>
          <a:p>
            <a:pPr lvl="1"/>
            <a:r>
              <a:rPr lang="en-US" dirty="0" smtClean="0"/>
              <a:t>Not actually JavaScript’s fault (browser’s fault)</a:t>
            </a:r>
          </a:p>
          <a:p>
            <a:pPr lvl="1"/>
            <a:r>
              <a:rPr lang="en-US" b="1" dirty="0" smtClean="0"/>
              <a:t>We use Google Chrome for everything to avoid headaches. </a:t>
            </a:r>
            <a:endParaRPr lang="en-US" b="1" dirty="0"/>
          </a:p>
        </p:txBody>
      </p:sp>
    </p:spTree>
    <p:extLst>
      <p:ext uri="{BB962C8B-B14F-4D97-AF65-F5344CB8AC3E}">
        <p14:creationId xmlns:p14="http://schemas.microsoft.com/office/powerpoint/2010/main" val="4165561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76200" y="1600201"/>
            <a:ext cx="9144000" cy="761999"/>
          </a:xfrm>
        </p:spPr>
        <p:txBody>
          <a:bodyPr>
            <a:normAutofit/>
          </a:bodyPr>
          <a:lstStyle/>
          <a:p>
            <a:pPr>
              <a:buNone/>
            </a:pPr>
            <a:r>
              <a:rPr lang="en-US" dirty="0" smtClean="0"/>
              <a:t>JavaScript mostly used in web pages which are written in HTML</a:t>
            </a:r>
            <a:endParaRPr lang="en-US" dirty="0"/>
          </a:p>
        </p:txBody>
      </p:sp>
      <p:sp>
        <p:nvSpPr>
          <p:cNvPr id="6" name="Rectangle 5"/>
          <p:cNvSpPr/>
          <p:nvPr/>
        </p:nvSpPr>
        <p:spPr>
          <a:xfrm>
            <a:off x="1524000" y="2819400"/>
            <a:ext cx="5829300" cy="3139321"/>
          </a:xfrm>
          <a:prstGeom prst="rect">
            <a:avLst/>
          </a:prstGeom>
          <a:solidFill>
            <a:schemeClr val="tx1">
              <a:alpha val="68000"/>
            </a:schemeClr>
          </a:solidFill>
        </p:spPr>
        <p:txBody>
          <a:bodyPr wrap="square">
            <a:spAutoFit/>
          </a:bodyPr>
          <a:lstStyle/>
          <a:p>
            <a:r>
              <a:rPr lang="en-US" dirty="0" smtClean="0">
                <a:solidFill>
                  <a:srgbClr val="0000FF"/>
                </a:solidFill>
                <a:latin typeface="Consolas"/>
              </a:rPr>
              <a:t>&lt;!</a:t>
            </a:r>
            <a:r>
              <a:rPr lang="en-US" dirty="0" smtClean="0">
                <a:solidFill>
                  <a:srgbClr val="800000"/>
                </a:solidFill>
                <a:latin typeface="Consolas"/>
              </a:rPr>
              <a:t>DOCTYPE </a:t>
            </a:r>
            <a:r>
              <a:rPr lang="en-US" dirty="0" smtClean="0">
                <a:solidFill>
                  <a:srgbClr val="FF0000"/>
                </a:solidFill>
                <a:latin typeface="Consolas"/>
              </a:rPr>
              <a:t>html</a:t>
            </a:r>
            <a:r>
              <a:rPr lang="en-US" dirty="0" smtClean="0">
                <a:solidFill>
                  <a:srgbClr val="0000FF"/>
                </a:solidFill>
                <a:latin typeface="Consolas"/>
              </a:rPr>
              <a:t>&gt;</a:t>
            </a:r>
          </a:p>
          <a:p>
            <a:r>
              <a:rPr lang="en-US" dirty="0" smtClean="0">
                <a:solidFill>
                  <a:srgbClr val="0000FF"/>
                </a:solidFill>
                <a:latin typeface="Consolas"/>
              </a:rPr>
              <a:t>&lt;</a:t>
            </a:r>
            <a:r>
              <a:rPr lang="en-US" dirty="0" smtClean="0">
                <a:solidFill>
                  <a:srgbClr val="800000"/>
                </a:solidFill>
                <a:latin typeface="Consolas"/>
              </a:rPr>
              <a:t>html</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script </a:t>
            </a:r>
            <a:r>
              <a:rPr lang="en-US" dirty="0" smtClean="0">
                <a:solidFill>
                  <a:srgbClr val="FF0000"/>
                </a:solidFill>
                <a:latin typeface="Consolas"/>
              </a:rPr>
              <a:t>type</a:t>
            </a:r>
            <a:r>
              <a:rPr lang="en-US" dirty="0" smtClean="0">
                <a:solidFill>
                  <a:srgbClr val="0000FF"/>
                </a:solidFill>
                <a:latin typeface="Consolas"/>
              </a:rPr>
              <a:t>="text/</a:t>
            </a:r>
            <a:r>
              <a:rPr lang="en-US" dirty="0" err="1" smtClean="0">
                <a:solidFill>
                  <a:srgbClr val="0000FF"/>
                </a:solidFill>
                <a:latin typeface="Consolas"/>
              </a:rPr>
              <a:t>javascript</a:t>
            </a:r>
            <a:r>
              <a:rPr lang="en-US" dirty="0" smtClean="0">
                <a:solidFill>
                  <a:srgbClr val="0000FF"/>
                </a:solidFill>
                <a:latin typeface="Consolas"/>
              </a:rPr>
              <a:t>"&gt;</a:t>
            </a:r>
          </a:p>
          <a:p>
            <a:r>
              <a:rPr lang="en-US" dirty="0" smtClean="0">
                <a:solidFill>
                  <a:srgbClr val="0000FF"/>
                </a:solidFill>
                <a:latin typeface="Consolas"/>
              </a:rPr>
              <a:t>            </a:t>
            </a:r>
            <a:r>
              <a:rPr lang="en-US" dirty="0" err="1" smtClean="0">
                <a:solidFill>
                  <a:srgbClr val="0000FF"/>
                </a:solidFill>
                <a:latin typeface="Consolas"/>
              </a:rPr>
              <a:t>var</a:t>
            </a:r>
            <a:r>
              <a:rPr lang="en-US" dirty="0" smtClean="0">
                <a:solidFill>
                  <a:srgbClr val="0000FF"/>
                </a:solidFill>
                <a:latin typeface="Consolas"/>
              </a:rPr>
              <a:t> message = </a:t>
            </a:r>
            <a:r>
              <a:rPr lang="en-US" dirty="0" smtClean="0">
                <a:solidFill>
                  <a:srgbClr val="800000"/>
                </a:solidFill>
                <a:latin typeface="Consolas"/>
              </a:rPr>
              <a:t>"hello world!";</a:t>
            </a:r>
          </a:p>
          <a:p>
            <a:r>
              <a:rPr lang="en-US" dirty="0" smtClean="0">
                <a:solidFill>
                  <a:srgbClr val="800000"/>
                </a:solidFill>
                <a:latin typeface="Consolas"/>
              </a:rPr>
              <a:t>            </a:t>
            </a:r>
            <a:r>
              <a:rPr lang="en-US" dirty="0" err="1" smtClean="0">
                <a:solidFill>
                  <a:srgbClr val="800000"/>
                </a:solidFill>
                <a:latin typeface="Consolas"/>
              </a:rPr>
              <a:t>document.write</a:t>
            </a:r>
            <a:r>
              <a:rPr lang="en-US" dirty="0" smtClean="0">
                <a:solidFill>
                  <a:srgbClr val="800000"/>
                </a:solidFill>
                <a:latin typeface="Consolas"/>
              </a:rPr>
              <a:t>(message);</a:t>
            </a:r>
          </a:p>
          <a:p>
            <a:r>
              <a:rPr lang="en-US" dirty="0" smtClean="0">
                <a:solidFill>
                  <a:srgbClr val="800000"/>
                </a:solidFill>
                <a:latin typeface="Consolas"/>
              </a:rPr>
              <a:t>        </a:t>
            </a:r>
            <a:r>
              <a:rPr lang="en-US" dirty="0" smtClean="0">
                <a:solidFill>
                  <a:srgbClr val="0000FF"/>
                </a:solidFill>
                <a:latin typeface="Consolas"/>
              </a:rPr>
              <a:t>&lt;/</a:t>
            </a:r>
            <a:r>
              <a:rPr lang="en-US" dirty="0" smtClean="0">
                <a:solidFill>
                  <a:srgbClr val="800000"/>
                </a:solidFill>
                <a:latin typeface="Consolas"/>
              </a:rPr>
              <a:t>script</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body</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body</a:t>
            </a:r>
            <a:r>
              <a:rPr lang="en-US" dirty="0" smtClean="0">
                <a:solidFill>
                  <a:srgbClr val="0000FF"/>
                </a:solidFill>
                <a:latin typeface="Consolas"/>
              </a:rPr>
              <a:t>&gt;</a:t>
            </a:r>
          </a:p>
          <a:p>
            <a:r>
              <a:rPr lang="en-US" dirty="0" smtClean="0">
                <a:solidFill>
                  <a:srgbClr val="0000FF"/>
                </a:solidFill>
                <a:latin typeface="Consolas"/>
              </a:rPr>
              <a:t>&lt;/</a:t>
            </a:r>
            <a:r>
              <a:rPr lang="en-US" dirty="0" smtClean="0">
                <a:solidFill>
                  <a:srgbClr val="800000"/>
                </a:solidFill>
                <a:latin typeface="Consolas"/>
              </a:rPr>
              <a:t>html</a:t>
            </a:r>
            <a:r>
              <a:rPr lang="en-US" dirty="0" smtClean="0">
                <a:solidFill>
                  <a:srgbClr val="0000FF"/>
                </a:solidFill>
                <a:latin typeface="Consolas"/>
              </a:rPr>
              <a:t>&gt;</a:t>
            </a:r>
          </a:p>
        </p:txBody>
      </p:sp>
    </p:spTree>
    <p:extLst>
      <p:ext uri="{BB962C8B-B14F-4D97-AF65-F5344CB8AC3E}">
        <p14:creationId xmlns:p14="http://schemas.microsoft.com/office/powerpoint/2010/main" val="266128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76200" y="1600201"/>
            <a:ext cx="9144000" cy="761999"/>
          </a:xfrm>
        </p:spPr>
        <p:txBody>
          <a:bodyPr>
            <a:normAutofit/>
          </a:bodyPr>
          <a:lstStyle/>
          <a:p>
            <a:pPr>
              <a:buNone/>
            </a:pPr>
            <a:r>
              <a:rPr lang="en-US" dirty="0" smtClean="0"/>
              <a:t>JavaScript mostly used in web pages which are written in HTML</a:t>
            </a:r>
            <a:endParaRPr lang="en-US" dirty="0"/>
          </a:p>
        </p:txBody>
      </p:sp>
      <p:sp>
        <p:nvSpPr>
          <p:cNvPr id="8" name="Rectangle 7"/>
          <p:cNvSpPr/>
          <p:nvPr/>
        </p:nvSpPr>
        <p:spPr>
          <a:xfrm>
            <a:off x="1524000" y="2819400"/>
            <a:ext cx="5829300" cy="3139321"/>
          </a:xfrm>
          <a:prstGeom prst="rect">
            <a:avLst/>
          </a:prstGeom>
          <a:solidFill>
            <a:schemeClr val="tx1">
              <a:alpha val="68000"/>
            </a:schemeClr>
          </a:solidFill>
        </p:spPr>
        <p:txBody>
          <a:bodyPr wrap="square">
            <a:spAutoFit/>
          </a:bodyPr>
          <a:lstStyle/>
          <a:p>
            <a:r>
              <a:rPr lang="en-US" dirty="0" smtClean="0">
                <a:solidFill>
                  <a:schemeClr val="tx1">
                    <a:lumMod val="85000"/>
                  </a:schemeClr>
                </a:solidFill>
                <a:latin typeface="Consolas"/>
              </a:rPr>
              <a:t>&lt;!DOCTYPE html&gt;</a:t>
            </a:r>
          </a:p>
          <a:p>
            <a:r>
              <a:rPr lang="en-US" dirty="0" smtClean="0">
                <a:solidFill>
                  <a:schemeClr val="tx1">
                    <a:lumMod val="85000"/>
                  </a:schemeClr>
                </a:solidFill>
                <a:latin typeface="Consolas"/>
              </a:rPr>
              <a:t>&lt;html&gt;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script </a:t>
            </a:r>
            <a:r>
              <a:rPr lang="en-US" dirty="0" smtClean="0">
                <a:solidFill>
                  <a:srgbClr val="FF0000"/>
                </a:solidFill>
                <a:latin typeface="Consolas"/>
              </a:rPr>
              <a:t>type</a:t>
            </a:r>
            <a:r>
              <a:rPr lang="en-US" dirty="0" smtClean="0">
                <a:solidFill>
                  <a:srgbClr val="0000FF"/>
                </a:solidFill>
                <a:latin typeface="Consolas"/>
              </a:rPr>
              <a:t>="text/</a:t>
            </a:r>
            <a:r>
              <a:rPr lang="en-US" dirty="0" err="1" smtClean="0">
                <a:solidFill>
                  <a:srgbClr val="0000FF"/>
                </a:solidFill>
                <a:latin typeface="Consolas"/>
              </a:rPr>
              <a:t>javascript</a:t>
            </a:r>
            <a:r>
              <a:rPr lang="en-US" dirty="0" smtClean="0">
                <a:solidFill>
                  <a:srgbClr val="0000FF"/>
                </a:solidFill>
                <a:latin typeface="Consolas"/>
              </a:rPr>
              <a:t>"&gt;</a:t>
            </a:r>
          </a:p>
          <a:p>
            <a:r>
              <a:rPr lang="en-US" dirty="0" smtClean="0">
                <a:solidFill>
                  <a:srgbClr val="0000FF"/>
                </a:solidFill>
                <a:latin typeface="Consolas"/>
              </a:rPr>
              <a:t>            </a:t>
            </a:r>
            <a:r>
              <a:rPr lang="en-US" dirty="0" err="1" smtClean="0">
                <a:solidFill>
                  <a:srgbClr val="0000FF"/>
                </a:solidFill>
                <a:latin typeface="Consolas"/>
              </a:rPr>
              <a:t>var</a:t>
            </a:r>
            <a:r>
              <a:rPr lang="en-US" dirty="0" smtClean="0">
                <a:solidFill>
                  <a:srgbClr val="0000FF"/>
                </a:solidFill>
                <a:latin typeface="Consolas"/>
              </a:rPr>
              <a:t> message = </a:t>
            </a:r>
            <a:r>
              <a:rPr lang="en-US" dirty="0" smtClean="0">
                <a:solidFill>
                  <a:srgbClr val="800000"/>
                </a:solidFill>
                <a:latin typeface="Consolas"/>
              </a:rPr>
              <a:t>"hello world!";</a:t>
            </a:r>
          </a:p>
          <a:p>
            <a:r>
              <a:rPr lang="en-US" dirty="0" smtClean="0">
                <a:solidFill>
                  <a:srgbClr val="800000"/>
                </a:solidFill>
                <a:latin typeface="Consolas"/>
              </a:rPr>
              <a:t>            </a:t>
            </a:r>
            <a:r>
              <a:rPr lang="en-US" dirty="0" err="1" smtClean="0">
                <a:solidFill>
                  <a:srgbClr val="800000"/>
                </a:solidFill>
                <a:latin typeface="Consolas"/>
              </a:rPr>
              <a:t>document.write</a:t>
            </a:r>
            <a:r>
              <a:rPr lang="en-US" dirty="0" smtClean="0">
                <a:solidFill>
                  <a:srgbClr val="800000"/>
                </a:solidFill>
                <a:latin typeface="Consolas"/>
              </a:rPr>
              <a:t>(message);</a:t>
            </a:r>
          </a:p>
          <a:p>
            <a:r>
              <a:rPr lang="en-US" dirty="0" smtClean="0">
                <a:solidFill>
                  <a:srgbClr val="800000"/>
                </a:solidFill>
                <a:latin typeface="Consolas"/>
              </a:rPr>
              <a:t>        </a:t>
            </a:r>
            <a:r>
              <a:rPr lang="en-US" dirty="0" smtClean="0">
                <a:solidFill>
                  <a:srgbClr val="0000FF"/>
                </a:solidFill>
                <a:latin typeface="Consolas"/>
              </a:rPr>
              <a:t>&lt;/</a:t>
            </a:r>
            <a:r>
              <a:rPr lang="en-US" dirty="0" smtClean="0">
                <a:solidFill>
                  <a:srgbClr val="800000"/>
                </a:solidFill>
                <a:latin typeface="Consolas"/>
              </a:rPr>
              <a:t>script</a:t>
            </a:r>
            <a:r>
              <a:rPr lang="en-US" dirty="0" smtClean="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D9D9D9"/>
                </a:solidFill>
                <a:latin typeface="Consolas"/>
              </a:rPr>
              <a:t>    &lt;body&gt;</a:t>
            </a:r>
          </a:p>
          <a:p>
            <a:r>
              <a:rPr lang="en-US" dirty="0" smtClean="0">
                <a:solidFill>
                  <a:srgbClr val="D9D9D9"/>
                </a:solidFill>
                <a:latin typeface="Consolas"/>
              </a:rPr>
              <a:t>    &lt;/body&gt;</a:t>
            </a:r>
          </a:p>
          <a:p>
            <a:r>
              <a:rPr lang="en-US" dirty="0" smtClean="0">
                <a:solidFill>
                  <a:srgbClr val="D9D9D9"/>
                </a:solidFill>
                <a:latin typeface="Consolas"/>
              </a:rPr>
              <a:t>&lt;/html&gt;</a:t>
            </a:r>
          </a:p>
        </p:txBody>
      </p:sp>
    </p:spTree>
    <p:extLst>
      <p:ext uri="{BB962C8B-B14F-4D97-AF65-F5344CB8AC3E}">
        <p14:creationId xmlns:p14="http://schemas.microsoft.com/office/powerpoint/2010/main" val="266128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9400" y="0"/>
            <a:ext cx="8568181" cy="6858000"/>
          </a:xfrm>
          <a:prstGeom prst="rect">
            <a:avLst/>
          </a:prstGeom>
        </p:spPr>
      </p:pic>
    </p:spTree>
    <p:extLst>
      <p:ext uri="{BB962C8B-B14F-4D97-AF65-F5344CB8AC3E}">
        <p14:creationId xmlns:p14="http://schemas.microsoft.com/office/powerpoint/2010/main" val="2133727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457200" y="1600201"/>
            <a:ext cx="8229600" cy="761999"/>
          </a:xfrm>
        </p:spPr>
        <p:txBody>
          <a:bodyPr>
            <a:normAutofit/>
          </a:bodyPr>
          <a:lstStyle/>
          <a:p>
            <a:pPr>
              <a:buNone/>
            </a:pPr>
            <a:r>
              <a:rPr lang="en-US" dirty="0" smtClean="0"/>
              <a:t>Another way of adding JavaScript (we will use this way)</a:t>
            </a:r>
            <a:endParaRPr lang="en-US" dirty="0"/>
          </a:p>
        </p:txBody>
      </p:sp>
      <p:sp>
        <p:nvSpPr>
          <p:cNvPr id="6" name="Content Placeholder 2"/>
          <p:cNvSpPr txBox="1">
            <a:spLocks/>
          </p:cNvSpPr>
          <p:nvPr/>
        </p:nvSpPr>
        <p:spPr>
          <a:xfrm>
            <a:off x="457200" y="5486400"/>
            <a:ext cx="8229600" cy="761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Don’t forget the &lt;/script&gt;</a:t>
            </a:r>
            <a:r>
              <a:rPr kumimoji="0" lang="en-US" sz="3200" b="0" i="0" u="none" strike="noStrike" kern="1200" cap="none" spc="0" normalizeH="0" noProof="0" dirty="0" smtClean="0">
                <a:ln>
                  <a:noFill/>
                </a:ln>
                <a:solidFill>
                  <a:schemeClr val="tx1"/>
                </a:solidFill>
                <a:effectLst/>
                <a:uLnTx/>
                <a:uFillTx/>
                <a:latin typeface="+mn-lt"/>
                <a:ea typeface="+mn-ea"/>
                <a:cs typeface="+mn-cs"/>
              </a:rPr>
              <a:t> tag!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0" y="2667000"/>
            <a:ext cx="9144000" cy="2308324"/>
          </a:xfrm>
          <a:prstGeom prst="rect">
            <a:avLst/>
          </a:prstGeom>
          <a:solidFill>
            <a:schemeClr val="tx1">
              <a:alpha val="68000"/>
            </a:schemeClr>
          </a:solidFill>
        </p:spPr>
        <p:txBody>
          <a:bodyPr wrap="square">
            <a:spAutoFit/>
          </a:bodyPr>
          <a:lstStyle/>
          <a:p>
            <a:r>
              <a:rPr lang="en-US" dirty="0">
                <a:solidFill>
                  <a:srgbClr val="0000FF"/>
                </a:solidFill>
                <a:latin typeface="Consolas"/>
              </a:rPr>
              <a:t>&lt;!</a:t>
            </a:r>
            <a:r>
              <a:rPr lang="en-US" dirty="0">
                <a:solidFill>
                  <a:srgbClr val="800000"/>
                </a:solidFill>
                <a:latin typeface="Consolas"/>
              </a:rPr>
              <a:t>DOCTYPE </a:t>
            </a:r>
            <a:r>
              <a:rPr lang="en-US" dirty="0">
                <a:solidFill>
                  <a:srgbClr val="FF0000"/>
                </a:solidFill>
                <a:latin typeface="Consolas"/>
              </a:rPr>
              <a:t>html</a:t>
            </a:r>
            <a:r>
              <a:rPr lang="en-US" dirty="0">
                <a:solidFill>
                  <a:srgbClr val="0000FF"/>
                </a:solidFill>
                <a:latin typeface="Consolas"/>
              </a:rPr>
              <a:t>&gt;</a:t>
            </a:r>
          </a:p>
          <a:p>
            <a:r>
              <a:rPr lang="en-US" dirty="0">
                <a:solidFill>
                  <a:srgbClr val="0000FF"/>
                </a:solidFill>
                <a:latin typeface="Consolas"/>
              </a:rPr>
              <a:t>&lt;</a:t>
            </a:r>
            <a:r>
              <a:rPr lang="en-US" dirty="0">
                <a:solidFill>
                  <a:srgbClr val="800000"/>
                </a:solidFill>
                <a:latin typeface="Consolas"/>
              </a:rPr>
              <a:t>html</a:t>
            </a:r>
            <a:r>
              <a:rPr lang="en-US" dirty="0">
                <a:solidFill>
                  <a:srgbClr val="0000FF"/>
                </a:solidFill>
                <a:latin typeface="Consolas"/>
              </a:rPr>
              <a:t>&gt;</a:t>
            </a:r>
          </a:p>
          <a:p>
            <a:r>
              <a:rPr lang="en-US" dirty="0">
                <a:solidFill>
                  <a:srgbClr val="0000FF"/>
                </a:solidFill>
                <a:latin typeface="Consolas"/>
              </a:rPr>
              <a:t>    &lt;</a:t>
            </a:r>
            <a:r>
              <a:rPr lang="en-US" dirty="0">
                <a:solidFill>
                  <a:srgbClr val="800000"/>
                </a:solidFill>
                <a:latin typeface="Consolas"/>
              </a:rPr>
              <a:t>head</a:t>
            </a:r>
            <a:r>
              <a:rPr lang="en-US" dirty="0">
                <a:solidFill>
                  <a:srgbClr val="0000FF"/>
                </a:solidFill>
                <a:latin typeface="Consolas"/>
              </a:rPr>
              <a:t>&gt;</a:t>
            </a:r>
          </a:p>
          <a:p>
            <a:r>
              <a:rPr lang="en-US" dirty="0">
                <a:solidFill>
                  <a:srgbClr val="0000FF"/>
                </a:solidFill>
                <a:latin typeface="Consolas"/>
              </a:rPr>
              <a:t>        &lt;</a:t>
            </a:r>
            <a:r>
              <a:rPr lang="en-US" dirty="0">
                <a:solidFill>
                  <a:srgbClr val="800000"/>
                </a:solidFill>
                <a:latin typeface="Consolas"/>
              </a:rPr>
              <a:t>script </a:t>
            </a:r>
            <a:r>
              <a:rPr lang="en-US" dirty="0" err="1">
                <a:solidFill>
                  <a:srgbClr val="FF0000"/>
                </a:solidFill>
                <a:latin typeface="Consolas"/>
              </a:rPr>
              <a:t>src</a:t>
            </a:r>
            <a:r>
              <a:rPr lang="en-US" dirty="0">
                <a:solidFill>
                  <a:srgbClr val="0000FF"/>
                </a:solidFill>
                <a:latin typeface="Consolas"/>
              </a:rPr>
              <a:t>=“</a:t>
            </a:r>
            <a:r>
              <a:rPr lang="en-US" dirty="0" err="1">
                <a:solidFill>
                  <a:srgbClr val="0000FF"/>
                </a:solidFill>
                <a:latin typeface="Consolas"/>
              </a:rPr>
              <a:t>hello_world.js</a:t>
            </a:r>
            <a:r>
              <a:rPr lang="en-US" dirty="0">
                <a:solidFill>
                  <a:srgbClr val="0000FF"/>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p>
          <a:p>
            <a:r>
              <a:rPr lang="en-US" dirty="0">
                <a:solidFill>
                  <a:srgbClr val="0000FF"/>
                </a:solidFill>
                <a:latin typeface="Consolas"/>
              </a:rPr>
              <a:t>    &lt;/</a:t>
            </a:r>
            <a:r>
              <a:rPr lang="en-US" dirty="0">
                <a:solidFill>
                  <a:srgbClr val="800000"/>
                </a:solidFill>
                <a:latin typeface="Consolas"/>
              </a:rPr>
              <a:t>head</a:t>
            </a:r>
            <a:r>
              <a:rPr lang="en-US" dirty="0">
                <a:solidFill>
                  <a:srgbClr val="0000FF"/>
                </a:solidFill>
                <a:latin typeface="Consolas"/>
              </a:rPr>
              <a:t>&gt;</a:t>
            </a:r>
          </a:p>
          <a:p>
            <a:r>
              <a:rPr lang="en-US" dirty="0">
                <a:solidFill>
                  <a:srgbClr val="0000FF"/>
                </a:solidFill>
                <a:latin typeface="Consolas"/>
              </a:rPr>
              <a:t>    &lt;</a:t>
            </a:r>
            <a:r>
              <a:rPr lang="en-US" dirty="0">
                <a:solidFill>
                  <a:srgbClr val="800000"/>
                </a:solidFill>
                <a:latin typeface="Consolas"/>
              </a:rPr>
              <a:t>body</a:t>
            </a:r>
            <a:r>
              <a:rPr lang="en-US" dirty="0">
                <a:solidFill>
                  <a:srgbClr val="0000FF"/>
                </a:solidFill>
                <a:latin typeface="Consolas"/>
              </a:rPr>
              <a:t>&gt;</a:t>
            </a:r>
          </a:p>
          <a:p>
            <a:r>
              <a:rPr lang="en-US" dirty="0">
                <a:solidFill>
                  <a:srgbClr val="0000FF"/>
                </a:solidFill>
                <a:latin typeface="Consolas"/>
              </a:rPr>
              <a:t>    &lt;/</a:t>
            </a:r>
            <a:r>
              <a:rPr lang="en-US" dirty="0">
                <a:solidFill>
                  <a:srgbClr val="800000"/>
                </a:solidFill>
                <a:latin typeface="Consolas"/>
              </a:rPr>
              <a:t>body</a:t>
            </a:r>
            <a:r>
              <a:rPr lang="en-US" dirty="0">
                <a:solidFill>
                  <a:srgbClr val="0000FF"/>
                </a:solidFill>
                <a:latin typeface="Consolas"/>
              </a:rPr>
              <a:t>&gt;</a:t>
            </a:r>
          </a:p>
          <a:p>
            <a:r>
              <a:rPr lang="en-US" dirty="0">
                <a:solidFill>
                  <a:srgbClr val="0000FF"/>
                </a:solidFill>
                <a:latin typeface="Consolas"/>
              </a:rPr>
              <a:t>&lt;/</a:t>
            </a:r>
            <a:r>
              <a:rPr lang="en-US" dirty="0">
                <a:solidFill>
                  <a:srgbClr val="800000"/>
                </a:solidFill>
                <a:latin typeface="Consolas"/>
              </a:rPr>
              <a:t>html</a:t>
            </a:r>
            <a:r>
              <a:rPr lang="en-US" dirty="0">
                <a:solidFill>
                  <a:srgbClr val="0000FF"/>
                </a:solidFill>
                <a:latin typeface="Consolas"/>
              </a:rPr>
              <a:t>&gt;</a:t>
            </a:r>
          </a:p>
        </p:txBody>
      </p:sp>
    </p:spTree>
    <p:extLst>
      <p:ext uri="{BB962C8B-B14F-4D97-AF65-F5344CB8AC3E}">
        <p14:creationId xmlns:p14="http://schemas.microsoft.com/office/powerpoint/2010/main" val="266128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457200" y="1600201"/>
            <a:ext cx="8229600" cy="761999"/>
          </a:xfrm>
        </p:spPr>
        <p:txBody>
          <a:bodyPr/>
          <a:lstStyle/>
          <a:p>
            <a:r>
              <a:rPr lang="en-US" dirty="0" smtClean="0"/>
              <a:t>JavaScript mostly used in </a:t>
            </a:r>
            <a:r>
              <a:rPr lang="en-US" b="1" dirty="0" smtClean="0"/>
              <a:t>HTML web pages</a:t>
            </a:r>
            <a:endParaRPr lang="en-US" dirty="0"/>
          </a:p>
        </p:txBody>
      </p:sp>
      <p:sp>
        <p:nvSpPr>
          <p:cNvPr id="8" name="Rectangle 7"/>
          <p:cNvSpPr/>
          <p:nvPr/>
        </p:nvSpPr>
        <p:spPr>
          <a:xfrm>
            <a:off x="0" y="2644676"/>
            <a:ext cx="9144000" cy="2308324"/>
          </a:xfrm>
          <a:prstGeom prst="rect">
            <a:avLst/>
          </a:prstGeom>
          <a:solidFill>
            <a:schemeClr val="tx1">
              <a:alpha val="68000"/>
            </a:schemeClr>
          </a:solidFill>
        </p:spPr>
        <p:txBody>
          <a:bodyPr wrap="square">
            <a:spAutoFit/>
          </a:bodyPr>
          <a:lstStyle/>
          <a:p>
            <a:r>
              <a:rPr lang="en-US" dirty="0" smtClean="0">
                <a:solidFill>
                  <a:schemeClr val="tx1">
                    <a:lumMod val="85000"/>
                  </a:schemeClr>
                </a:solidFill>
                <a:latin typeface="Consolas"/>
              </a:rPr>
              <a:t>&lt;!DOCTYPE html&gt;</a:t>
            </a:r>
          </a:p>
          <a:p>
            <a:r>
              <a:rPr lang="en-US" dirty="0" smtClean="0">
                <a:solidFill>
                  <a:schemeClr val="tx1">
                    <a:lumMod val="85000"/>
                  </a:schemeClr>
                </a:solidFill>
                <a:latin typeface="Consolas"/>
              </a:rPr>
              <a:t>&lt;html&gt;</a:t>
            </a:r>
          </a:p>
          <a:p>
            <a:r>
              <a:rPr lang="en-US" dirty="0" smtClean="0">
                <a:solidFill>
                  <a:srgbClr val="0000FF"/>
                </a:solidFill>
                <a:latin typeface="Consolas"/>
              </a:rPr>
              <a:t>    &lt;</a:t>
            </a:r>
            <a:r>
              <a:rPr lang="en-US" dirty="0" smtClean="0">
                <a:solidFill>
                  <a:srgbClr val="800000"/>
                </a:solidFill>
                <a:latin typeface="Consolas"/>
              </a:rPr>
              <a:t>head</a:t>
            </a:r>
            <a:endParaRPr lang="en-US" dirty="0" smtClean="0">
              <a:solidFill>
                <a:srgbClr val="0000FF"/>
              </a:solidFill>
              <a:latin typeface="Consolas"/>
            </a:endParaRPr>
          </a:p>
          <a:p>
            <a:r>
              <a:rPr lang="en-US" dirty="0" smtClean="0">
                <a:solidFill>
                  <a:srgbClr val="0000FF"/>
                </a:solidFill>
                <a:latin typeface="Consolas"/>
              </a:rPr>
              <a:t>        </a:t>
            </a:r>
            <a:r>
              <a:rPr lang="en-US" dirty="0">
                <a:solidFill>
                  <a:srgbClr val="0000FF"/>
                </a:solidFill>
                <a:latin typeface="Consolas"/>
              </a:rPr>
              <a:t>&lt;</a:t>
            </a:r>
            <a:r>
              <a:rPr lang="en-US" dirty="0">
                <a:solidFill>
                  <a:srgbClr val="800000"/>
                </a:solidFill>
                <a:latin typeface="Consolas"/>
              </a:rPr>
              <a:t>script </a:t>
            </a:r>
            <a:r>
              <a:rPr lang="en-US" dirty="0" err="1">
                <a:solidFill>
                  <a:srgbClr val="FF0000"/>
                </a:solidFill>
                <a:latin typeface="Consolas"/>
              </a:rPr>
              <a:t>src</a:t>
            </a:r>
            <a:r>
              <a:rPr lang="en-US" dirty="0">
                <a:solidFill>
                  <a:srgbClr val="0000FF"/>
                </a:solidFill>
                <a:latin typeface="Consolas"/>
              </a:rPr>
              <a:t>=“</a:t>
            </a:r>
            <a:r>
              <a:rPr lang="en-US" dirty="0" err="1">
                <a:solidFill>
                  <a:srgbClr val="0000FF"/>
                </a:solidFill>
                <a:latin typeface="Consolas"/>
              </a:rPr>
              <a:t>hello_world.js</a:t>
            </a:r>
            <a:r>
              <a:rPr lang="en-US" dirty="0">
                <a:solidFill>
                  <a:srgbClr val="0000FF"/>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D9D9D9"/>
                </a:solidFill>
                <a:latin typeface="Consolas"/>
              </a:rPr>
              <a:t>    &lt;body&gt;</a:t>
            </a:r>
          </a:p>
          <a:p>
            <a:r>
              <a:rPr lang="en-US" dirty="0" smtClean="0">
                <a:solidFill>
                  <a:srgbClr val="D9D9D9"/>
                </a:solidFill>
                <a:latin typeface="Consolas"/>
              </a:rPr>
              <a:t>    &lt;/body&gt;</a:t>
            </a:r>
          </a:p>
          <a:p>
            <a:r>
              <a:rPr lang="en-US" dirty="0" smtClean="0">
                <a:solidFill>
                  <a:srgbClr val="D9D9D9"/>
                </a:solidFill>
                <a:latin typeface="Consolas"/>
              </a:rPr>
              <a:t>&lt;/html&gt;</a:t>
            </a:r>
          </a:p>
        </p:txBody>
      </p:sp>
    </p:spTree>
    <p:extLst>
      <p:ext uri="{BB962C8B-B14F-4D97-AF65-F5344CB8AC3E}">
        <p14:creationId xmlns:p14="http://schemas.microsoft.com/office/powerpoint/2010/main" val="266128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457200" y="1600201"/>
            <a:ext cx="8229600" cy="761999"/>
          </a:xfrm>
        </p:spPr>
        <p:txBody>
          <a:bodyPr/>
          <a:lstStyle/>
          <a:p>
            <a:r>
              <a:rPr lang="en-US" dirty="0" smtClean="0"/>
              <a:t>JavaScript mostly used in </a:t>
            </a:r>
            <a:r>
              <a:rPr lang="en-US" b="1" dirty="0" smtClean="0"/>
              <a:t>HTML web pages</a:t>
            </a:r>
            <a:endParaRPr lang="en-US" dirty="0"/>
          </a:p>
        </p:txBody>
      </p:sp>
      <p:sp>
        <p:nvSpPr>
          <p:cNvPr id="8" name="Rectangle 7"/>
          <p:cNvSpPr/>
          <p:nvPr/>
        </p:nvSpPr>
        <p:spPr>
          <a:xfrm>
            <a:off x="0" y="2644676"/>
            <a:ext cx="9144000" cy="2308324"/>
          </a:xfrm>
          <a:prstGeom prst="rect">
            <a:avLst/>
          </a:prstGeom>
          <a:solidFill>
            <a:schemeClr val="tx1">
              <a:alpha val="68000"/>
            </a:schemeClr>
          </a:solidFill>
        </p:spPr>
        <p:txBody>
          <a:bodyPr wrap="square">
            <a:spAutoFit/>
          </a:bodyPr>
          <a:lstStyle/>
          <a:p>
            <a:r>
              <a:rPr lang="en-US" dirty="0" smtClean="0">
                <a:solidFill>
                  <a:schemeClr val="tx1">
                    <a:lumMod val="85000"/>
                  </a:schemeClr>
                </a:solidFill>
                <a:latin typeface="Consolas"/>
              </a:rPr>
              <a:t>&lt;!DOCTYPE html&gt;</a:t>
            </a:r>
          </a:p>
          <a:p>
            <a:r>
              <a:rPr lang="en-US" dirty="0" smtClean="0">
                <a:solidFill>
                  <a:schemeClr val="tx1">
                    <a:lumMod val="85000"/>
                  </a:schemeClr>
                </a:solidFill>
                <a:latin typeface="Consolas"/>
              </a:rPr>
              <a:t>&lt;html&gt;</a:t>
            </a:r>
          </a:p>
          <a:p>
            <a:r>
              <a:rPr lang="en-US" dirty="0" smtClean="0">
                <a:solidFill>
                  <a:srgbClr val="0000FF"/>
                </a:solidFill>
                <a:latin typeface="Consolas"/>
              </a:rPr>
              <a:t>    &lt;</a:t>
            </a:r>
            <a:r>
              <a:rPr lang="en-US" dirty="0" smtClean="0">
                <a:solidFill>
                  <a:srgbClr val="800000"/>
                </a:solidFill>
                <a:latin typeface="Consolas"/>
              </a:rPr>
              <a:t>head</a:t>
            </a:r>
            <a:endParaRPr lang="en-US" dirty="0" smtClean="0">
              <a:solidFill>
                <a:srgbClr val="0000FF"/>
              </a:solidFill>
              <a:latin typeface="Consolas"/>
            </a:endParaRPr>
          </a:p>
          <a:p>
            <a:r>
              <a:rPr lang="en-US" dirty="0" smtClean="0">
                <a:solidFill>
                  <a:srgbClr val="0000FF"/>
                </a:solidFill>
                <a:latin typeface="Consolas"/>
              </a:rPr>
              <a:t>        </a:t>
            </a:r>
            <a:r>
              <a:rPr lang="en-US" dirty="0">
                <a:solidFill>
                  <a:srgbClr val="0000FF"/>
                </a:solidFill>
                <a:latin typeface="Consolas"/>
              </a:rPr>
              <a:t>&lt;</a:t>
            </a:r>
            <a:r>
              <a:rPr lang="en-US" dirty="0">
                <a:solidFill>
                  <a:srgbClr val="800000"/>
                </a:solidFill>
                <a:latin typeface="Consolas"/>
              </a:rPr>
              <a:t>script </a:t>
            </a:r>
            <a:r>
              <a:rPr lang="en-US" dirty="0" err="1">
                <a:solidFill>
                  <a:srgbClr val="FF0000"/>
                </a:solidFill>
                <a:latin typeface="Consolas"/>
              </a:rPr>
              <a:t>src</a:t>
            </a:r>
            <a:r>
              <a:rPr lang="en-US" dirty="0">
                <a:solidFill>
                  <a:srgbClr val="0000FF"/>
                </a:solidFill>
                <a:latin typeface="Consolas"/>
              </a:rPr>
              <a:t>=“</a:t>
            </a:r>
            <a:r>
              <a:rPr lang="en-US" dirty="0" err="1">
                <a:solidFill>
                  <a:srgbClr val="0000FF"/>
                </a:solidFill>
                <a:latin typeface="Consolas"/>
              </a:rPr>
              <a:t>hello_world.js</a:t>
            </a:r>
            <a:r>
              <a:rPr lang="en-US" dirty="0">
                <a:solidFill>
                  <a:srgbClr val="0000FF"/>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D9D9D9"/>
                </a:solidFill>
                <a:latin typeface="Consolas"/>
              </a:rPr>
              <a:t>    &lt;body&gt;</a:t>
            </a:r>
          </a:p>
          <a:p>
            <a:r>
              <a:rPr lang="en-US" dirty="0" smtClean="0">
                <a:solidFill>
                  <a:srgbClr val="D9D9D9"/>
                </a:solidFill>
                <a:latin typeface="Consolas"/>
              </a:rPr>
              <a:t>    &lt;/body&gt;</a:t>
            </a:r>
          </a:p>
          <a:p>
            <a:r>
              <a:rPr lang="en-US" dirty="0" smtClean="0">
                <a:solidFill>
                  <a:srgbClr val="D9D9D9"/>
                </a:solidFill>
                <a:latin typeface="Consolas"/>
              </a:rPr>
              <a:t>&lt;/html&gt;</a:t>
            </a:r>
          </a:p>
        </p:txBody>
      </p:sp>
      <p:sp>
        <p:nvSpPr>
          <p:cNvPr id="5" name="TextBox 4"/>
          <p:cNvSpPr txBox="1"/>
          <p:nvPr/>
        </p:nvSpPr>
        <p:spPr>
          <a:xfrm>
            <a:off x="228600" y="4953000"/>
            <a:ext cx="8686800" cy="1938992"/>
          </a:xfrm>
          <a:prstGeom prst="rect">
            <a:avLst/>
          </a:prstGeom>
          <a:noFill/>
        </p:spPr>
        <p:txBody>
          <a:bodyPr wrap="square" rtlCol="0">
            <a:spAutoFit/>
          </a:bodyPr>
          <a:lstStyle/>
          <a:p>
            <a:pPr>
              <a:buFont typeface="Arial" pitchFamily="34" charset="0"/>
              <a:buChar char="•"/>
            </a:pPr>
            <a:r>
              <a:rPr lang="en-US" sz="2400" dirty="0" smtClean="0"/>
              <a:t>Tell the HTML page to load the </a:t>
            </a:r>
            <a:r>
              <a:rPr lang="en-US" sz="2400" dirty="0" err="1" smtClean="0"/>
              <a:t>javascript</a:t>
            </a:r>
            <a:r>
              <a:rPr lang="en-US" sz="2400" dirty="0" smtClean="0"/>
              <a:t> file “</a:t>
            </a:r>
            <a:r>
              <a:rPr lang="en-US" sz="2400" dirty="0" err="1" smtClean="0"/>
              <a:t>hello_world.js</a:t>
            </a:r>
            <a:r>
              <a:rPr lang="en-US" sz="2400" dirty="0" smtClean="0"/>
              <a:t>”</a:t>
            </a:r>
            <a:br>
              <a:rPr lang="en-US" sz="2400" dirty="0" smtClean="0"/>
            </a:br>
            <a:endParaRPr lang="en-US" sz="2400" dirty="0" smtClean="0"/>
          </a:p>
          <a:p>
            <a:pPr>
              <a:buFont typeface="Arial" pitchFamily="34" charset="0"/>
              <a:buChar char="•"/>
            </a:pPr>
            <a:r>
              <a:rPr lang="en-US" sz="2400" dirty="0" smtClean="0"/>
              <a:t>“</a:t>
            </a:r>
            <a:r>
              <a:rPr lang="en-US" sz="2400" dirty="0" err="1" smtClean="0"/>
              <a:t>hello_world.js</a:t>
            </a:r>
            <a:r>
              <a:rPr lang="en-US" sz="2400" dirty="0" smtClean="0"/>
              <a:t>” can be either relative (“../../</a:t>
            </a:r>
            <a:r>
              <a:rPr lang="en-US" sz="2400" dirty="0" err="1" smtClean="0"/>
              <a:t>hello_world.js</a:t>
            </a:r>
            <a:r>
              <a:rPr lang="en-US" sz="2400" dirty="0" smtClean="0"/>
              <a:t>”) or absolute (“http://</a:t>
            </a:r>
            <a:r>
              <a:rPr lang="en-US" sz="2400" dirty="0" err="1" smtClean="0"/>
              <a:t>mysite.com</a:t>
            </a:r>
            <a:r>
              <a:rPr lang="en-US" sz="2400" dirty="0"/>
              <a:t>/</a:t>
            </a:r>
            <a:r>
              <a:rPr lang="en-US" sz="2400" dirty="0" err="1"/>
              <a:t>hello_world.js</a:t>
            </a:r>
            <a:r>
              <a:rPr lang="en-US" sz="2400" dirty="0"/>
              <a:t>”</a:t>
            </a:r>
            <a:r>
              <a:rPr lang="en-US" sz="2400" dirty="0" smtClean="0"/>
              <a:t>)</a:t>
            </a:r>
            <a:br>
              <a:rPr lang="en-US" sz="2400" dirty="0" smtClean="0"/>
            </a:br>
            <a:endParaRPr lang="en-US" sz="2400" dirty="0" smtClean="0"/>
          </a:p>
        </p:txBody>
      </p:sp>
    </p:spTree>
    <p:extLst>
      <p:ext uri="{BB962C8B-B14F-4D97-AF65-F5344CB8AC3E}">
        <p14:creationId xmlns:p14="http://schemas.microsoft.com/office/powerpoint/2010/main" val="246696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 HTML</a:t>
            </a:r>
            <a:endParaRPr lang="en-US" dirty="0"/>
          </a:p>
        </p:txBody>
      </p:sp>
      <p:sp>
        <p:nvSpPr>
          <p:cNvPr id="3" name="Content Placeholder 2"/>
          <p:cNvSpPr>
            <a:spLocks noGrp="1"/>
          </p:cNvSpPr>
          <p:nvPr>
            <p:ph idx="1"/>
          </p:nvPr>
        </p:nvSpPr>
        <p:spPr>
          <a:xfrm>
            <a:off x="457200" y="1600201"/>
            <a:ext cx="8229600" cy="761999"/>
          </a:xfrm>
        </p:spPr>
        <p:txBody>
          <a:bodyPr/>
          <a:lstStyle/>
          <a:p>
            <a:r>
              <a:rPr lang="en-US" dirty="0" smtClean="0"/>
              <a:t>JavaScript mostly used in </a:t>
            </a:r>
            <a:r>
              <a:rPr lang="en-US" b="1" dirty="0" smtClean="0"/>
              <a:t>HTML web pages</a:t>
            </a:r>
            <a:endParaRPr lang="en-US" dirty="0"/>
          </a:p>
        </p:txBody>
      </p:sp>
      <p:sp>
        <p:nvSpPr>
          <p:cNvPr id="8" name="Rectangle 7"/>
          <p:cNvSpPr/>
          <p:nvPr/>
        </p:nvSpPr>
        <p:spPr>
          <a:xfrm>
            <a:off x="0" y="2644676"/>
            <a:ext cx="9144000" cy="2308324"/>
          </a:xfrm>
          <a:prstGeom prst="rect">
            <a:avLst/>
          </a:prstGeom>
          <a:solidFill>
            <a:schemeClr val="tx1">
              <a:alpha val="68000"/>
            </a:schemeClr>
          </a:solidFill>
        </p:spPr>
        <p:txBody>
          <a:bodyPr wrap="square">
            <a:spAutoFit/>
          </a:bodyPr>
          <a:lstStyle/>
          <a:p>
            <a:r>
              <a:rPr lang="en-US" dirty="0" smtClean="0">
                <a:solidFill>
                  <a:schemeClr val="tx1">
                    <a:lumMod val="85000"/>
                  </a:schemeClr>
                </a:solidFill>
                <a:latin typeface="Consolas"/>
              </a:rPr>
              <a:t>&lt;!DOCTYPE html&gt;</a:t>
            </a:r>
          </a:p>
          <a:p>
            <a:r>
              <a:rPr lang="en-US" dirty="0" smtClean="0">
                <a:solidFill>
                  <a:schemeClr val="tx1">
                    <a:lumMod val="85000"/>
                  </a:schemeClr>
                </a:solidFill>
                <a:latin typeface="Consolas"/>
              </a:rPr>
              <a:t>&lt;html&gt;</a:t>
            </a:r>
          </a:p>
          <a:p>
            <a:r>
              <a:rPr lang="en-US" dirty="0" smtClean="0">
                <a:solidFill>
                  <a:srgbClr val="0000FF"/>
                </a:solidFill>
                <a:latin typeface="Consolas"/>
              </a:rPr>
              <a:t>    &lt;</a:t>
            </a:r>
            <a:r>
              <a:rPr lang="en-US" dirty="0" smtClean="0">
                <a:solidFill>
                  <a:srgbClr val="800000"/>
                </a:solidFill>
                <a:latin typeface="Consolas"/>
              </a:rPr>
              <a:t>head</a:t>
            </a:r>
            <a:endParaRPr lang="en-US" dirty="0" smtClean="0">
              <a:solidFill>
                <a:srgbClr val="0000FF"/>
              </a:solidFill>
              <a:latin typeface="Consolas"/>
            </a:endParaRPr>
          </a:p>
          <a:p>
            <a:r>
              <a:rPr lang="en-US" dirty="0" smtClean="0">
                <a:solidFill>
                  <a:srgbClr val="0000FF"/>
                </a:solidFill>
                <a:latin typeface="Consolas"/>
              </a:rPr>
              <a:t>        </a:t>
            </a:r>
            <a:r>
              <a:rPr lang="en-US" dirty="0">
                <a:solidFill>
                  <a:srgbClr val="0000FF"/>
                </a:solidFill>
                <a:latin typeface="Consolas"/>
              </a:rPr>
              <a:t>&lt;</a:t>
            </a:r>
            <a:r>
              <a:rPr lang="en-US" dirty="0">
                <a:solidFill>
                  <a:srgbClr val="800000"/>
                </a:solidFill>
                <a:latin typeface="Consolas"/>
              </a:rPr>
              <a:t>script </a:t>
            </a:r>
            <a:r>
              <a:rPr lang="en-US" dirty="0" err="1">
                <a:solidFill>
                  <a:srgbClr val="FF0000"/>
                </a:solidFill>
                <a:latin typeface="Consolas"/>
              </a:rPr>
              <a:t>src</a:t>
            </a:r>
            <a:r>
              <a:rPr lang="en-US" dirty="0">
                <a:solidFill>
                  <a:srgbClr val="0000FF"/>
                </a:solidFill>
                <a:latin typeface="Consolas"/>
              </a:rPr>
              <a:t>=“</a:t>
            </a:r>
            <a:r>
              <a:rPr lang="en-US" dirty="0" err="1">
                <a:solidFill>
                  <a:srgbClr val="0000FF"/>
                </a:solidFill>
                <a:latin typeface="Consolas"/>
              </a:rPr>
              <a:t>hello_world.js</a:t>
            </a:r>
            <a:r>
              <a:rPr lang="en-US" dirty="0">
                <a:solidFill>
                  <a:srgbClr val="0000FF"/>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p>
          <a:p>
            <a:r>
              <a:rPr lang="en-US" dirty="0" smtClean="0">
                <a:solidFill>
                  <a:srgbClr val="0000FF"/>
                </a:solidFill>
                <a:latin typeface="Consolas"/>
              </a:rPr>
              <a:t>    &lt;/</a:t>
            </a:r>
            <a:r>
              <a:rPr lang="en-US" dirty="0" smtClean="0">
                <a:solidFill>
                  <a:srgbClr val="800000"/>
                </a:solidFill>
                <a:latin typeface="Consolas"/>
              </a:rPr>
              <a:t>head</a:t>
            </a:r>
            <a:r>
              <a:rPr lang="en-US" dirty="0" smtClean="0">
                <a:solidFill>
                  <a:srgbClr val="0000FF"/>
                </a:solidFill>
                <a:latin typeface="Consolas"/>
              </a:rPr>
              <a:t>&gt;</a:t>
            </a:r>
          </a:p>
          <a:p>
            <a:r>
              <a:rPr lang="en-US" dirty="0" smtClean="0">
                <a:solidFill>
                  <a:srgbClr val="D9D9D9"/>
                </a:solidFill>
                <a:latin typeface="Consolas"/>
              </a:rPr>
              <a:t>    &lt;body&gt;</a:t>
            </a:r>
          </a:p>
          <a:p>
            <a:r>
              <a:rPr lang="en-US" dirty="0" smtClean="0">
                <a:solidFill>
                  <a:srgbClr val="D9D9D9"/>
                </a:solidFill>
                <a:latin typeface="Consolas"/>
              </a:rPr>
              <a:t>    &lt;/body&gt;</a:t>
            </a:r>
          </a:p>
          <a:p>
            <a:r>
              <a:rPr lang="en-US" dirty="0" smtClean="0">
                <a:solidFill>
                  <a:srgbClr val="D9D9D9"/>
                </a:solidFill>
                <a:latin typeface="Consolas"/>
              </a:rPr>
              <a:t>&lt;/html&gt;</a:t>
            </a:r>
          </a:p>
        </p:txBody>
      </p:sp>
      <p:sp>
        <p:nvSpPr>
          <p:cNvPr id="5" name="TextBox 4"/>
          <p:cNvSpPr txBox="1"/>
          <p:nvPr/>
        </p:nvSpPr>
        <p:spPr>
          <a:xfrm>
            <a:off x="228600" y="4953000"/>
            <a:ext cx="8686800" cy="1569660"/>
          </a:xfrm>
          <a:prstGeom prst="rect">
            <a:avLst/>
          </a:prstGeom>
          <a:noFill/>
        </p:spPr>
        <p:txBody>
          <a:bodyPr wrap="square" rtlCol="0">
            <a:spAutoFit/>
          </a:bodyPr>
          <a:lstStyle/>
          <a:p>
            <a:pPr>
              <a:buFont typeface="Arial" pitchFamily="34" charset="0"/>
              <a:buChar char="•"/>
            </a:pPr>
            <a:r>
              <a:rPr lang="en-US" sz="2400" dirty="0" smtClean="0"/>
              <a:t> Script </a:t>
            </a:r>
            <a:r>
              <a:rPr lang="en-US" sz="2400" dirty="0"/>
              <a:t>usually goes in head but can actually go </a:t>
            </a:r>
            <a:r>
              <a:rPr lang="en-US" sz="2400" dirty="0" smtClean="0"/>
              <a:t>anywhere in head and body</a:t>
            </a:r>
          </a:p>
          <a:p>
            <a:pPr>
              <a:buFont typeface="Arial" pitchFamily="34" charset="0"/>
              <a:buChar char="•"/>
            </a:pPr>
            <a:r>
              <a:rPr lang="en-US" sz="2400" dirty="0" smtClean="0"/>
              <a:t> Location consideration: dependency, performance, maintainability </a:t>
            </a:r>
            <a:endParaRPr lang="en-US" sz="2400" dirty="0"/>
          </a:p>
        </p:txBody>
      </p:sp>
    </p:spTree>
    <p:extLst>
      <p:ext uri="{BB962C8B-B14F-4D97-AF65-F5344CB8AC3E}">
        <p14:creationId xmlns:p14="http://schemas.microsoft.com/office/powerpoint/2010/main" val="2066862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Writing code</a:t>
            </a:r>
            <a:endParaRPr lang="en-US" dirty="0"/>
          </a:p>
        </p:txBody>
      </p:sp>
    </p:spTree>
    <p:extLst>
      <p:ext uri="{BB962C8B-B14F-4D97-AF65-F5344CB8AC3E}">
        <p14:creationId xmlns:p14="http://schemas.microsoft.com/office/powerpoint/2010/main" val="48898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Editor</a:t>
            </a:r>
            <a:endParaRPr lang="en-US" dirty="0"/>
          </a:p>
        </p:txBody>
      </p:sp>
      <p:sp>
        <p:nvSpPr>
          <p:cNvPr id="3" name="Content Placeholder 2"/>
          <p:cNvSpPr>
            <a:spLocks noGrp="1"/>
          </p:cNvSpPr>
          <p:nvPr>
            <p:ph idx="1"/>
          </p:nvPr>
        </p:nvSpPr>
        <p:spPr>
          <a:xfrm>
            <a:off x="685800" y="1869140"/>
            <a:ext cx="7770813" cy="4684059"/>
          </a:xfrm>
        </p:spPr>
        <p:txBody>
          <a:bodyPr>
            <a:normAutofit/>
          </a:bodyPr>
          <a:lstStyle/>
          <a:p>
            <a:r>
              <a:rPr lang="en-US" dirty="0" smtClean="0"/>
              <a:t>Mac Users:</a:t>
            </a:r>
          </a:p>
          <a:p>
            <a:pPr lvl="1"/>
            <a:r>
              <a:rPr lang="en-US" dirty="0" err="1" smtClean="0"/>
              <a:t>TextWrangler</a:t>
            </a:r>
            <a:r>
              <a:rPr lang="en-US" dirty="0" smtClean="0"/>
              <a:t> (free)</a:t>
            </a:r>
          </a:p>
          <a:p>
            <a:pPr lvl="1"/>
            <a:r>
              <a:rPr lang="en-US" dirty="0" err="1" smtClean="0"/>
              <a:t>TextMate</a:t>
            </a:r>
            <a:r>
              <a:rPr lang="en-US" dirty="0" smtClean="0"/>
              <a:t> ($)</a:t>
            </a:r>
          </a:p>
          <a:p>
            <a:pPr lvl="1"/>
            <a:r>
              <a:rPr lang="en-US" dirty="0" smtClean="0"/>
              <a:t>Sublime Text (OSX, Windows, Linux)</a:t>
            </a:r>
          </a:p>
          <a:p>
            <a:r>
              <a:rPr lang="en-US" dirty="0" smtClean="0"/>
              <a:t>PC Users</a:t>
            </a:r>
          </a:p>
          <a:p>
            <a:pPr lvl="1"/>
            <a:r>
              <a:rPr lang="en-US" dirty="0" smtClean="0"/>
              <a:t>Notepad++ (free)</a:t>
            </a:r>
          </a:p>
          <a:p>
            <a:r>
              <a:rPr lang="en-US" dirty="0" smtClean="0"/>
              <a:t>Other Recommendations?</a:t>
            </a:r>
          </a:p>
          <a:p>
            <a:pPr marL="342900" lvl="1" indent="-342900">
              <a:spcBef>
                <a:spcPts val="2000"/>
              </a:spcBef>
            </a:pPr>
            <a:r>
              <a:rPr lang="en-US" dirty="0" smtClean="0"/>
              <a:t>Also there are IDEs like Eclipse </a:t>
            </a:r>
            <a:r>
              <a:rPr lang="en-US" dirty="0"/>
              <a:t>(Web Tools Platform or </a:t>
            </a:r>
            <a:r>
              <a:rPr lang="en-US" dirty="0" err="1"/>
              <a:t>Aptana</a:t>
            </a:r>
            <a:r>
              <a:rPr lang="en-US" dirty="0"/>
              <a:t>) </a:t>
            </a:r>
            <a:r>
              <a:rPr lang="en-US" dirty="0" smtClean="0"/>
              <a:t>(free) or </a:t>
            </a:r>
            <a:r>
              <a:rPr lang="en-US" dirty="0"/>
              <a:t>Visual Studio </a:t>
            </a:r>
            <a:r>
              <a:rPr lang="en-US" dirty="0" smtClean="0"/>
              <a:t>(Windows, express </a:t>
            </a:r>
            <a:r>
              <a:rPr lang="en-US" dirty="0"/>
              <a:t>is free</a:t>
            </a:r>
            <a:r>
              <a:rPr lang="en-US" dirty="0" smtClean="0"/>
              <a:t>)</a:t>
            </a:r>
            <a:endParaRPr lang="en-US" dirty="0"/>
          </a:p>
          <a:p>
            <a:r>
              <a:rPr lang="en-US" dirty="0"/>
              <a:t>Dreamweaver ($</a:t>
            </a:r>
            <a:r>
              <a:rPr lang="en-US" dirty="0" smtClean="0"/>
              <a:t>)</a:t>
            </a:r>
            <a:endParaRPr lang="en-US" dirty="0"/>
          </a:p>
        </p:txBody>
      </p:sp>
    </p:spTree>
    <p:extLst>
      <p:ext uri="{BB962C8B-B14F-4D97-AF65-F5344CB8AC3E}">
        <p14:creationId xmlns:p14="http://schemas.microsoft.com/office/powerpoint/2010/main" val="417450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Editor</a:t>
            </a:r>
            <a:endParaRPr lang="en-US" dirty="0"/>
          </a:p>
        </p:txBody>
      </p:sp>
      <p:sp>
        <p:nvSpPr>
          <p:cNvPr id="3" name="Content Placeholder 2"/>
          <p:cNvSpPr>
            <a:spLocks noGrp="1"/>
          </p:cNvSpPr>
          <p:nvPr>
            <p:ph idx="1"/>
          </p:nvPr>
        </p:nvSpPr>
        <p:spPr>
          <a:xfrm>
            <a:off x="685800" y="1869140"/>
            <a:ext cx="7770813" cy="4684059"/>
          </a:xfrm>
        </p:spPr>
        <p:txBody>
          <a:bodyPr>
            <a:normAutofit/>
          </a:bodyPr>
          <a:lstStyle/>
          <a:p>
            <a:r>
              <a:rPr lang="en-US" dirty="0" smtClean="0"/>
              <a:t>You can also use vim or </a:t>
            </a:r>
            <a:r>
              <a:rPr lang="en-US" dirty="0" err="1" smtClean="0"/>
              <a:t>emacs</a:t>
            </a:r>
            <a:r>
              <a:rPr lang="en-US" dirty="0" smtClean="0"/>
              <a:t> if you want to be more hardcore</a:t>
            </a:r>
          </a:p>
          <a:p>
            <a:r>
              <a:rPr lang="en-US" dirty="0" smtClean="0"/>
              <a:t>I have gotten ok with vim and am not sure if it’s worth it</a:t>
            </a:r>
          </a:p>
          <a:p>
            <a:r>
              <a:rPr lang="en-US" dirty="0" smtClean="0"/>
              <a:t>You do earn a little cred, if that’s important to you</a:t>
            </a:r>
          </a:p>
        </p:txBody>
      </p:sp>
    </p:spTree>
    <p:extLst>
      <p:ext uri="{BB962C8B-B14F-4D97-AF65-F5344CB8AC3E}">
        <p14:creationId xmlns:p14="http://schemas.microsoft.com/office/powerpoint/2010/main" val="162938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Flashcards</a:t>
            </a:r>
            <a:endParaRPr lang="en-US" dirty="0"/>
          </a:p>
        </p:txBody>
      </p:sp>
      <p:sp>
        <p:nvSpPr>
          <p:cNvPr id="3" name="Content Placeholder 2"/>
          <p:cNvSpPr>
            <a:spLocks noGrp="1"/>
          </p:cNvSpPr>
          <p:nvPr>
            <p:ph idx="1"/>
          </p:nvPr>
        </p:nvSpPr>
        <p:spPr/>
        <p:txBody>
          <a:bodyPr/>
          <a:lstStyle/>
          <a:p>
            <a:r>
              <a:rPr lang="en-US" dirty="0" smtClean="0"/>
              <a:t>When you learn a new “word”, make a card.</a:t>
            </a:r>
          </a:p>
          <a:p>
            <a:r>
              <a:rPr lang="en-US" dirty="0" smtClean="0"/>
              <a:t>e.g. “how do I split a string on a single space?”</a:t>
            </a:r>
          </a:p>
          <a:p>
            <a:r>
              <a:rPr lang="en-US" dirty="0" err="1" smtClean="0"/>
              <a:t>google</a:t>
            </a:r>
            <a:r>
              <a:rPr lang="en-US" dirty="0" smtClean="0"/>
              <a:t> </a:t>
            </a:r>
            <a:r>
              <a:rPr lang="en-US" dirty="0" err="1" smtClean="0"/>
              <a:t>google</a:t>
            </a:r>
            <a:endParaRPr lang="en-US" dirty="0"/>
          </a:p>
        </p:txBody>
      </p:sp>
    </p:spTree>
    <p:extLst>
      <p:ext uri="{BB962C8B-B14F-4D97-AF65-F5344CB8AC3E}">
        <p14:creationId xmlns:p14="http://schemas.microsoft.com/office/powerpoint/2010/main" val="6894444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Flashcards</a:t>
            </a:r>
            <a:endParaRPr lang="en-US" dirty="0"/>
          </a:p>
        </p:txBody>
      </p:sp>
      <p:sp>
        <p:nvSpPr>
          <p:cNvPr id="3" name="Content Placeholder 2"/>
          <p:cNvSpPr>
            <a:spLocks noGrp="1"/>
          </p:cNvSpPr>
          <p:nvPr>
            <p:ph idx="1"/>
          </p:nvPr>
        </p:nvSpPr>
        <p:spPr/>
        <p:txBody>
          <a:bodyPr/>
          <a:lstStyle/>
          <a:p>
            <a:r>
              <a:rPr lang="en-US" dirty="0" smtClean="0"/>
              <a:t>how do you split a variable s, which is ‘</a:t>
            </a:r>
            <a:r>
              <a:rPr lang="en-US" dirty="0" err="1" smtClean="0"/>
              <a:t>aaa</a:t>
            </a:r>
            <a:r>
              <a:rPr lang="en-US" dirty="0" smtClean="0"/>
              <a:t> bb ccc’, into [‘</a:t>
            </a:r>
            <a:r>
              <a:rPr lang="en-US" dirty="0" err="1" smtClean="0"/>
              <a:t>aaa</a:t>
            </a:r>
            <a:r>
              <a:rPr lang="en-US" dirty="0" smtClean="0"/>
              <a:t>’, ‘bb’, ‘ccc’]?</a:t>
            </a:r>
          </a:p>
          <a:p>
            <a:r>
              <a:rPr lang="en-US" dirty="0" smtClean="0"/>
              <a:t>other side: </a:t>
            </a:r>
            <a:r>
              <a:rPr lang="en-US" dirty="0" err="1" smtClean="0"/>
              <a:t>s.split</a:t>
            </a:r>
            <a:r>
              <a:rPr lang="en-US" dirty="0" smtClean="0"/>
              <a:t>(‘ ‘)</a:t>
            </a:r>
          </a:p>
          <a:p>
            <a:endParaRPr lang="en-US" dirty="0"/>
          </a:p>
          <a:p>
            <a:r>
              <a:rPr lang="en-US" dirty="0" smtClean="0"/>
              <a:t>use </a:t>
            </a:r>
            <a:r>
              <a:rPr lang="en-US" dirty="0" err="1" smtClean="0"/>
              <a:t>Anki</a:t>
            </a:r>
            <a:r>
              <a:rPr lang="en-US" dirty="0" smtClean="0"/>
              <a:t> or just paper, whatever you like</a:t>
            </a:r>
          </a:p>
        </p:txBody>
      </p:sp>
    </p:spTree>
    <p:extLst>
      <p:ext uri="{BB962C8B-B14F-4D97-AF65-F5344CB8AC3E}">
        <p14:creationId xmlns:p14="http://schemas.microsoft.com/office/powerpoint/2010/main" val="4029424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and Debugging your code</a:t>
            </a:r>
            <a:endParaRPr lang="en-US" dirty="0"/>
          </a:p>
        </p:txBody>
      </p:sp>
      <p:sp>
        <p:nvSpPr>
          <p:cNvPr id="3" name="Content Placeholder 2"/>
          <p:cNvSpPr>
            <a:spLocks noGrp="1"/>
          </p:cNvSpPr>
          <p:nvPr>
            <p:ph idx="1"/>
          </p:nvPr>
        </p:nvSpPr>
        <p:spPr/>
        <p:txBody>
          <a:bodyPr>
            <a:normAutofit/>
          </a:bodyPr>
          <a:lstStyle/>
          <a:p>
            <a:r>
              <a:rPr lang="en-US" dirty="0" smtClean="0"/>
              <a:t>Using Chrome Development Tools Console</a:t>
            </a:r>
          </a:p>
          <a:p>
            <a:r>
              <a:rPr lang="en-US" dirty="0" smtClean="0"/>
              <a:t>Open your .html file in Chrome</a:t>
            </a:r>
          </a:p>
          <a:p>
            <a:r>
              <a:rPr lang="en-US" dirty="0" smtClean="0"/>
              <a:t>Right click -&gt; Inspect Element</a:t>
            </a:r>
            <a:br>
              <a:rPr lang="en-US" dirty="0" smtClean="0"/>
            </a:br>
            <a:r>
              <a:rPr lang="en-US" dirty="0" smtClean="0"/>
              <a:t>or</a:t>
            </a:r>
            <a:br>
              <a:rPr lang="en-US" dirty="0" smtClean="0"/>
            </a:br>
            <a:r>
              <a:rPr lang="en-US" dirty="0" smtClean="0"/>
              <a:t>Menu -&gt; Tools -&gt; Developer Tools</a:t>
            </a:r>
          </a:p>
          <a:p>
            <a:r>
              <a:rPr lang="en-US" dirty="0"/>
              <a:t>U</a:t>
            </a:r>
            <a:r>
              <a:rPr lang="en-US" dirty="0" smtClean="0"/>
              <a:t>se </a:t>
            </a:r>
            <a:r>
              <a:rPr lang="en-US" dirty="0" err="1" smtClean="0"/>
              <a:t>console.log</a:t>
            </a:r>
            <a:r>
              <a:rPr lang="en-US" dirty="0" smtClean="0"/>
              <a:t>(</a:t>
            </a:r>
            <a:r>
              <a:rPr lang="en-US" i="1" dirty="0" smtClean="0"/>
              <a:t>value</a:t>
            </a:r>
            <a:r>
              <a:rPr lang="en-US" dirty="0" smtClean="0"/>
              <a:t>) and view in the console panel</a:t>
            </a:r>
            <a:endParaRPr lang="en-US" dirty="0" smtClean="0">
              <a:hlinkClick r:id="rId3"/>
            </a:endParaRPr>
          </a:p>
          <a:p>
            <a:pPr>
              <a:buNone/>
            </a:pPr>
            <a:r>
              <a:rPr lang="en-US" dirty="0" smtClean="0">
                <a:hlinkClick r:id="rId3"/>
              </a:rPr>
              <a:t>http://code.google.com/chrome/devtools/docs/shortcuts.html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Lab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Supplement to PUI/SSUI</a:t>
            </a:r>
          </a:p>
          <a:p>
            <a:r>
              <a:rPr lang="en-US" dirty="0" smtClean="0"/>
              <a:t>Practice building real UIs for the web</a:t>
            </a:r>
          </a:p>
          <a:p>
            <a:r>
              <a:rPr lang="en-US" dirty="0" smtClean="0"/>
              <a:t>It’s assumed that you know how to program something (equivalent to an undergraduate CS degree)</a:t>
            </a:r>
          </a:p>
          <a:p>
            <a:r>
              <a:rPr lang="en-US" dirty="0" smtClean="0"/>
              <a:t>You’ll learn:</a:t>
            </a:r>
          </a:p>
          <a:p>
            <a:pPr lvl="1"/>
            <a:r>
              <a:rPr lang="en-US" dirty="0" smtClean="0"/>
              <a:t>Programming and debugging JavaScript</a:t>
            </a:r>
          </a:p>
          <a:p>
            <a:pPr lvl="1"/>
            <a:r>
              <a:rPr lang="en-US" dirty="0" smtClean="0"/>
              <a:t>How to write dynamic web interfaces with JavaScript</a:t>
            </a:r>
          </a:p>
          <a:p>
            <a:pPr lvl="1"/>
            <a:r>
              <a:rPr lang="en-US" dirty="0" smtClean="0"/>
              <a:t>A set of useful libraries and tools</a:t>
            </a:r>
          </a:p>
          <a:p>
            <a:pPr lvl="1"/>
            <a:r>
              <a:rPr lang="en-US" dirty="0" smtClean="0"/>
              <a:t>HTML5 and CSS, some server side programming</a:t>
            </a:r>
            <a:endParaRPr lang="en-US" dirty="0"/>
          </a:p>
          <a:p>
            <a:r>
              <a:rPr lang="en-US" dirty="0" smtClean="0"/>
              <a:t>Suggest topics that you are interested in learning</a:t>
            </a:r>
            <a:endParaRPr lang="en-US" dirty="0"/>
          </a:p>
        </p:txBody>
      </p:sp>
    </p:spTree>
    <p:extLst>
      <p:ext uri="{BB962C8B-B14F-4D97-AF65-F5344CB8AC3E}">
        <p14:creationId xmlns:p14="http://schemas.microsoft.com/office/powerpoint/2010/main" val="3377817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use </a:t>
            </a:r>
            <a:r>
              <a:rPr lang="en-US" dirty="0" err="1" smtClean="0"/>
              <a:t>jsfiddle</a:t>
            </a:r>
            <a:endParaRPr lang="en-US" dirty="0"/>
          </a:p>
        </p:txBody>
      </p:sp>
      <p:sp>
        <p:nvSpPr>
          <p:cNvPr id="3" name="Content Placeholder 2"/>
          <p:cNvSpPr>
            <a:spLocks noGrp="1"/>
          </p:cNvSpPr>
          <p:nvPr>
            <p:ph idx="1"/>
          </p:nvPr>
        </p:nvSpPr>
        <p:spPr/>
        <p:txBody>
          <a:bodyPr/>
          <a:lstStyle/>
          <a:p>
            <a:r>
              <a:rPr lang="en-US" dirty="0"/>
              <a:t>http://</a:t>
            </a:r>
            <a:r>
              <a:rPr lang="en-US" dirty="0" err="1"/>
              <a:t>jsfiddle.net</a:t>
            </a:r>
            <a:r>
              <a:rPr lang="en-US" dirty="0" smtClean="0"/>
              <a:t>/</a:t>
            </a:r>
          </a:p>
          <a:p>
            <a:r>
              <a:rPr lang="en-US" dirty="0" smtClean="0"/>
              <a:t>contains html, </a:t>
            </a:r>
            <a:r>
              <a:rPr lang="en-US" dirty="0" err="1" smtClean="0"/>
              <a:t>js</a:t>
            </a:r>
            <a:r>
              <a:rPr lang="en-US" dirty="0" smtClean="0"/>
              <a:t>, </a:t>
            </a:r>
            <a:r>
              <a:rPr lang="en-US" dirty="0" err="1" smtClean="0"/>
              <a:t>css</a:t>
            </a:r>
            <a:r>
              <a:rPr lang="en-US" dirty="0" smtClean="0"/>
              <a:t> all in one – good if you want to ask someone a question, on a forum or something, just link them to a </a:t>
            </a:r>
            <a:r>
              <a:rPr lang="en-US" dirty="0" err="1" smtClean="0"/>
              <a:t>jsfiddle</a:t>
            </a:r>
            <a:r>
              <a:rPr lang="en-US" dirty="0" smtClean="0"/>
              <a:t> that reproduces your problem</a:t>
            </a:r>
          </a:p>
          <a:p>
            <a:r>
              <a:rPr lang="en-US" dirty="0" smtClean="0"/>
              <a:t>or http://</a:t>
            </a:r>
            <a:r>
              <a:rPr lang="en-US" dirty="0" err="1" smtClean="0"/>
              <a:t>plnkr.co</a:t>
            </a:r>
            <a:r>
              <a:rPr lang="en-US" dirty="0" smtClean="0"/>
              <a:t>/</a:t>
            </a:r>
          </a:p>
        </p:txBody>
      </p:sp>
    </p:spTree>
    <p:extLst>
      <p:ext uri="{BB962C8B-B14F-4D97-AF65-F5344CB8AC3E}">
        <p14:creationId xmlns:p14="http://schemas.microsoft.com/office/powerpoint/2010/main" val="19525555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okay let’s write hello world</a:t>
            </a:r>
            <a:endParaRPr lang="en-US" dirty="0"/>
          </a:p>
        </p:txBody>
      </p:sp>
      <p:sp>
        <p:nvSpPr>
          <p:cNvPr id="3" name="Content Placeholder 2"/>
          <p:cNvSpPr>
            <a:spLocks noGrp="1"/>
          </p:cNvSpPr>
          <p:nvPr>
            <p:ph idx="1"/>
          </p:nvPr>
        </p:nvSpPr>
        <p:spPr/>
        <p:txBody>
          <a:bodyPr/>
          <a:lstStyle/>
          <a:p>
            <a:r>
              <a:rPr lang="en-US" dirty="0" smtClean="0"/>
              <a:t>alert(‘hello world’)</a:t>
            </a:r>
          </a:p>
          <a:p>
            <a:r>
              <a:rPr lang="en-US" dirty="0" smtClean="0"/>
              <a:t>or </a:t>
            </a:r>
            <a:r>
              <a:rPr lang="en-US" dirty="0" err="1" smtClean="0"/>
              <a:t>console.log</a:t>
            </a:r>
            <a:r>
              <a:rPr lang="en-US" dirty="0" smtClean="0"/>
              <a:t>(‘hello world’)</a:t>
            </a:r>
          </a:p>
        </p:txBody>
      </p:sp>
    </p:spTree>
    <p:extLst>
      <p:ext uri="{BB962C8B-B14F-4D97-AF65-F5344CB8AC3E}">
        <p14:creationId xmlns:p14="http://schemas.microsoft.com/office/powerpoint/2010/main" val="27425834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457200" y="2209800"/>
            <a:ext cx="8229600" cy="3886200"/>
          </a:xfrm>
        </p:spPr>
        <p:txBody>
          <a:bodyPr>
            <a:normAutofit fontScale="92500" lnSpcReduction="20000"/>
          </a:bodyPr>
          <a:lstStyle/>
          <a:p>
            <a:r>
              <a:rPr lang="en-US" dirty="0" smtClean="0"/>
              <a:t>Possible types:</a:t>
            </a:r>
          </a:p>
          <a:p>
            <a:pPr lvl="1"/>
            <a:r>
              <a:rPr lang="en-US" dirty="0" smtClean="0"/>
              <a:t>Number</a:t>
            </a:r>
          </a:p>
          <a:p>
            <a:pPr lvl="1"/>
            <a:r>
              <a:rPr lang="en-US" dirty="0" smtClean="0"/>
              <a:t>String</a:t>
            </a:r>
          </a:p>
          <a:p>
            <a:pPr lvl="1"/>
            <a:r>
              <a:rPr lang="en-US" dirty="0" smtClean="0"/>
              <a:t>Boolean (true or false)</a:t>
            </a:r>
          </a:p>
          <a:p>
            <a:pPr lvl="1"/>
            <a:r>
              <a:rPr lang="en-US" dirty="0" smtClean="0"/>
              <a:t>Object</a:t>
            </a:r>
          </a:p>
          <a:p>
            <a:pPr lvl="1"/>
            <a:r>
              <a:rPr lang="en-US" dirty="0" smtClean="0"/>
              <a:t>Function</a:t>
            </a:r>
          </a:p>
          <a:p>
            <a:pPr lvl="1"/>
            <a:r>
              <a:rPr lang="en-US" dirty="0" smtClean="0"/>
              <a:t>Undefined</a:t>
            </a:r>
          </a:p>
          <a:p>
            <a:r>
              <a:rPr lang="en-US" dirty="0" err="1" smtClean="0"/>
              <a:t>typeof</a:t>
            </a:r>
            <a:r>
              <a:rPr lang="en-US" dirty="0" smtClean="0"/>
              <a:t> </a:t>
            </a:r>
            <a:r>
              <a:rPr lang="en-US" i="1" dirty="0" err="1" smtClean="0"/>
              <a:t>variable_name</a:t>
            </a:r>
            <a:endParaRPr lang="en-US" i="1" dirty="0"/>
          </a:p>
          <a:p>
            <a:r>
              <a:rPr lang="en-US" dirty="0" smtClean="0"/>
              <a:t>undefined vs. null</a:t>
            </a:r>
          </a:p>
          <a:p>
            <a:r>
              <a:rPr lang="en-US" dirty="0"/>
              <a:t>Warning: Implicit </a:t>
            </a:r>
            <a:r>
              <a:rPr lang="en-US" dirty="0" smtClean="0"/>
              <a:t>global variables</a:t>
            </a:r>
          </a:p>
          <a:p>
            <a:pPr lvl="1"/>
            <a:endParaRPr lang="en-US" dirty="0"/>
          </a:p>
        </p:txBody>
      </p:sp>
      <p:sp>
        <p:nvSpPr>
          <p:cNvPr id="4" name="Rectangle 3"/>
          <p:cNvSpPr/>
          <p:nvPr/>
        </p:nvSpPr>
        <p:spPr>
          <a:xfrm>
            <a:off x="2015851" y="1143000"/>
            <a:ext cx="5112297" cy="461665"/>
          </a:xfrm>
          <a:prstGeom prst="rect">
            <a:avLst/>
          </a:prstGeom>
          <a:solidFill>
            <a:srgbClr val="FFFFFF">
              <a:alpha val="67000"/>
            </a:srgbClr>
          </a:solidFill>
        </p:spPr>
        <p:txBody>
          <a:bodyPr wrap="none">
            <a:spAutoFit/>
          </a:bodyPr>
          <a:lstStyle/>
          <a:p>
            <a:r>
              <a:rPr lang="en-US" sz="2400" dirty="0" err="1" smtClean="0">
                <a:solidFill>
                  <a:srgbClr val="0000FF"/>
                </a:solidFill>
                <a:latin typeface="Consolas"/>
              </a:rPr>
              <a:t>var</a:t>
            </a:r>
            <a:r>
              <a:rPr lang="en-US" sz="2400" dirty="0" smtClean="0">
                <a:solidFill>
                  <a:srgbClr val="0000FF"/>
                </a:solidFill>
                <a:latin typeface="Consolas"/>
              </a:rPr>
              <a:t> message = </a:t>
            </a:r>
            <a:r>
              <a:rPr lang="en-US" sz="2400" dirty="0" smtClean="0">
                <a:solidFill>
                  <a:srgbClr val="800000"/>
                </a:solidFill>
                <a:latin typeface="Consolas"/>
              </a:rPr>
              <a:t>"hello world!";</a:t>
            </a:r>
          </a:p>
        </p:txBody>
      </p:sp>
    </p:spTree>
    <p:extLst>
      <p:ext uri="{BB962C8B-B14F-4D97-AF65-F5344CB8AC3E}">
        <p14:creationId xmlns:p14="http://schemas.microsoft.com/office/powerpoint/2010/main" val="289352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Numbers are stored as 64</a:t>
            </a:r>
            <a:r>
              <a:rPr lang="en-US" dirty="0"/>
              <a:t>-bit </a:t>
            </a:r>
            <a:r>
              <a:rPr lang="en-US" dirty="0" smtClean="0"/>
              <a:t>floating point</a:t>
            </a:r>
          </a:p>
          <a:p>
            <a:pPr lvl="1"/>
            <a:r>
              <a:rPr lang="en-US" dirty="0" smtClean="0"/>
              <a:t>only! there are no integers! </a:t>
            </a:r>
            <a:r>
              <a:rPr lang="en-US" dirty="0" err="1" smtClean="0"/>
              <a:t>wah</a:t>
            </a:r>
            <a:r>
              <a:rPr lang="en-US" dirty="0" smtClean="0"/>
              <a:t>!</a:t>
            </a:r>
          </a:p>
          <a:p>
            <a:r>
              <a:rPr lang="en-US" dirty="0" smtClean="0"/>
              <a:t>Floating point arithmetic is not always accurate</a:t>
            </a:r>
          </a:p>
          <a:p>
            <a:pPr lvl="1"/>
            <a:r>
              <a:rPr lang="en-US" dirty="0" smtClean="0"/>
              <a:t>0.1 + 0.2 != 0.3</a:t>
            </a:r>
          </a:p>
          <a:p>
            <a:pPr lvl="1"/>
            <a:r>
              <a:rPr lang="en-US" sz="1400" dirty="0"/>
              <a:t>http://</a:t>
            </a:r>
            <a:r>
              <a:rPr lang="en-US" sz="1400" dirty="0" err="1"/>
              <a:t>stackoverflow.com</a:t>
            </a:r>
            <a:r>
              <a:rPr lang="en-US" sz="1400" dirty="0"/>
              <a:t>/questions/588004/is-</a:t>
            </a:r>
            <a:r>
              <a:rPr lang="en-US" sz="1400" dirty="0" err="1"/>
              <a:t>javascripts</a:t>
            </a:r>
            <a:r>
              <a:rPr lang="en-US" sz="1400" dirty="0"/>
              <a:t>-floating-point-math-broken</a:t>
            </a:r>
            <a:endParaRPr lang="en-US" sz="1400" dirty="0" smtClean="0"/>
          </a:p>
          <a:p>
            <a:r>
              <a:rPr lang="en-US" dirty="0" smtClean="0"/>
              <a:t>Infinity and –Infinity </a:t>
            </a:r>
          </a:p>
          <a:p>
            <a:r>
              <a:rPr lang="en-US" dirty="0" err="1" smtClean="0"/>
              <a:t>parseInt</a:t>
            </a:r>
            <a:r>
              <a:rPr lang="en-US" dirty="0" smtClean="0"/>
              <a:t>(string, base)</a:t>
            </a:r>
          </a:p>
          <a:p>
            <a:r>
              <a:rPr lang="en-US" dirty="0" err="1" smtClean="0"/>
              <a:t>NaN</a:t>
            </a:r>
            <a:endParaRPr lang="en-US" dirty="0" smtClean="0"/>
          </a:p>
          <a:p>
            <a:r>
              <a:rPr lang="en-US" dirty="0"/>
              <a:t>Math. functions (floor, random, sin, etc.</a:t>
            </a:r>
            <a:r>
              <a:rPr lang="en-US" dirty="0" smtClean="0"/>
              <a:t>)</a:t>
            </a:r>
          </a:p>
          <a:p>
            <a:endParaRPr lang="en-US" dirty="0" smtClean="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myString</a:t>
            </a:r>
            <a:r>
              <a:rPr lang="en-US" dirty="0" smtClean="0"/>
              <a:t>’ or “</a:t>
            </a:r>
            <a:r>
              <a:rPr lang="en-US" dirty="0" err="1" smtClean="0"/>
              <a:t>myString</a:t>
            </a:r>
            <a:r>
              <a:rPr lang="en-US" dirty="0" smtClean="0"/>
              <a:t>”, doesn’t matter</a:t>
            </a:r>
          </a:p>
          <a:p>
            <a:r>
              <a:rPr lang="en-US" dirty="0" smtClean="0"/>
              <a:t>.length</a:t>
            </a:r>
          </a:p>
          <a:p>
            <a:r>
              <a:rPr lang="en-US" dirty="0" smtClean="0"/>
              <a:t>String * number is number, string + number is string</a:t>
            </a:r>
          </a:p>
          <a:p>
            <a:r>
              <a:rPr lang="en-US" dirty="0" smtClean="0"/>
              <a:t>String object has some useful properties and methods</a:t>
            </a:r>
          </a:p>
          <a:p>
            <a:pPr lvl="1"/>
            <a:r>
              <a:rPr lang="en-US" dirty="0" smtClean="0"/>
              <a:t>Ex. .split() (homework)</a:t>
            </a:r>
          </a:p>
          <a:p>
            <a:pPr>
              <a:buNone/>
            </a:pPr>
            <a:r>
              <a:rPr lang="en-US" dirty="0" smtClean="0"/>
              <a:t>More:</a:t>
            </a:r>
          </a:p>
          <a:p>
            <a:pPr>
              <a:buNone/>
            </a:pPr>
            <a:r>
              <a:rPr lang="en-US" dirty="0" smtClean="0">
                <a:hlinkClick r:id="rId3"/>
              </a:rPr>
              <a:t>http://www.quirksmode.org/js/strings.html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Mostly you’re changing a web page, but to start you can use:</a:t>
            </a:r>
          </a:p>
          <a:p>
            <a:r>
              <a:rPr lang="en-US" dirty="0" smtClean="0"/>
              <a:t>Chrome console:</a:t>
            </a:r>
          </a:p>
          <a:p>
            <a:pPr lvl="1"/>
            <a:r>
              <a:rPr lang="en-US" dirty="0" err="1" smtClean="0"/>
              <a:t>javascript</a:t>
            </a:r>
            <a:r>
              <a:rPr lang="en-US" dirty="0" smtClean="0"/>
              <a:t>: console.log(</a:t>
            </a:r>
            <a:r>
              <a:rPr lang="en-US" dirty="0" err="1" smtClean="0"/>
              <a:t>myMessage</a:t>
            </a:r>
            <a:r>
              <a:rPr lang="en-US" dirty="0" smtClean="0"/>
              <a:t>);</a:t>
            </a:r>
          </a:p>
          <a:p>
            <a:r>
              <a:rPr lang="en-US" dirty="0" smtClean="0"/>
              <a:t>alert(</a:t>
            </a:r>
            <a:r>
              <a:rPr lang="en-US" dirty="0" err="1" smtClean="0"/>
              <a:t>myMessage</a:t>
            </a:r>
            <a:r>
              <a:rPr lang="en-US" dirty="0" smtClean="0"/>
              <a:t>);</a:t>
            </a:r>
          </a:p>
          <a:p>
            <a:r>
              <a:rPr lang="en-US" dirty="0" err="1" smtClean="0"/>
              <a:t>document.write</a:t>
            </a:r>
            <a:r>
              <a:rPr lang="en-US" dirty="0" smtClean="0"/>
              <a:t>(</a:t>
            </a:r>
            <a:r>
              <a:rPr lang="en-US" dirty="0" err="1" smtClean="0"/>
              <a:t>myMessage</a:t>
            </a:r>
            <a:r>
              <a:rPr lang="en-US" dirty="0" smtClean="0"/>
              <a:t>);</a:t>
            </a:r>
          </a:p>
          <a:p>
            <a:pPr lvl="1"/>
            <a:r>
              <a:rPr lang="en-US" dirty="0" smtClean="0"/>
              <a:t>Changes the html of the page.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If</a:t>
            </a:r>
            <a:endParaRPr lang="en-US" dirty="0"/>
          </a:p>
        </p:txBody>
      </p:sp>
      <p:sp>
        <p:nvSpPr>
          <p:cNvPr id="3" name="Content Placeholder 2"/>
          <p:cNvSpPr>
            <a:spLocks noGrp="1"/>
          </p:cNvSpPr>
          <p:nvPr>
            <p:ph idx="1"/>
          </p:nvPr>
        </p:nvSpPr>
        <p:spPr>
          <a:xfrm>
            <a:off x="457200" y="4114800"/>
            <a:ext cx="8229600" cy="1828800"/>
          </a:xfrm>
        </p:spPr>
        <p:txBody>
          <a:bodyPr>
            <a:normAutofit fontScale="92500" lnSpcReduction="20000"/>
          </a:bodyPr>
          <a:lstStyle/>
          <a:p>
            <a:r>
              <a:rPr lang="en-US" dirty="0" smtClean="0"/>
              <a:t>== </a:t>
            </a:r>
            <a:r>
              <a:rPr lang="en-US" dirty="0" err="1" smtClean="0"/>
              <a:t>vs</a:t>
            </a:r>
            <a:r>
              <a:rPr lang="en-US" dirty="0" smtClean="0"/>
              <a:t> ===</a:t>
            </a:r>
          </a:p>
          <a:p>
            <a:pPr lvl="1"/>
            <a:r>
              <a:rPr lang="en-US" dirty="0" smtClean="0"/>
              <a:t>== uses type coercion (checks only value), === checks both type and value.</a:t>
            </a:r>
          </a:p>
          <a:p>
            <a:pPr lvl="1"/>
            <a:r>
              <a:rPr lang="en-US" dirty="0" smtClean="0"/>
              <a:t>1 == “1” -&gt; true;  1 === “1” -&gt; false</a:t>
            </a:r>
          </a:p>
          <a:p>
            <a:pPr lvl="1"/>
            <a:r>
              <a:rPr lang="en-US" dirty="0" smtClean="0"/>
              <a:t>0 == false -&gt; true;  0 === false -&gt; false</a:t>
            </a:r>
          </a:p>
          <a:p>
            <a:pPr lvl="1"/>
            <a:r>
              <a:rPr lang="en-US" dirty="0" smtClean="0"/>
              <a:t>Basically always use ===</a:t>
            </a:r>
            <a:endParaRPr lang="en-US" dirty="0"/>
          </a:p>
        </p:txBody>
      </p:sp>
      <p:sp>
        <p:nvSpPr>
          <p:cNvPr id="4" name="Rectangle 3"/>
          <p:cNvSpPr/>
          <p:nvPr/>
        </p:nvSpPr>
        <p:spPr>
          <a:xfrm>
            <a:off x="2286000" y="1600200"/>
            <a:ext cx="4572000" cy="2308324"/>
          </a:xfrm>
          <a:prstGeom prst="rect">
            <a:avLst/>
          </a:prstGeom>
          <a:solidFill>
            <a:srgbClr val="FFFFFF">
              <a:alpha val="77000"/>
            </a:srgbClr>
          </a:solidFill>
        </p:spPr>
        <p:txBody>
          <a:bodyPr>
            <a:spAutoFit/>
          </a:bodyPr>
          <a:lstStyle/>
          <a:p>
            <a:r>
              <a:rPr lang="en-US" sz="2400" dirty="0" smtClean="0">
                <a:solidFill>
                  <a:srgbClr val="0000FF"/>
                </a:solidFill>
                <a:latin typeface="Consolas"/>
              </a:rPr>
              <a:t>if (condition) {</a:t>
            </a:r>
          </a:p>
          <a:p>
            <a:r>
              <a:rPr lang="en-US" sz="2400" dirty="0" smtClean="0">
                <a:solidFill>
                  <a:srgbClr val="0000FF"/>
                </a:solidFill>
                <a:latin typeface="Consolas"/>
              </a:rPr>
              <a:t>    </a:t>
            </a:r>
            <a:r>
              <a:rPr lang="en-US" sz="2400" dirty="0" smtClean="0">
                <a:solidFill>
                  <a:srgbClr val="006400"/>
                </a:solidFill>
                <a:latin typeface="Consolas"/>
              </a:rPr>
              <a:t>// action if true</a:t>
            </a:r>
          </a:p>
          <a:p>
            <a:r>
              <a:rPr lang="en-US" sz="2400" dirty="0" smtClean="0">
                <a:solidFill>
                  <a:srgbClr val="006400"/>
                </a:solidFill>
                <a:latin typeface="Consolas"/>
              </a:rPr>
              <a:t>} </a:t>
            </a:r>
            <a:r>
              <a:rPr lang="en-US" sz="2400" dirty="0" smtClean="0">
                <a:solidFill>
                  <a:srgbClr val="0000FF"/>
                </a:solidFill>
                <a:latin typeface="Consolas"/>
              </a:rPr>
              <a:t>else {</a:t>
            </a:r>
          </a:p>
          <a:p>
            <a:r>
              <a:rPr lang="en-US" sz="2400" dirty="0" smtClean="0">
                <a:solidFill>
                  <a:srgbClr val="0000FF"/>
                </a:solidFill>
                <a:latin typeface="Consolas"/>
              </a:rPr>
              <a:t>    </a:t>
            </a:r>
            <a:r>
              <a:rPr lang="en-US" sz="2400" dirty="0" smtClean="0">
                <a:solidFill>
                  <a:srgbClr val="006400"/>
                </a:solidFill>
                <a:latin typeface="Consolas"/>
              </a:rPr>
              <a:t>// action if false</a:t>
            </a:r>
          </a:p>
          <a:p>
            <a:r>
              <a:rPr lang="en-US" sz="2400" dirty="0" smtClean="0">
                <a:solidFill>
                  <a:srgbClr val="006400"/>
                </a:solidFill>
                <a:latin typeface="Consolas"/>
              </a:rPr>
              <a:t>}</a:t>
            </a:r>
          </a:p>
          <a:p>
            <a:endParaRPr lang="en-US" sz="2400" dirty="0" smtClean="0">
              <a:solidFill>
                <a:srgbClr val="006400"/>
              </a:solidFill>
              <a:latin typeface="Consola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smtClean="0"/>
              <a:t>To create an object:</a:t>
            </a:r>
          </a:p>
          <a:p>
            <a:pPr lvl="1"/>
            <a:r>
              <a:rPr lang="en-US" dirty="0" err="1" smtClean="0"/>
              <a:t>var</a:t>
            </a:r>
            <a:r>
              <a:rPr lang="en-US" dirty="0" smtClean="0"/>
              <a:t> object = {};</a:t>
            </a:r>
          </a:p>
          <a:p>
            <a:pPr lvl="1"/>
            <a:r>
              <a:rPr lang="en-US" dirty="0" err="1" smtClean="0"/>
              <a:t>var</a:t>
            </a:r>
            <a:r>
              <a:rPr lang="en-US" dirty="0" smtClean="0"/>
              <a:t> object = new Object();</a:t>
            </a:r>
          </a:p>
          <a:p>
            <a:r>
              <a:rPr lang="en-US" dirty="0" smtClean="0"/>
              <a:t>You assign properties to these objects via:</a:t>
            </a:r>
          </a:p>
          <a:p>
            <a:pPr lvl="1"/>
            <a:r>
              <a:rPr lang="en-US" dirty="0" smtClean="0"/>
              <a:t>object.property1 = value1</a:t>
            </a:r>
          </a:p>
          <a:p>
            <a:pPr lvl="1"/>
            <a:r>
              <a:rPr lang="en-US" dirty="0" smtClean="0"/>
              <a:t>object.function1 = function1;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a:t>
            </a:r>
            <a:br>
              <a:rPr lang="en-US" dirty="0" smtClean="0"/>
            </a:br>
            <a:endParaRPr lang="en-US" dirty="0"/>
          </a:p>
        </p:txBody>
      </p:sp>
      <p:sp>
        <p:nvSpPr>
          <p:cNvPr id="6" name="Content Placeholder 2"/>
          <p:cNvSpPr>
            <a:spLocks noGrp="1"/>
          </p:cNvSpPr>
          <p:nvPr>
            <p:ph idx="1"/>
          </p:nvPr>
        </p:nvSpPr>
        <p:spPr>
          <a:xfrm>
            <a:off x="457200" y="2819400"/>
            <a:ext cx="8229600" cy="3306763"/>
          </a:xfrm>
        </p:spPr>
        <p:txBody>
          <a:bodyPr>
            <a:normAutofit fontScale="92500"/>
          </a:bodyPr>
          <a:lstStyle/>
          <a:p>
            <a:r>
              <a:rPr lang="en-US" dirty="0" smtClean="0"/>
              <a:t>Access elements using []</a:t>
            </a:r>
          </a:p>
          <a:p>
            <a:r>
              <a:rPr lang="en-US" dirty="0" smtClean="0"/>
              <a:t>They’re objects too so you can add other things to them, but don’t.</a:t>
            </a:r>
          </a:p>
          <a:p>
            <a:r>
              <a:rPr lang="en-US" dirty="0" smtClean="0"/>
              <a:t>push();</a:t>
            </a:r>
          </a:p>
          <a:p>
            <a:r>
              <a:rPr lang="en-US" dirty="0"/>
              <a:t>l</a:t>
            </a:r>
            <a:r>
              <a:rPr lang="en-US" dirty="0" smtClean="0"/>
              <a:t>ength</a:t>
            </a:r>
          </a:p>
          <a:p>
            <a:r>
              <a:rPr lang="en-US" dirty="0" smtClean="0"/>
              <a:t>join(</a:t>
            </a:r>
            <a:r>
              <a:rPr lang="en-US" dirty="0" err="1" smtClean="0"/>
              <a:t>str</a:t>
            </a:r>
            <a:r>
              <a:rPr lang="en-US" dirty="0" smtClean="0"/>
              <a:t>)</a:t>
            </a:r>
          </a:p>
          <a:p>
            <a:r>
              <a:rPr lang="en-US" dirty="0"/>
              <a:t>http://www.w3schools.com/</a:t>
            </a:r>
            <a:r>
              <a:rPr lang="en-US" dirty="0" err="1"/>
              <a:t>jsref</a:t>
            </a:r>
            <a:r>
              <a:rPr lang="en-US" dirty="0"/>
              <a:t>/</a:t>
            </a:r>
            <a:r>
              <a:rPr lang="en-US" dirty="0" err="1"/>
              <a:t>jsref_obj_array.asp</a:t>
            </a:r>
            <a:endParaRPr lang="en-US" dirty="0" smtClean="0"/>
          </a:p>
          <a:p>
            <a:pPr lvl="1"/>
            <a:endParaRPr lang="en-US" dirty="0"/>
          </a:p>
        </p:txBody>
      </p:sp>
      <p:sp>
        <p:nvSpPr>
          <p:cNvPr id="5" name="Rectangle 4"/>
          <p:cNvSpPr/>
          <p:nvPr/>
        </p:nvSpPr>
        <p:spPr>
          <a:xfrm>
            <a:off x="2286000" y="1676400"/>
            <a:ext cx="4953000" cy="646331"/>
          </a:xfrm>
          <a:prstGeom prst="rect">
            <a:avLst/>
          </a:prstGeom>
          <a:solidFill>
            <a:srgbClr val="FFFFFF">
              <a:alpha val="81000"/>
            </a:srgbClr>
          </a:solidFill>
        </p:spPr>
        <p:txBody>
          <a:bodyPr wrap="square">
            <a:spAutoFit/>
          </a:bodyPr>
          <a:lstStyle/>
          <a:p>
            <a:r>
              <a:rPr lang="en-US" dirty="0" err="1">
                <a:solidFill>
                  <a:srgbClr val="0000FF"/>
                </a:solidFill>
                <a:latin typeface="Consolas"/>
              </a:rPr>
              <a:t>v</a:t>
            </a:r>
            <a:r>
              <a:rPr lang="en-US" dirty="0" err="1" smtClean="0">
                <a:solidFill>
                  <a:srgbClr val="0000FF"/>
                </a:solidFill>
                <a:latin typeface="Consolas"/>
              </a:rPr>
              <a:t>ar</a:t>
            </a:r>
            <a:r>
              <a:rPr lang="en-US" dirty="0" smtClean="0">
                <a:solidFill>
                  <a:srgbClr val="0000FF"/>
                </a:solidFill>
                <a:latin typeface="Consolas"/>
              </a:rPr>
              <a:t> </a:t>
            </a:r>
            <a:r>
              <a:rPr lang="en-US" dirty="0" err="1" smtClean="0">
                <a:solidFill>
                  <a:srgbClr val="0000FF"/>
                </a:solidFill>
                <a:latin typeface="Consolas"/>
              </a:rPr>
              <a:t>arr</a:t>
            </a:r>
            <a:r>
              <a:rPr lang="en-US" dirty="0" smtClean="0">
                <a:solidFill>
                  <a:srgbClr val="0000FF"/>
                </a:solidFill>
                <a:latin typeface="Consolas"/>
              </a:rPr>
              <a:t> = []; // &lt;- generally good</a:t>
            </a:r>
          </a:p>
          <a:p>
            <a:r>
              <a:rPr lang="en-US" dirty="0" err="1" smtClean="0">
                <a:solidFill>
                  <a:srgbClr val="0000FF"/>
                </a:solidFill>
                <a:latin typeface="Consolas"/>
              </a:rPr>
              <a:t>var</a:t>
            </a:r>
            <a:r>
              <a:rPr lang="en-US" dirty="0" smtClean="0">
                <a:solidFill>
                  <a:srgbClr val="0000FF"/>
                </a:solidFill>
                <a:latin typeface="Consolas"/>
              </a:rPr>
              <a:t> arr2 = new Array();</a:t>
            </a:r>
            <a:endParaRPr lang="en-US" dirty="0">
              <a:solidFill>
                <a:srgbClr val="800000"/>
              </a:solidFill>
              <a:latin typeface="Consola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05835"/>
            <a:ext cx="9144000" cy="584776"/>
          </a:xfrm>
          <a:prstGeom prst="rect">
            <a:avLst/>
          </a:prstGeom>
        </p:spPr>
        <p:txBody>
          <a:bodyPr wrap="square">
            <a:spAutoFit/>
          </a:bodyPr>
          <a:lstStyle/>
          <a:p>
            <a:r>
              <a:rPr lang="en-US" sz="3200" dirty="0">
                <a:hlinkClick r:id="rId2"/>
              </a:rPr>
              <a:t>https://</a:t>
            </a:r>
            <a:r>
              <a:rPr lang="en-US" sz="3200" dirty="0" err="1">
                <a:hlinkClick r:id="rId2"/>
              </a:rPr>
              <a:t>www.destroyallsoftware.com</a:t>
            </a:r>
            <a:r>
              <a:rPr lang="en-US" sz="3200" dirty="0">
                <a:hlinkClick r:id="rId2"/>
              </a:rPr>
              <a:t>/talks/</a:t>
            </a:r>
            <a:r>
              <a:rPr lang="en-US" sz="3200" dirty="0" err="1">
                <a:hlinkClick r:id="rId2"/>
              </a:rPr>
              <a:t>wat</a:t>
            </a:r>
            <a:endParaRPr lang="en-US" sz="3200" dirty="0"/>
          </a:p>
        </p:txBody>
      </p:sp>
    </p:spTree>
    <p:extLst>
      <p:ext uri="{BB962C8B-B14F-4D97-AF65-F5344CB8AC3E}">
        <p14:creationId xmlns:p14="http://schemas.microsoft.com/office/powerpoint/2010/main" val="24386152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Lab</a:t>
            </a:r>
            <a:endParaRPr lang="en-US" dirty="0"/>
          </a:p>
        </p:txBody>
      </p:sp>
      <p:sp>
        <p:nvSpPr>
          <p:cNvPr id="3" name="Content Placeholder 2"/>
          <p:cNvSpPr>
            <a:spLocks noGrp="1"/>
          </p:cNvSpPr>
          <p:nvPr>
            <p:ph idx="1"/>
          </p:nvPr>
        </p:nvSpPr>
        <p:spPr/>
        <p:txBody>
          <a:bodyPr/>
          <a:lstStyle/>
          <a:p>
            <a:r>
              <a:rPr lang="en-US" dirty="0" smtClean="0"/>
              <a:t>Thursday 10:30 - 11:50am, SCR 172</a:t>
            </a:r>
          </a:p>
          <a:p>
            <a:r>
              <a:rPr lang="en-US" dirty="0" smtClean="0"/>
              <a:t>80 minutes class, lecture &amp; practice</a:t>
            </a:r>
          </a:p>
          <a:p>
            <a:pPr lvl="1"/>
            <a:r>
              <a:rPr lang="en-US" b="1" dirty="0" smtClean="0"/>
              <a:t>Bring your laptops to class</a:t>
            </a:r>
          </a:p>
          <a:p>
            <a:r>
              <a:rPr lang="en-US" dirty="0" smtClean="0"/>
              <a:t>1+4 main projects</a:t>
            </a:r>
          </a:p>
          <a:p>
            <a:pPr lvl="1"/>
            <a:r>
              <a:rPr lang="en-US" b="1" dirty="0" smtClean="0"/>
              <a:t>Project 0 will be assigned today and due 9/12</a:t>
            </a:r>
            <a:endParaRPr lang="en-US" b="1" dirty="0" smtClean="0">
              <a:sym typeface="Wingdings"/>
            </a:endParaRPr>
          </a:p>
          <a:p>
            <a:r>
              <a:rPr lang="en-US" dirty="0" smtClean="0"/>
              <a:t>http://</a:t>
            </a:r>
            <a:r>
              <a:rPr lang="en-US" dirty="0" err="1" smtClean="0"/>
              <a:t>dantasse.github.io</a:t>
            </a:r>
            <a:r>
              <a:rPr lang="en-US" dirty="0" smtClean="0"/>
              <a:t>/ssuiweb2014</a:t>
            </a:r>
          </a:p>
          <a:p>
            <a:r>
              <a:rPr lang="en-US" dirty="0"/>
              <a:t>https://</a:t>
            </a:r>
            <a:r>
              <a:rPr lang="en-US" dirty="0" err="1"/>
              <a:t>piazza.com</a:t>
            </a:r>
            <a:r>
              <a:rPr lang="en-US" dirty="0"/>
              <a:t>/</a:t>
            </a:r>
            <a:r>
              <a:rPr lang="en-US" dirty="0" err="1"/>
              <a:t>cmu</a:t>
            </a:r>
            <a:r>
              <a:rPr lang="en-US" dirty="0"/>
              <a:t>/fall2014/05633d/</a:t>
            </a:r>
            <a:endParaRPr lang="en-US" dirty="0" smtClean="0"/>
          </a:p>
        </p:txBody>
      </p:sp>
    </p:spTree>
    <p:extLst>
      <p:ext uri="{BB962C8B-B14F-4D97-AF65-F5344CB8AC3E}">
        <p14:creationId xmlns:p14="http://schemas.microsoft.com/office/powerpoint/2010/main" val="346251907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In JavaScript, functions are like objects</a:t>
            </a:r>
          </a:p>
          <a:p>
            <a:pPr lvl="1"/>
            <a:r>
              <a:rPr lang="en-US" dirty="0" smtClean="0"/>
              <a:t>Assigned to variables</a:t>
            </a:r>
          </a:p>
          <a:p>
            <a:pPr lvl="1"/>
            <a:r>
              <a:rPr lang="en-US" dirty="0" smtClean="0"/>
              <a:t>Can be passed around to methods</a:t>
            </a:r>
          </a:p>
          <a:p>
            <a:pPr lvl="1"/>
            <a:r>
              <a:rPr lang="en-US" dirty="0" smtClean="0"/>
              <a:t>Can have properties</a:t>
            </a:r>
          </a:p>
          <a:p>
            <a:pPr lvl="1"/>
            <a:r>
              <a:rPr lang="en-US" dirty="0" smtClean="0"/>
              <a:t>Can return functions</a:t>
            </a:r>
          </a:p>
          <a:p>
            <a:r>
              <a:rPr lang="en-US" dirty="0" smtClean="0"/>
              <a:t>Functions always return something.</a:t>
            </a:r>
          </a:p>
          <a:p>
            <a:pPr lvl="1"/>
            <a:r>
              <a:rPr lang="en-US" dirty="0" smtClean="0"/>
              <a:t>If nothing is specified, return </a:t>
            </a:r>
            <a:r>
              <a:rPr lang="en-US" i="1" dirty="0" smtClean="0"/>
              <a:t>undefined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Ways to Declare functions</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Like in Java:</a:t>
            </a:r>
            <a:endParaRPr lang="en-US" dirty="0"/>
          </a:p>
        </p:txBody>
      </p:sp>
      <p:sp>
        <p:nvSpPr>
          <p:cNvPr id="4" name="Content Placeholder 2"/>
          <p:cNvSpPr txBox="1">
            <a:spLocks/>
          </p:cNvSpPr>
          <p:nvPr/>
        </p:nvSpPr>
        <p:spPr>
          <a:xfrm>
            <a:off x="457200" y="38862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Declare</a:t>
            </a:r>
            <a:r>
              <a:rPr kumimoji="0" lang="en-US" sz="3200" b="0" i="0" u="none" strike="noStrike" kern="1200" cap="none" spc="0" normalizeH="0" noProof="0" dirty="0" smtClean="0">
                <a:ln>
                  <a:noFill/>
                </a:ln>
                <a:solidFill>
                  <a:schemeClr val="tx1"/>
                </a:solidFill>
                <a:effectLst/>
                <a:uLnTx/>
                <a:uFillTx/>
                <a:latin typeface="+mn-lt"/>
                <a:ea typeface="+mn-ea"/>
                <a:cs typeface="+mn-cs"/>
              </a:rPr>
              <a:t> as objects: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1845933" y="2743200"/>
            <a:ext cx="5452134" cy="461665"/>
          </a:xfrm>
          <a:prstGeom prst="rect">
            <a:avLst/>
          </a:prstGeom>
          <a:solidFill>
            <a:srgbClr val="FFFFFF">
              <a:alpha val="85000"/>
            </a:srgbClr>
          </a:solidFill>
        </p:spPr>
        <p:txBody>
          <a:bodyPr wrap="none">
            <a:spAutoFit/>
          </a:bodyPr>
          <a:lstStyle/>
          <a:p>
            <a:r>
              <a:rPr lang="en-US" sz="2400" dirty="0" smtClean="0">
                <a:solidFill>
                  <a:srgbClr val="0000FF"/>
                </a:solidFill>
                <a:latin typeface="Consolas"/>
              </a:rPr>
              <a:t>function </a:t>
            </a:r>
            <a:r>
              <a:rPr lang="en-US" sz="2400" dirty="0" err="1" smtClean="0">
                <a:solidFill>
                  <a:srgbClr val="0000FF"/>
                </a:solidFill>
                <a:latin typeface="Consolas"/>
              </a:rPr>
              <a:t>myFunction</a:t>
            </a:r>
            <a:r>
              <a:rPr lang="en-US" sz="2400" dirty="0" smtClean="0">
                <a:solidFill>
                  <a:srgbClr val="0000FF"/>
                </a:solidFill>
                <a:latin typeface="Consolas"/>
              </a:rPr>
              <a:t>(</a:t>
            </a:r>
            <a:r>
              <a:rPr lang="en-US" sz="2400" dirty="0" err="1" smtClean="0">
                <a:solidFill>
                  <a:srgbClr val="0000FF"/>
                </a:solidFill>
                <a:latin typeface="Consolas"/>
              </a:rPr>
              <a:t>params</a:t>
            </a:r>
            <a:r>
              <a:rPr lang="en-US" sz="2400" dirty="0" smtClean="0">
                <a:solidFill>
                  <a:srgbClr val="0000FF"/>
                </a:solidFill>
                <a:latin typeface="Consolas"/>
              </a:rPr>
              <a:t>) { }</a:t>
            </a:r>
          </a:p>
        </p:txBody>
      </p:sp>
      <p:sp>
        <p:nvSpPr>
          <p:cNvPr id="7" name="Rectangle 6"/>
          <p:cNvSpPr/>
          <p:nvPr/>
        </p:nvSpPr>
        <p:spPr>
          <a:xfrm>
            <a:off x="1600200" y="4800600"/>
            <a:ext cx="6641562" cy="461665"/>
          </a:xfrm>
          <a:prstGeom prst="rect">
            <a:avLst/>
          </a:prstGeom>
          <a:solidFill>
            <a:srgbClr val="FFFFFF">
              <a:alpha val="85000"/>
            </a:srgbClr>
          </a:solidFill>
        </p:spPr>
        <p:txBody>
          <a:bodyPr wrap="none">
            <a:spAutoFit/>
          </a:bodyPr>
          <a:lstStyle/>
          <a:p>
            <a:r>
              <a:rPr lang="en-US" sz="2400" dirty="0" err="1" smtClean="0">
                <a:solidFill>
                  <a:srgbClr val="0000FF"/>
                </a:solidFill>
                <a:latin typeface="Consolas"/>
              </a:rPr>
              <a:t>var</a:t>
            </a:r>
            <a:r>
              <a:rPr lang="en-US" sz="2400" dirty="0" smtClean="0">
                <a:solidFill>
                  <a:srgbClr val="0000FF"/>
                </a:solidFill>
                <a:latin typeface="Consolas"/>
              </a:rPr>
              <a:t> </a:t>
            </a:r>
            <a:r>
              <a:rPr lang="en-US" sz="2400" dirty="0" err="1" smtClean="0">
                <a:solidFill>
                  <a:srgbClr val="0000FF"/>
                </a:solidFill>
                <a:latin typeface="Consolas"/>
              </a:rPr>
              <a:t>myFunction</a:t>
            </a:r>
            <a:r>
              <a:rPr lang="en-US" sz="2400" dirty="0" smtClean="0">
                <a:solidFill>
                  <a:srgbClr val="0000FF"/>
                </a:solidFill>
                <a:latin typeface="Consolas"/>
              </a:rPr>
              <a:t> = function(</a:t>
            </a:r>
            <a:r>
              <a:rPr lang="en-US" sz="2400" dirty="0" err="1" smtClean="0">
                <a:solidFill>
                  <a:srgbClr val="0000FF"/>
                </a:solidFill>
                <a:latin typeface="Consolas"/>
              </a:rPr>
              <a:t>params</a:t>
            </a:r>
            <a:r>
              <a:rPr lang="en-US" sz="2400" dirty="0" smtClean="0">
                <a:solidFill>
                  <a:srgbClr val="0000FF"/>
                </a:solidFill>
                <a:latin typeface="Consolas"/>
              </a:rPr>
              <a:t>) { };</a:t>
            </a:r>
          </a:p>
        </p:txBody>
      </p:sp>
      <p:sp>
        <p:nvSpPr>
          <p:cNvPr id="8" name="Content Placeholder 2"/>
          <p:cNvSpPr txBox="1">
            <a:spLocks/>
          </p:cNvSpPr>
          <p:nvPr/>
        </p:nvSpPr>
        <p:spPr>
          <a:xfrm>
            <a:off x="457200" y="55626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Call using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myFunction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params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Let’s Write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0</a:t>
            </a:r>
            <a:endParaRPr lang="en-US" dirty="0"/>
          </a:p>
        </p:txBody>
      </p:sp>
      <p:sp>
        <p:nvSpPr>
          <p:cNvPr id="3" name="Content Placeholder 2"/>
          <p:cNvSpPr>
            <a:spLocks noGrp="1"/>
          </p:cNvSpPr>
          <p:nvPr>
            <p:ph idx="1"/>
          </p:nvPr>
        </p:nvSpPr>
        <p:spPr/>
        <p:txBody>
          <a:bodyPr/>
          <a:lstStyle/>
          <a:p>
            <a:r>
              <a:rPr lang="en-US" dirty="0"/>
              <a:t>P</a:t>
            </a:r>
            <a:r>
              <a:rPr lang="en-US" dirty="0" smtClean="0"/>
              <a:t>ractice writing some </a:t>
            </a:r>
            <a:r>
              <a:rPr lang="en-US" dirty="0" err="1" smtClean="0"/>
              <a:t>javascript</a:t>
            </a:r>
            <a:endParaRPr lang="en-US" dirty="0" smtClean="0"/>
          </a:p>
          <a:p>
            <a:r>
              <a:rPr lang="en-US" dirty="0">
                <a:hlinkClick r:id="rId2"/>
              </a:rPr>
              <a:t>http://</a:t>
            </a:r>
            <a:r>
              <a:rPr lang="en-US" dirty="0" err="1">
                <a:hlinkClick r:id="rId2"/>
              </a:rPr>
              <a:t>dantasse.github.io</a:t>
            </a:r>
            <a:r>
              <a:rPr lang="en-US" dirty="0">
                <a:hlinkClick r:id="rId2"/>
              </a:rPr>
              <a:t>/ssuiweb2014/p0/project0.html</a:t>
            </a:r>
            <a:endParaRPr lang="en-US" dirty="0"/>
          </a:p>
        </p:txBody>
      </p:sp>
    </p:spTree>
    <p:extLst>
      <p:ext uri="{BB962C8B-B14F-4D97-AF65-F5344CB8AC3E}">
        <p14:creationId xmlns:p14="http://schemas.microsoft.com/office/powerpoint/2010/main" val="219259822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0</a:t>
            </a:r>
            <a:endParaRPr lang="en-US" dirty="0"/>
          </a:p>
        </p:txBody>
      </p:sp>
      <p:sp>
        <p:nvSpPr>
          <p:cNvPr id="3" name="Content Placeholder 2"/>
          <p:cNvSpPr>
            <a:spLocks noGrp="1"/>
          </p:cNvSpPr>
          <p:nvPr>
            <p:ph idx="1"/>
          </p:nvPr>
        </p:nvSpPr>
        <p:spPr/>
        <p:txBody>
          <a:bodyPr/>
          <a:lstStyle/>
          <a:p>
            <a:r>
              <a:rPr lang="en-US" dirty="0" smtClean="0"/>
              <a:t>Grading:</a:t>
            </a:r>
          </a:p>
          <a:p>
            <a:pPr lvl="1"/>
            <a:r>
              <a:rPr lang="en-US" dirty="0" smtClean="0"/>
              <a:t>Does it work?</a:t>
            </a:r>
          </a:p>
          <a:p>
            <a:pPr lvl="1"/>
            <a:r>
              <a:rPr lang="en-US" dirty="0" smtClean="0"/>
              <a:t>Is it legible?</a:t>
            </a:r>
            <a:endParaRPr lang="en-US" dirty="0"/>
          </a:p>
        </p:txBody>
      </p:sp>
    </p:spTree>
    <p:extLst>
      <p:ext uri="{BB962C8B-B14F-4D97-AF65-F5344CB8AC3E}">
        <p14:creationId xmlns:p14="http://schemas.microsoft.com/office/powerpoint/2010/main" val="4613863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learn more</a:t>
            </a:r>
            <a:endParaRPr lang="en-US" dirty="0"/>
          </a:p>
        </p:txBody>
      </p:sp>
      <p:sp>
        <p:nvSpPr>
          <p:cNvPr id="3" name="Content Placeholder 2"/>
          <p:cNvSpPr>
            <a:spLocks noGrp="1"/>
          </p:cNvSpPr>
          <p:nvPr>
            <p:ph idx="1"/>
          </p:nvPr>
        </p:nvSpPr>
        <p:spPr/>
        <p:txBody>
          <a:bodyPr/>
          <a:lstStyle/>
          <a:p>
            <a:r>
              <a:rPr lang="en-US" dirty="0">
                <a:hlinkClick r:id="rId2"/>
              </a:rPr>
              <a:t>http://yuiblog.com/crockford</a:t>
            </a:r>
            <a:r>
              <a:rPr lang="en-US" dirty="0" smtClean="0">
                <a:hlinkClick r:id="rId2"/>
              </a:rPr>
              <a:t>/</a:t>
            </a:r>
            <a:endParaRPr lang="en-US" dirty="0" smtClean="0"/>
          </a:p>
          <a:p>
            <a:r>
              <a:rPr lang="en-US" dirty="0">
                <a:hlinkClick r:id="rId3"/>
              </a:rPr>
              <a:t>http://stackoverflow.com/questions/11246/best-resources-to-learn-</a:t>
            </a:r>
            <a:r>
              <a:rPr lang="en-US" dirty="0" smtClean="0">
                <a:hlinkClick r:id="rId3"/>
              </a:rPr>
              <a:t>javascript</a:t>
            </a:r>
            <a:endParaRPr lang="en-US" dirty="0" smtClean="0"/>
          </a:p>
          <a:p>
            <a:r>
              <a:rPr lang="en-US" dirty="0">
                <a:hlinkClick r:id="rId4"/>
              </a:rPr>
              <a:t>http://www.youtube.com/watch?v=</a:t>
            </a:r>
            <a:r>
              <a:rPr lang="en-US" dirty="0" smtClean="0">
                <a:hlinkClick r:id="rId4"/>
              </a:rPr>
              <a:t>hQVTIJBZook</a:t>
            </a:r>
            <a:endParaRPr lang="en-US" dirty="0" smtClean="0"/>
          </a:p>
          <a:p>
            <a:r>
              <a:rPr lang="en-US" dirty="0">
                <a:hlinkClick r:id="rId5"/>
              </a:rPr>
              <a:t>http://www.w3schools.com/js/</a:t>
            </a:r>
            <a:r>
              <a:rPr lang="en-US" dirty="0" smtClean="0">
                <a:hlinkClick r:id="rId5"/>
              </a:rPr>
              <a:t>default.asp</a:t>
            </a:r>
            <a:endParaRPr lang="en-US" dirty="0" smtClean="0"/>
          </a:p>
          <a:p>
            <a:r>
              <a:rPr lang="en-US" dirty="0" smtClean="0">
                <a:hlinkClick r:id="rId6"/>
              </a:rPr>
              <a:t>https</a:t>
            </a:r>
            <a:r>
              <a:rPr lang="en-US" dirty="0">
                <a:hlinkClick r:id="rId6"/>
              </a:rPr>
              <a:t>://www.destroyallsoftware.com/talks/</a:t>
            </a:r>
            <a:r>
              <a:rPr lang="en-US" dirty="0" smtClean="0">
                <a:hlinkClick r:id="rId6"/>
              </a:rPr>
              <a:t>wat</a:t>
            </a:r>
            <a:r>
              <a:rPr lang="en-US" dirty="0" smtClean="0"/>
              <a:t> (not entirely serious)</a:t>
            </a:r>
            <a:endParaRPr lang="en-US" dirty="0"/>
          </a:p>
          <a:p>
            <a:endParaRPr lang="en-US" dirty="0" smtClean="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4462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a:t>T</a:t>
            </a:r>
            <a:r>
              <a:rPr lang="en-US" dirty="0" smtClean="0"/>
              <a:t>ime: Objects</a:t>
            </a:r>
            <a:endParaRPr lang="en-US" dirty="0"/>
          </a:p>
        </p:txBody>
      </p:sp>
      <p:sp>
        <p:nvSpPr>
          <p:cNvPr id="3" name="Content Placeholder 2"/>
          <p:cNvSpPr>
            <a:spLocks noGrp="1"/>
          </p:cNvSpPr>
          <p:nvPr>
            <p:ph idx="1"/>
          </p:nvPr>
        </p:nvSpPr>
        <p:spPr>
          <a:xfrm>
            <a:off x="457200" y="1600200"/>
            <a:ext cx="8229600" cy="2209800"/>
          </a:xfrm>
        </p:spPr>
        <p:txBody>
          <a:bodyPr/>
          <a:lstStyle/>
          <a:p>
            <a:r>
              <a:rPr lang="en-US" dirty="0" smtClean="0"/>
              <a:t>Objects are just containers</a:t>
            </a:r>
          </a:p>
          <a:p>
            <a:r>
              <a:rPr lang="en-US" dirty="0" smtClean="0"/>
              <a:t>No predefined classes like in Java.</a:t>
            </a:r>
          </a:p>
          <a:p>
            <a:r>
              <a:rPr lang="en-US" dirty="0" smtClean="0"/>
              <a:t>Can dynamically change objects at any time.</a:t>
            </a:r>
          </a:p>
          <a:p>
            <a:pPr>
              <a:buNone/>
            </a:pPr>
            <a:endParaRPr lang="en-US" dirty="0"/>
          </a:p>
        </p:txBody>
      </p:sp>
      <p:sp>
        <p:nvSpPr>
          <p:cNvPr id="4" name="Rectangle 3"/>
          <p:cNvSpPr/>
          <p:nvPr/>
        </p:nvSpPr>
        <p:spPr>
          <a:xfrm>
            <a:off x="2667000" y="4038600"/>
            <a:ext cx="4648200" cy="2585323"/>
          </a:xfrm>
          <a:prstGeom prst="rect">
            <a:avLst/>
          </a:prstGeom>
          <a:solidFill>
            <a:srgbClr val="FFFFFF">
              <a:alpha val="69000"/>
            </a:srgbClr>
          </a:solidFill>
        </p:spPr>
        <p:txBody>
          <a:bodyPr wrap="square">
            <a:spAutoFit/>
          </a:bodyPr>
          <a:lstStyle/>
          <a:p>
            <a:r>
              <a:rPr lang="en-US" dirty="0" err="1">
                <a:solidFill>
                  <a:srgbClr val="0000FF"/>
                </a:solidFill>
                <a:latin typeface="Consolas"/>
              </a:rPr>
              <a:t>v</a:t>
            </a:r>
            <a:r>
              <a:rPr lang="en-US" dirty="0" err="1" smtClean="0">
                <a:solidFill>
                  <a:srgbClr val="0000FF"/>
                </a:solidFill>
                <a:latin typeface="Consolas"/>
              </a:rPr>
              <a:t>ar</a:t>
            </a:r>
            <a:r>
              <a:rPr lang="en-US" dirty="0" smtClean="0">
                <a:solidFill>
                  <a:srgbClr val="0000FF"/>
                </a:solidFill>
                <a:latin typeface="Consolas"/>
              </a:rPr>
              <a:t> </a:t>
            </a:r>
            <a:r>
              <a:rPr lang="en-US" dirty="0" err="1" smtClean="0">
                <a:solidFill>
                  <a:srgbClr val="0000FF"/>
                </a:solidFill>
                <a:latin typeface="Consolas"/>
              </a:rPr>
              <a:t>myObj</a:t>
            </a:r>
            <a:r>
              <a:rPr lang="en-US" dirty="0" smtClean="0">
                <a:solidFill>
                  <a:srgbClr val="0000FF"/>
                </a:solidFill>
                <a:latin typeface="Consolas"/>
              </a:rPr>
              <a:t> = {};</a:t>
            </a:r>
          </a:p>
          <a:p>
            <a:r>
              <a:rPr lang="en-US" dirty="0" err="1" smtClean="0">
                <a:solidFill>
                  <a:srgbClr val="0000FF"/>
                </a:solidFill>
                <a:latin typeface="Consolas"/>
              </a:rPr>
              <a:t>Var</a:t>
            </a:r>
            <a:r>
              <a:rPr lang="en-US" dirty="0" smtClean="0">
                <a:solidFill>
                  <a:srgbClr val="0000FF"/>
                </a:solidFill>
                <a:latin typeface="Consolas"/>
              </a:rPr>
              <a:t> myObj2 = new Object();</a:t>
            </a:r>
          </a:p>
          <a:p>
            <a:endParaRPr lang="en-US" dirty="0">
              <a:solidFill>
                <a:srgbClr val="0000FF"/>
              </a:solidFill>
              <a:latin typeface="Consolas"/>
            </a:endParaRPr>
          </a:p>
          <a:p>
            <a:r>
              <a:rPr lang="en-US" dirty="0" err="1" smtClean="0">
                <a:solidFill>
                  <a:srgbClr val="0000FF"/>
                </a:solidFill>
                <a:latin typeface="Consolas"/>
              </a:rPr>
              <a:t>myObj</a:t>
            </a:r>
            <a:r>
              <a:rPr lang="en-US" dirty="0" smtClean="0">
                <a:solidFill>
                  <a:srgbClr val="0000FF"/>
                </a:solidFill>
                <a:latin typeface="Consolas"/>
              </a:rPr>
              <a:t>{“property1”} = “foo”;</a:t>
            </a:r>
          </a:p>
          <a:p>
            <a:r>
              <a:rPr lang="en-US" dirty="0" err="1" smtClean="0">
                <a:solidFill>
                  <a:srgbClr val="0000FF"/>
                </a:solidFill>
                <a:latin typeface="Consolas"/>
              </a:rPr>
              <a:t>myObj</a:t>
            </a:r>
            <a:r>
              <a:rPr lang="en-US" dirty="0" smtClean="0">
                <a:solidFill>
                  <a:srgbClr val="0000FF"/>
                </a:solidFill>
                <a:latin typeface="Consolas"/>
              </a:rPr>
              <a:t>{“function1”} = function(){};</a:t>
            </a:r>
          </a:p>
          <a:p>
            <a:endParaRPr lang="en-US" dirty="0">
              <a:solidFill>
                <a:srgbClr val="0000FF"/>
              </a:solidFill>
              <a:latin typeface="Consolas"/>
            </a:endParaRPr>
          </a:p>
          <a:p>
            <a:r>
              <a:rPr lang="en-US" dirty="0" smtClean="0">
                <a:solidFill>
                  <a:srgbClr val="0000FF"/>
                </a:solidFill>
                <a:latin typeface="Consolas"/>
              </a:rPr>
              <a:t>myObj.property1;</a:t>
            </a:r>
          </a:p>
          <a:p>
            <a:r>
              <a:rPr lang="en-US" dirty="0" smtClean="0">
                <a:solidFill>
                  <a:srgbClr val="0000FF"/>
                </a:solidFill>
                <a:latin typeface="Consolas"/>
              </a:rPr>
              <a:t>myObj.function1();</a:t>
            </a:r>
            <a:endParaRPr lang="en-US" dirty="0">
              <a:solidFill>
                <a:srgbClr val="0000FF"/>
              </a:solidFill>
              <a:latin typeface="Consolas"/>
            </a:endParaRPr>
          </a:p>
          <a:p>
            <a:endParaRPr lang="en-US" dirty="0">
              <a:solidFill>
                <a:srgbClr val="800000"/>
              </a:solidFill>
              <a:latin typeface="Consola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p:txBody>
          <a:bodyPr/>
          <a:lstStyle/>
          <a:p>
            <a:r>
              <a:rPr lang="en-US" dirty="0" smtClean="0"/>
              <a:t>Dan Tasse</a:t>
            </a:r>
          </a:p>
          <a:p>
            <a:r>
              <a:rPr lang="en-US" dirty="0" smtClean="0"/>
              <a:t>PhD student in HCII</a:t>
            </a:r>
          </a:p>
          <a:p>
            <a:r>
              <a:rPr lang="en-US" u="sng" dirty="0" err="1" smtClean="0">
                <a:solidFill>
                  <a:schemeClr val="accent2">
                    <a:lumMod val="75000"/>
                  </a:schemeClr>
                </a:solidFill>
              </a:rPr>
              <a:t>dantasse@cmu.edu</a:t>
            </a:r>
            <a:endParaRPr lang="en-US" u="sng" dirty="0">
              <a:solidFill>
                <a:schemeClr val="accent2">
                  <a:lumMod val="75000"/>
                </a:schemeClr>
              </a:solidFill>
            </a:endParaRPr>
          </a:p>
          <a:p>
            <a:r>
              <a:rPr lang="en-US" dirty="0" smtClean="0"/>
              <a:t>Office hours</a:t>
            </a:r>
          </a:p>
          <a:p>
            <a:pPr lvl="1"/>
            <a:r>
              <a:rPr lang="en-US" dirty="0" smtClean="0"/>
              <a:t>Tuesday 1:00-2</a:t>
            </a:r>
            <a:r>
              <a:rPr lang="en-US" dirty="0"/>
              <a:t>:30pm (</a:t>
            </a:r>
            <a:r>
              <a:rPr lang="en-US" dirty="0" err="1"/>
              <a:t>Tazza</a:t>
            </a:r>
            <a:r>
              <a:rPr lang="en-US" dirty="0"/>
              <a:t> </a:t>
            </a:r>
            <a:r>
              <a:rPr lang="en-US" dirty="0" err="1"/>
              <a:t>D’oro</a:t>
            </a:r>
            <a:r>
              <a:rPr lang="en-US" dirty="0"/>
              <a:t> café in Gates 3</a:t>
            </a:r>
            <a:r>
              <a:rPr lang="en-US" baseline="30000" dirty="0"/>
              <a:t>rd</a:t>
            </a:r>
            <a:r>
              <a:rPr lang="en-US" dirty="0"/>
              <a:t> floor)</a:t>
            </a:r>
            <a:endParaRPr lang="en-US" dirty="0" smtClean="0"/>
          </a:p>
          <a:p>
            <a:pPr lvl="1"/>
            <a:r>
              <a:rPr lang="en-US" dirty="0" smtClean="0"/>
              <a:t>Thursday 12:00-12:30pm (room TBD, around the class room)</a:t>
            </a:r>
          </a:p>
          <a:p>
            <a:pPr lvl="1"/>
            <a:r>
              <a:rPr lang="en-US" dirty="0" smtClean="0"/>
              <a:t>By appointment </a:t>
            </a:r>
          </a:p>
        </p:txBody>
      </p:sp>
    </p:spTree>
    <p:extLst>
      <p:ext uri="{BB962C8B-B14F-4D97-AF65-F5344CB8AC3E}">
        <p14:creationId xmlns:p14="http://schemas.microsoft.com/office/powerpoint/2010/main" val="42650449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
        <p:nvSpPr>
          <p:cNvPr id="3" name="Content Placeholder 2"/>
          <p:cNvSpPr>
            <a:spLocks noGrp="1"/>
          </p:cNvSpPr>
          <p:nvPr>
            <p:ph idx="1"/>
          </p:nvPr>
        </p:nvSpPr>
        <p:spPr/>
        <p:txBody>
          <a:bodyPr/>
          <a:lstStyle/>
          <a:p>
            <a:r>
              <a:rPr lang="en-US" dirty="0">
                <a:hlinkClick r:id="rId3"/>
              </a:rPr>
              <a:t>P</a:t>
            </a:r>
            <a:r>
              <a:rPr lang="en-US" dirty="0" smtClean="0">
                <a:hlinkClick r:id="rId3"/>
              </a:rPr>
              <a:t>re-class survey/pre-</a:t>
            </a:r>
            <a:r>
              <a:rPr lang="en-US" dirty="0" smtClean="0">
                <a:hlinkClick r:id="rId3"/>
              </a:rPr>
              <a:t>test</a:t>
            </a:r>
            <a:endParaRPr lang="en-US" dirty="0" smtClean="0"/>
          </a:p>
          <a:p>
            <a:r>
              <a:rPr lang="en-US" dirty="0" smtClean="0"/>
              <a:t>(accessible for the next 12 hours at </a:t>
            </a:r>
            <a:r>
              <a:rPr lang="en-US" dirty="0" err="1" smtClean="0"/>
              <a:t>shoutkey.com</a:t>
            </a:r>
            <a:r>
              <a:rPr lang="en-US" dirty="0" smtClean="0"/>
              <a:t>/hip)</a:t>
            </a:r>
            <a:endParaRPr lang="en-US" dirty="0" smtClean="0"/>
          </a:p>
        </p:txBody>
      </p:sp>
    </p:spTree>
    <p:extLst>
      <p:ext uri="{BB962C8B-B14F-4D97-AF65-F5344CB8AC3E}">
        <p14:creationId xmlns:p14="http://schemas.microsoft.com/office/powerpoint/2010/main" val="2212090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(plural)</a:t>
            </a:r>
            <a:endParaRPr lang="en-US" dirty="0"/>
          </a:p>
        </p:txBody>
      </p:sp>
    </p:spTree>
    <p:extLst>
      <p:ext uri="{BB962C8B-B14F-4D97-AF65-F5344CB8AC3E}">
        <p14:creationId xmlns:p14="http://schemas.microsoft.com/office/powerpoint/2010/main" val="41119634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sp>
        <p:nvSpPr>
          <p:cNvPr id="3" name="Content Placeholder 2"/>
          <p:cNvSpPr>
            <a:spLocks noGrp="1"/>
          </p:cNvSpPr>
          <p:nvPr>
            <p:ph idx="1"/>
          </p:nvPr>
        </p:nvSpPr>
        <p:spPr/>
        <p:txBody>
          <a:bodyPr/>
          <a:lstStyle/>
          <a:p>
            <a:r>
              <a:rPr lang="en-US" dirty="0" smtClean="0"/>
              <a:t>Prof. Jen </a:t>
            </a:r>
            <a:r>
              <a:rPr lang="en-US" dirty="0" err="1" smtClean="0"/>
              <a:t>Mankoff</a:t>
            </a:r>
            <a:r>
              <a:rPr lang="en-US" dirty="0" smtClean="0"/>
              <a:t> (</a:t>
            </a:r>
            <a:r>
              <a:rPr lang="en-US" dirty="0" smtClean="0">
                <a:hlinkClick r:id="rId3"/>
              </a:rPr>
              <a:t>jmankoff@cs.cmu.edu</a:t>
            </a:r>
            <a:r>
              <a:rPr lang="en-US" dirty="0" smtClean="0"/>
              <a:t>)</a:t>
            </a:r>
          </a:p>
          <a:p>
            <a:pPr lvl="1"/>
            <a:r>
              <a:rPr lang="en-US" dirty="0" smtClean="0"/>
              <a:t>Office Hours</a:t>
            </a:r>
          </a:p>
          <a:p>
            <a:pPr lvl="2"/>
            <a:r>
              <a:rPr lang="en-US" dirty="0" smtClean="0"/>
              <a:t>Monday/Wednesday 12:00-12:30 – NSH 3612E (inside </a:t>
            </a:r>
            <a:r>
              <a:rPr lang="en-US" dirty="0" err="1" smtClean="0"/>
              <a:t>DevLab</a:t>
            </a:r>
            <a:r>
              <a:rPr lang="en-US" dirty="0" smtClean="0"/>
              <a:t>)</a:t>
            </a:r>
          </a:p>
          <a:p>
            <a:pPr lvl="2"/>
            <a:r>
              <a:rPr lang="en-US" dirty="0" smtClean="0"/>
              <a:t>Thursday 9:30-10:30AM – SCR (right before this class)</a:t>
            </a:r>
            <a:endParaRPr lang="en-US" dirty="0"/>
          </a:p>
        </p:txBody>
      </p:sp>
    </p:spTree>
    <p:extLst>
      <p:ext uri="{BB962C8B-B14F-4D97-AF65-F5344CB8AC3E}">
        <p14:creationId xmlns:p14="http://schemas.microsoft.com/office/powerpoint/2010/main" val="24372144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overview</a:t>
            </a:r>
            <a:endParaRPr lang="en-US" dirty="0"/>
          </a:p>
        </p:txBody>
      </p:sp>
    </p:spTree>
    <p:extLst>
      <p:ext uri="{BB962C8B-B14F-4D97-AF65-F5344CB8AC3E}">
        <p14:creationId xmlns:p14="http://schemas.microsoft.com/office/powerpoint/2010/main" val="3315286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8000</TotalTime>
  <Words>2777</Words>
  <Application>Microsoft Macintosh PowerPoint</Application>
  <PresentationFormat>On-screen Show (4:3)</PresentationFormat>
  <Paragraphs>433</Paragraphs>
  <Slides>46</Slides>
  <Notes>29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Story</vt:lpstr>
      <vt:lpstr>web lab</vt:lpstr>
      <vt:lpstr>PowerPoint Presentation</vt:lpstr>
      <vt:lpstr>Web Lab</vt:lpstr>
      <vt:lpstr>Web Lab</vt:lpstr>
      <vt:lpstr>Me</vt:lpstr>
      <vt:lpstr>You</vt:lpstr>
      <vt:lpstr>You (plural)</vt:lpstr>
      <vt:lpstr>Coordinator</vt:lpstr>
      <vt:lpstr>Syllabus overview</vt:lpstr>
      <vt:lpstr>Let’s dive in.*</vt:lpstr>
      <vt:lpstr>PowerPoint Presentation</vt:lpstr>
      <vt:lpstr>PowerPoint Presentation</vt:lpstr>
      <vt:lpstr>PowerPoint Presentation</vt:lpstr>
      <vt:lpstr>PowerPoint Presentation</vt:lpstr>
      <vt:lpstr>What is JavaScript?</vt:lpstr>
      <vt:lpstr>JavaScript has nothing to do with Java</vt:lpstr>
      <vt:lpstr>JavaScript Pitfalls</vt:lpstr>
      <vt:lpstr>JavaScript + HTML</vt:lpstr>
      <vt:lpstr>JavaScript + HTML</vt:lpstr>
      <vt:lpstr>JavaScript + HTML</vt:lpstr>
      <vt:lpstr>JavaScript + HTML</vt:lpstr>
      <vt:lpstr>JavaScript + HTML</vt:lpstr>
      <vt:lpstr>JavaScript + HTML</vt:lpstr>
      <vt:lpstr>Writing code</vt:lpstr>
      <vt:lpstr>JavaScript: Editor</vt:lpstr>
      <vt:lpstr>JavaScript: Editor</vt:lpstr>
      <vt:lpstr>Flashcards</vt:lpstr>
      <vt:lpstr>Flashcards</vt:lpstr>
      <vt:lpstr>Testing and Debugging your code</vt:lpstr>
      <vt:lpstr>or use jsfiddle</vt:lpstr>
      <vt:lpstr>okay let’s write hello world</vt:lpstr>
      <vt:lpstr>Variables</vt:lpstr>
      <vt:lpstr> Numbers</vt:lpstr>
      <vt:lpstr>Strings</vt:lpstr>
      <vt:lpstr>Output</vt:lpstr>
      <vt:lpstr>If</vt:lpstr>
      <vt:lpstr>Objects</vt:lpstr>
      <vt:lpstr>Arrays </vt:lpstr>
      <vt:lpstr>PowerPoint Presentation</vt:lpstr>
      <vt:lpstr>Functions!</vt:lpstr>
      <vt:lpstr>Two Ways to Declare functions</vt:lpstr>
      <vt:lpstr>Let’s Write Functions</vt:lpstr>
      <vt:lpstr>Project 0</vt:lpstr>
      <vt:lpstr>Project 0</vt:lpstr>
      <vt:lpstr>Links to learn more</vt:lpstr>
      <vt:lpstr>Next Time: Objects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SAUI Web Lab</dc:title>
  <dc:creator>julenka</dc:creator>
  <cp:lastModifiedBy>Dan Tasse</cp:lastModifiedBy>
  <cp:revision>296</cp:revision>
  <dcterms:created xsi:type="dcterms:W3CDTF">2011-08-25T17:32:09Z</dcterms:created>
  <dcterms:modified xsi:type="dcterms:W3CDTF">2014-08-28T16:05:18Z</dcterms:modified>
</cp:coreProperties>
</file>