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306" r:id="rId22"/>
    <p:sldId id="280" r:id="rId23"/>
    <p:sldId id="281" r:id="rId24"/>
    <p:sldId id="282" r:id="rId25"/>
    <p:sldId id="283" r:id="rId26"/>
    <p:sldId id="311" r:id="rId27"/>
    <p:sldId id="310" r:id="rId28"/>
    <p:sldId id="312" r:id="rId29"/>
    <p:sldId id="284" r:id="rId30"/>
    <p:sldId id="287" r:id="rId31"/>
    <p:sldId id="30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76" y="12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CDC0F-22A3-41AD-BC5C-02CB29B0129E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B2B6B-9121-475E-9C71-652CA51946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3542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FD0B-CDBD-4591-9EAE-EC025EAE4026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6607-B252-4C2C-B4A2-86D8A1718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61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A69E5-CFAE-4BE5-B3F5-B2B4492DB4B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DBE7-6554-49A4-AA1B-A590E1C2BCB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9CEB8-A667-4117-B4E2-FC6E0C8EF61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4B4EE-5F5E-496A-98F5-20B46DAA53A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08922-17F1-46B9-8446-AB472A24FBCA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D123F-761E-4C88-88F5-BF53407A749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54AB7-B14F-47BE-9256-697C2CB19618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18C37-D233-4102-ADDA-B1F1B9BE61D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70435-9333-4574-868E-6B1A26B7C099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C194B-81F0-47BA-AEE3-2D54C3B3D89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372D1-54CA-46CA-B768-9463A89F1AC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4E5F0-5DA9-421D-A657-1D57F677F3DF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F5AE6-B565-49F4-8C65-6D4FF00756A2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B2219-B2DF-4D26-B296-6BC7D9365874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B2CC3-C479-49FD-A9C0-078C7E37AC01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305D5-5A9A-44F9-8CFE-AE4226A7210F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D13EF-AFBC-4C3B-B891-E36B882AEA51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C0F2C-6023-487B-8EF4-D5984322C94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8F6D9-7483-4E8E-BA7A-A819EAD1E6C7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31F94-9C3F-4420-A308-077E23A3F8BE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3DA2E-E426-41C7-9402-4B9C03395D2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9B235-A3E7-4637-BD87-911162919615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4672B-7F17-458B-B6AE-1F1893EBC0D8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82600-3BFD-4970-B36E-077F3FCEA4F5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AC7EE-4264-4341-939A-EDAE55DFE830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2945C-6FE3-4189-88AA-D1F4D0318143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04253-0423-4890-9E6C-93728AB468E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81786-5EE8-46F4-B992-63E1935752D6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29F25-52DC-401D-A1AD-26865E11F5F5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0DAA1-6AC1-4FF1-B358-1358488AC4FF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3A245-0288-41BE-88A9-A45ECF0914DE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7C7D2-5F92-4B84-93D6-00271E83A043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A97CC-2D3C-4D8C-ADC9-4FECF7F29F34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47B1-2FCB-4EDC-8B6A-27ECB796D8E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D5C2-BBD9-4312-8387-0CDFACDB5244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32E6C-7DF1-497D-BBE5-CA1E980AA029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B37F-E3F1-4922-8342-56FC273EFBF7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D1841-C359-470B-B398-5F912A0D07CA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F80D8-FA90-4C06-A557-0C24BCE1A5F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80DFC-85F3-4F90-8A7E-FBD28AEC703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6A1A9-BA58-4947-B4D4-38634E2E2FF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57231-FDA5-4785-A458-1424EE837F8A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695BF-188D-4085-A06F-E0A3F4EBA90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5938"/>
            <a:ext cx="3429000" cy="25717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45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69931-4349-4503-92F0-9E24873CB550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CF1556-29DC-4636-8A0C-8F4FFFBCA159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C8D088-11F7-474F-A5A8-ADA98FD7AF25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4BF13B-6CEB-48FF-BC7E-D50976EB8787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DC94CD-77B1-4BE9-A44A-C6DC07B73FC9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494383-3321-4885-B583-87C0D9FA9C1A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B7A28C-BB6E-4182-96A6-CF3184FB9D86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D21BAD-536D-4D5D-9195-FA0391D7908C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DD113D-3592-4B97-B1A0-26D12D5C2055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A993FA-68A7-4685-A403-C80E0763A5E8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88A6E6-E5C8-477E-8168-D866FCD3E091}" type="datetime1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324600"/>
            <a:ext cx="381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3F2AF1E-9216-4056-9DA0-3E58C0837E5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705599" y="5867400"/>
            <a:ext cx="2362201" cy="990600"/>
            <a:chOff x="9752012" y="5867400"/>
            <a:chExt cx="2362201" cy="990600"/>
          </a:xfrm>
        </p:grpSpPr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52012" y="5867400"/>
              <a:ext cx="1128823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0443278" y="6597178"/>
              <a:ext cx="1670935" cy="260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/>
  </p:transition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Input Part 3: Handling Events &amp; Implementing Interaction Techniques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don’t get to </a:t>
            </a:r>
            <a:br>
              <a:rPr lang="en-US" dirty="0" smtClean="0"/>
            </a:br>
            <a:r>
              <a:rPr lang="en-US" dirty="0" smtClean="0"/>
              <a:t>write control flow anymore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have to chop up the actions in the code above and redistribute them in event driven form</a:t>
            </a:r>
          </a:p>
          <a:p>
            <a:pPr lvl="1"/>
            <a:r>
              <a:rPr lang="en-US" dirty="0" smtClean="0"/>
              <a:t>“event driven control flow”</a:t>
            </a:r>
          </a:p>
          <a:p>
            <a:pPr lvl="1"/>
            <a:r>
              <a:rPr lang="en-US" dirty="0" smtClean="0"/>
              <a:t>need to maintain “state” (where you are) </a:t>
            </a:r>
            <a:br>
              <a:rPr lang="en-US" dirty="0" smtClean="0"/>
            </a:br>
            <a:r>
              <a:rPr lang="en-US" dirty="0" smtClean="0"/>
              <a:t>between events and start up “in the state” </a:t>
            </a:r>
            <a:br>
              <a:rPr lang="en-US" dirty="0" smtClean="0"/>
            </a:br>
            <a:r>
              <a:rPr lang="en-US" dirty="0" smtClean="0"/>
              <a:t>you were in when you left off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controllers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good way to maintain “state” </a:t>
            </a:r>
            <a:br>
              <a:rPr lang="en-US" dirty="0" smtClean="0"/>
            </a:br>
            <a:r>
              <a:rPr lang="en-US" dirty="0" smtClean="0"/>
              <a:t>is to use a state machine</a:t>
            </a:r>
          </a:p>
          <a:p>
            <a:pPr lvl="1"/>
            <a:r>
              <a:rPr lang="en-US" dirty="0" smtClean="0"/>
              <a:t>(deterministic) finite state machine   FSM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represent states</a:t>
            </a:r>
          </a:p>
          <a:p>
            <a:pPr lvl="1"/>
            <a:r>
              <a:rPr lang="en-US" dirty="0" smtClean="0"/>
              <a:t>arrow for start state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double circles for “final states”</a:t>
            </a:r>
          </a:p>
          <a:p>
            <a:pPr lvl="2"/>
            <a:r>
              <a:rPr lang="en-US" dirty="0" smtClean="0"/>
              <a:t>notion of final state is a little off </a:t>
            </a:r>
            <a:br>
              <a:rPr lang="en-US" dirty="0" smtClean="0"/>
            </a:br>
            <a:r>
              <a:rPr lang="en-US" dirty="0" smtClean="0"/>
              <a:t>for user interfaces (don’t ever end)</a:t>
            </a:r>
          </a:p>
          <a:p>
            <a:pPr lvl="2"/>
            <a:r>
              <a:rPr lang="en-US" dirty="0" smtClean="0"/>
              <a:t>but still use this for completed actions </a:t>
            </a:r>
          </a:p>
          <a:p>
            <a:pPr lvl="2"/>
            <a:r>
              <a:rPr lang="en-US" dirty="0" smtClean="0"/>
              <a:t>generally means reset to the start state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5029200" y="1295400"/>
            <a:ext cx="9144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10400" y="3048000"/>
            <a:ext cx="762000" cy="762000"/>
            <a:chOff x="3024" y="1968"/>
            <a:chExt cx="480" cy="480"/>
          </a:xfrm>
        </p:grpSpPr>
        <p:sp>
          <p:nvSpPr>
            <p:cNvPr id="24585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0" y="1981200"/>
            <a:ext cx="914400" cy="762000"/>
            <a:chOff x="3600" y="1440"/>
            <a:chExt cx="576" cy="480"/>
          </a:xfrm>
        </p:grpSpPr>
        <p:sp>
          <p:nvSpPr>
            <p:cNvPr id="24583" name="Oval 9"/>
            <p:cNvSpPr>
              <a:spLocks noChangeArrowheads="1"/>
            </p:cNvSpPr>
            <p:nvPr/>
          </p:nvSpPr>
          <p:spPr bwMode="auto">
            <a:xfrm>
              <a:off x="3696" y="1440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4" name="Freeform 10"/>
            <p:cNvSpPr>
              <a:spLocks/>
            </p:cNvSpPr>
            <p:nvPr/>
          </p:nvSpPr>
          <p:spPr bwMode="auto">
            <a:xfrm>
              <a:off x="3600" y="1584"/>
              <a:ext cx="96" cy="192"/>
            </a:xfrm>
            <a:custGeom>
              <a:avLst/>
              <a:gdLst>
                <a:gd name="T0" fmla="*/ 0 w 144"/>
                <a:gd name="T1" fmla="*/ 0 h 288"/>
                <a:gd name="T2" fmla="*/ 96 w 144"/>
                <a:gd name="T3" fmla="*/ 96 h 288"/>
                <a:gd name="T4" fmla="*/ 0 w 144"/>
                <a:gd name="T5" fmla="*/ 192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lnTo>
                    <a:pt x="144" y="144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 represented as arcs</a:t>
            </a:r>
          </a:p>
          <a:p>
            <a:pPr lvl="1"/>
            <a:r>
              <a:rPr lang="en-US" dirty="0" smtClean="0"/>
              <a:t>Labeled with a “symbol”</a:t>
            </a:r>
          </a:p>
          <a:p>
            <a:pPr lvl="2"/>
            <a:r>
              <a:rPr lang="en-US" dirty="0" smtClean="0"/>
              <a:t>for us an event (can vary)</a:t>
            </a:r>
          </a:p>
          <a:p>
            <a:pPr lvl="1"/>
            <a:r>
              <a:rPr lang="en-US" dirty="0" smtClean="0"/>
              <a:t>Also optionally labeled with an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3962400"/>
            <a:ext cx="5791200" cy="2057400"/>
            <a:chOff x="1824" y="2880"/>
            <a:chExt cx="3648" cy="1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25607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5608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5609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2688" y="2880"/>
              <a:ext cx="21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Mouse_Dn / Draw_Line()</a:t>
              </a:r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do the action (call draw_line), </a:t>
            </a:r>
          </a:p>
          <a:p>
            <a:r>
              <a:rPr lang="en-US" dirty="0" smtClean="0"/>
              <a:t>and go to state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1371600"/>
            <a:ext cx="5791200" cy="2057400"/>
            <a:chOff x="1824" y="2880"/>
            <a:chExt cx="3648" cy="1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26631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6632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6633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6630" name="Text Box 9"/>
            <p:cNvSpPr txBox="1">
              <a:spLocks noChangeArrowheads="1"/>
            </p:cNvSpPr>
            <p:nvPr/>
          </p:nvSpPr>
          <p:spPr bwMode="auto">
            <a:xfrm>
              <a:off x="2688" y="2880"/>
              <a:ext cx="21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Mouse_Dn / Draw_Line()</a:t>
              </a:r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also put actions on states</a:t>
            </a:r>
          </a:p>
          <a:p>
            <a:pPr lvl="1"/>
            <a:r>
              <a:rPr lang="en-US" dirty="0" smtClean="0"/>
              <a:t>Just shorthand for placing </a:t>
            </a:r>
            <a:br>
              <a:rPr lang="en-US" dirty="0" smtClean="0"/>
            </a:br>
            <a:r>
              <a:rPr lang="en-US" dirty="0" smtClean="0"/>
              <a:t>the same action on all incoming transitions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Rubber banding again </a:t>
            </a:r>
            <a:br>
              <a:rPr lang="en-US" dirty="0" smtClean="0"/>
            </a:br>
            <a:r>
              <a:rPr lang="en-US" dirty="0" smtClean="0"/>
              <a:t>(cutting up the code)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Accept the press for endpoint p1;</a:t>
            </a:r>
          </a:p>
          <a:p>
            <a:r>
              <a:rPr lang="en-US" dirty="0" smtClean="0"/>
              <a:t>A:	P2 = P1;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	Repeat</a:t>
            </a:r>
          </a:p>
          <a:p>
            <a:r>
              <a:rPr lang="en-US" dirty="0" smtClean="0"/>
              <a:t>B:	  	Erase line P1-P2;</a:t>
            </a:r>
          </a:p>
          <a:p>
            <a:r>
              <a:rPr lang="en-US" dirty="0" smtClean="0"/>
              <a:t>		P2 = current_position();</a:t>
            </a:r>
          </a:p>
          <a:p>
            <a:r>
              <a:rPr lang="en-US" dirty="0" smtClean="0"/>
              <a:t>		Draw line P1-P2;</a:t>
            </a:r>
          </a:p>
          <a:p>
            <a:r>
              <a:rPr lang="en-US" dirty="0" smtClean="0"/>
              <a:t>	Until release event;</a:t>
            </a:r>
          </a:p>
          <a:p>
            <a:r>
              <a:rPr lang="en-US" dirty="0" smtClean="0"/>
              <a:t>C:	Act on line input;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33600" y="3810000"/>
            <a:ext cx="4343400" cy="1447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71600" y="2209800"/>
            <a:ext cx="3886200" cy="914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371600" y="5867400"/>
            <a:ext cx="3048000" cy="609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control for rubber banding</a:t>
            </a:r>
          </a:p>
        </p:txBody>
      </p:sp>
      <p:sp>
        <p:nvSpPr>
          <p:cNvPr id="20482" name="Text Box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A:	P2 = P1;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B:	Erase line P1-P2;</a:t>
            </a:r>
          </a:p>
          <a:p>
            <a:r>
              <a:rPr lang="en-US" dirty="0" smtClean="0"/>
              <a:t>	P2 = current_position();  -- &lt;event.x, event.y&gt;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C:	Act on line input;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066800"/>
            <a:ext cx="8382000" cy="2171700"/>
            <a:chOff x="288" y="2736"/>
            <a:chExt cx="5280" cy="13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3024"/>
              <a:ext cx="5280" cy="1080"/>
              <a:chOff x="288" y="3024"/>
              <a:chExt cx="5280" cy="1080"/>
            </a:xfrm>
          </p:grpSpPr>
          <p:sp>
            <p:nvSpPr>
              <p:cNvPr id="29708" name="Arc 6"/>
              <p:cNvSpPr>
                <a:spLocks/>
              </p:cNvSpPr>
              <p:nvPr/>
            </p:nvSpPr>
            <p:spPr bwMode="auto">
              <a:xfrm flipH="1" flipV="1">
                <a:off x="2688" y="3024"/>
                <a:ext cx="480" cy="672"/>
              </a:xfrm>
              <a:custGeom>
                <a:avLst/>
                <a:gdLst>
                  <a:gd name="T0" fmla="*/ 3 w 43200"/>
                  <a:gd name="T1" fmla="*/ 0 h 43200"/>
                  <a:gd name="T2" fmla="*/ 1 w 43200"/>
                  <a:gd name="T3" fmla="*/ 1 h 43200"/>
                  <a:gd name="T4" fmla="*/ 3 w 43200"/>
                  <a:gd name="T5" fmla="*/ 5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135"/>
                      <a:pt x="3854" y="7199"/>
                      <a:pt x="10192" y="3257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4135"/>
                      <a:pt x="3854" y="7199"/>
                      <a:pt x="10192" y="325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88" y="3624"/>
                <a:ext cx="5280" cy="480"/>
                <a:chOff x="288" y="3624"/>
                <a:chExt cx="5280" cy="480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88" y="3624"/>
                  <a:ext cx="576" cy="480"/>
                  <a:chOff x="3600" y="1440"/>
                  <a:chExt cx="576" cy="480"/>
                </a:xfrm>
              </p:grpSpPr>
              <p:sp>
                <p:nvSpPr>
                  <p:cNvPr id="2971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718" name="Freeform 10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5088" y="3624"/>
                  <a:ext cx="480" cy="480"/>
                  <a:chOff x="3024" y="1968"/>
                  <a:chExt cx="480" cy="480"/>
                </a:xfrm>
              </p:grpSpPr>
              <p:sp>
                <p:nvSpPr>
                  <p:cNvPr id="297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71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712" name="Line 14"/>
                <p:cNvSpPr>
                  <a:spLocks noChangeShapeType="1"/>
                </p:cNvSpPr>
                <p:nvPr/>
              </p:nvSpPr>
              <p:spPr bwMode="auto">
                <a:xfrm>
                  <a:off x="864" y="3864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9713" name="Line 15"/>
                <p:cNvSpPr>
                  <a:spLocks noChangeShapeType="1"/>
                </p:cNvSpPr>
                <p:nvPr/>
              </p:nvSpPr>
              <p:spPr bwMode="auto">
                <a:xfrm>
                  <a:off x="3168" y="3864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9714" name="Oval 16"/>
                <p:cNvSpPr>
                  <a:spLocks noChangeArrowheads="1"/>
                </p:cNvSpPr>
                <p:nvPr/>
              </p:nvSpPr>
              <p:spPr bwMode="auto">
                <a:xfrm>
                  <a:off x="2688" y="3624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1200" y="3600"/>
              <a:ext cx="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 / A</a:t>
              </a:r>
            </a:p>
          </p:txBody>
        </p:sp>
        <p:sp>
          <p:nvSpPr>
            <p:cNvPr id="29706" name="Text Box 18"/>
            <p:cNvSpPr txBox="1">
              <a:spLocks noChangeArrowheads="1"/>
            </p:cNvSpPr>
            <p:nvPr/>
          </p:nvSpPr>
          <p:spPr bwMode="auto">
            <a:xfrm>
              <a:off x="2496" y="2736"/>
              <a:ext cx="8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Move / B</a:t>
              </a:r>
            </a:p>
          </p:txBody>
        </p:sp>
        <p:sp>
          <p:nvSpPr>
            <p:cNvPr id="29707" name="Text Box 19"/>
            <p:cNvSpPr txBox="1">
              <a:spLocks noChangeArrowheads="1"/>
            </p:cNvSpPr>
            <p:nvPr/>
          </p:nvSpPr>
          <p:spPr bwMode="auto">
            <a:xfrm>
              <a:off x="3446" y="3578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C</a:t>
              </a:r>
            </a:p>
          </p:txBody>
        </p:sp>
      </p:grpSp>
      <p:sp>
        <p:nvSpPr>
          <p:cNvPr id="29701" name="Rectangle 20"/>
          <p:cNvSpPr>
            <a:spLocks noChangeArrowheads="1"/>
          </p:cNvSpPr>
          <p:nvPr/>
        </p:nvSpPr>
        <p:spPr bwMode="auto">
          <a:xfrm>
            <a:off x="1143000" y="3581400"/>
            <a:ext cx="2971800" cy="990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1143000" y="4572000"/>
            <a:ext cx="7391400" cy="1447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3" name="Rectangle 22"/>
          <p:cNvSpPr>
            <a:spLocks noChangeArrowheads="1"/>
          </p:cNvSpPr>
          <p:nvPr/>
        </p:nvSpPr>
        <p:spPr bwMode="auto">
          <a:xfrm>
            <a:off x="1143000" y="6096000"/>
            <a:ext cx="3048000" cy="5334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button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inside	=&gt; highlight</a:t>
            </a:r>
          </a:p>
          <a:p>
            <a:r>
              <a:rPr lang="en-US" dirty="0" smtClean="0"/>
              <a:t>Move in/out	=&gt; change highlight</a:t>
            </a:r>
          </a:p>
          <a:p>
            <a:r>
              <a:rPr lang="en-US" dirty="0" smtClean="0"/>
              <a:t>Release inside	=&gt; act</a:t>
            </a:r>
          </a:p>
          <a:p>
            <a:r>
              <a:rPr lang="en-US" dirty="0" smtClean="0"/>
              <a:t>Release outside	=&gt; do nothing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for carrying out a specific interactive task</a:t>
            </a:r>
          </a:p>
          <a:p>
            <a:pPr lvl="1"/>
            <a:r>
              <a:rPr lang="en-US" dirty="0" smtClean="0"/>
              <a:t>Example: enter a number in a range</a:t>
            </a:r>
          </a:p>
          <a:p>
            <a:pPr lvl="2"/>
            <a:r>
              <a:rPr lang="en-US" dirty="0" smtClean="0"/>
              <a:t>could use… (simulated) slider</a:t>
            </a:r>
          </a:p>
          <a:p>
            <a:pPr lvl="2"/>
            <a:r>
              <a:rPr lang="en-US" dirty="0" smtClean="0"/>
              <a:t>(simulated) knob</a:t>
            </a:r>
          </a:p>
          <a:p>
            <a:pPr lvl="2"/>
            <a:r>
              <a:rPr lang="en-US" dirty="0" smtClean="0"/>
              <a:t>type in a number (text edit box)</a:t>
            </a:r>
          </a:p>
          <a:p>
            <a:pPr lvl="1"/>
            <a:r>
              <a:rPr lang="en-US" dirty="0" smtClean="0"/>
              <a:t>Each is a different interaction technique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A: highlight button</a:t>
            </a:r>
          </a:p>
          <a:p>
            <a:r>
              <a:rPr lang="en-US" dirty="0" smtClean="0"/>
              <a:t>B: unhighlight button</a:t>
            </a:r>
          </a:p>
          <a:p>
            <a:r>
              <a:rPr lang="en-US" dirty="0" smtClean="0"/>
              <a:t>C: highlight button</a:t>
            </a:r>
          </a:p>
          <a:p>
            <a:r>
              <a:rPr lang="en-US" dirty="0" smtClean="0"/>
              <a:t>D: &lt;do nothing&gt;</a:t>
            </a:r>
          </a:p>
          <a:p>
            <a:r>
              <a:rPr lang="en-US" dirty="0" smtClean="0"/>
              <a:t>E: unhighlight; do button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general...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states represent context of interaction</a:t>
            </a:r>
          </a:p>
          <a:p>
            <a:pPr lvl="1"/>
            <a:r>
              <a:rPr lang="en-US" dirty="0" smtClean="0"/>
              <a:t>“where you are” in control 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Transitions indicate how to </a:t>
            </a:r>
          </a:p>
          <a:p>
            <a:r>
              <a:rPr lang="en-US" dirty="0" smtClean="0"/>
              <a:t>respond to various events</a:t>
            </a:r>
          </a:p>
          <a:p>
            <a:pPr lvl="1"/>
            <a:r>
              <a:rPr lang="en-US" dirty="0" smtClean="0"/>
              <a:t>what to do in each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 you are </a:t>
            </a:r>
            <a:r>
              <a:rPr lang="en-US" i="1" dirty="0" smtClean="0"/>
              <a:t>recognizing</a:t>
            </a:r>
            <a:r>
              <a:rPr lang="en-US" dirty="0" smtClean="0"/>
              <a:t> input sequences and </a:t>
            </a:r>
            <a:r>
              <a:rPr lang="en-US" i="1" dirty="0" smtClean="0"/>
              <a:t>translating</a:t>
            </a:r>
            <a:r>
              <a:rPr lang="en-US" dirty="0" smtClean="0"/>
              <a:t> them into actions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“Events” in FSMs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constitutes an “event” varies</a:t>
            </a:r>
          </a:p>
          <a:p>
            <a:pPr lvl="1"/>
            <a:r>
              <a:rPr lang="en-US" dirty="0" smtClean="0"/>
              <a:t>may be just low level events, or </a:t>
            </a:r>
          </a:p>
          <a:p>
            <a:pPr lvl="1"/>
            <a:r>
              <a:rPr lang="en-US" dirty="0" smtClean="0"/>
              <a:t>higher level (synthesized) events </a:t>
            </a:r>
          </a:p>
          <a:p>
            <a:pPr lvl="2"/>
            <a:r>
              <a:rPr lang="en-US" dirty="0" smtClean="0"/>
              <a:t>e.g. region-enter, press-inside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 on transitions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also use “guards” </a:t>
            </a:r>
          </a:p>
          <a:p>
            <a:pPr lvl="1"/>
            <a:r>
              <a:rPr lang="en-US" dirty="0" smtClean="0"/>
              <a:t>predicate (Boolean expr) before event</a:t>
            </a:r>
          </a:p>
          <a:p>
            <a:pPr lvl="1"/>
            <a:r>
              <a:rPr lang="en-US" dirty="0" smtClean="0"/>
              <a:t> adds extra conditions required to fire</a:t>
            </a:r>
          </a:p>
          <a:p>
            <a:pPr lvl="1"/>
            <a:r>
              <a:rPr lang="en-US" dirty="0" smtClean="0"/>
              <a:t>typical notation:   </a:t>
            </a:r>
            <a:r>
              <a:rPr lang="en-US" b="1" i="1" dirty="0" smtClean="0"/>
              <a:t>pred : event / action</a:t>
            </a:r>
          </a:p>
          <a:p>
            <a:pPr lvl="2"/>
            <a:r>
              <a:rPr lang="en-US" dirty="0" smtClean="0"/>
              <a:t>e.g.   button.enabled: press-inside /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Note: FSM augmented with guards is Turing complete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FSM are a good way to do control flow in event driven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(formal or informal) analysis</a:t>
            </a:r>
          </a:p>
          <a:p>
            <a:pPr lvl="1"/>
            <a:r>
              <a:rPr lang="en-US" dirty="0" smtClean="0"/>
              <a:t>are all possible inputs (e.g. errors) </a:t>
            </a:r>
            <a:br>
              <a:rPr lang="en-US" dirty="0" smtClean="0"/>
            </a:br>
            <a:r>
              <a:rPr lang="en-US" dirty="0" smtClean="0"/>
              <a:t>handled from each state</a:t>
            </a:r>
          </a:p>
          <a:p>
            <a:pPr lvl="1"/>
            <a:r>
              <a:rPr lang="en-US" dirty="0" smtClean="0"/>
              <a:t>what are next legal inputs</a:t>
            </a:r>
          </a:p>
          <a:p>
            <a:pPr lvl="2"/>
            <a:r>
              <a:rPr lang="en-US" dirty="0" smtClean="0"/>
              <a:t>can use to enable / disable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be automated based on </a:t>
            </a:r>
            <a:br>
              <a:rPr lang="en-US" dirty="0" smtClean="0"/>
            </a:br>
            <a:r>
              <a:rPr lang="en-US" dirty="0" smtClean="0"/>
              <a:t>higher level specification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manage the drop-down behavior?</a:t>
            </a:r>
          </a:p>
          <a:p>
            <a:r>
              <a:rPr lang="en-US" dirty="0" smtClean="0"/>
              <a:t>FSM controller?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685800" y="17526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</p:spTree>
  </p:cSld>
  <p:clrMapOvr>
    <a:masterClrMapping/>
  </p:clrMapOvr>
  <p:transition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&lt;Work out on board&gt;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9144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62400" y="1371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Highlight(none)</a:t>
            </a:r>
            <a:endParaRPr lang="en-US" sz="1400" dirty="0"/>
          </a:p>
        </p:txBody>
      </p:sp>
    </p:spTree>
  </p:cSld>
  <p:clrMapOvr>
    <a:masterClrMapping/>
  </p:clrMapOvr>
  <p:transition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flipV="1">
            <a:off x="4267200" y="2743200"/>
            <a:ext cx="2895600" cy="762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1" idx="6"/>
            <a:endCxn id="13" idx="1"/>
          </p:cNvCxnSpPr>
          <p:nvPr/>
        </p:nvCxnSpPr>
        <p:spPr>
          <a:xfrm>
            <a:off x="3962400" y="3086100"/>
            <a:ext cx="1773752" cy="237065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51" idx="7"/>
          </p:cNvCxnSpPr>
          <p:nvPr/>
        </p:nvCxnSpPr>
        <p:spPr>
          <a:xfrm rot="16200000" flipH="1">
            <a:off x="4533899" y="2095499"/>
            <a:ext cx="563049" cy="1951552"/>
          </a:xfrm>
          <a:prstGeom prst="bentConnector4">
            <a:avLst>
              <a:gd name="adj1" fmla="val 0"/>
              <a:gd name="adj2" fmla="val 99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(time permitting)</a:t>
            </a:r>
            <a:br>
              <a:rPr lang="en-US" dirty="0" smtClean="0"/>
            </a:br>
            <a:r>
              <a:rPr lang="en-US" dirty="0" smtClean="0"/>
              <a:t>Two Item Pull-Down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9"/>
          <p:cNvGrpSpPr/>
          <p:nvPr/>
        </p:nvGrpSpPr>
        <p:grpSpPr>
          <a:xfrm>
            <a:off x="304800" y="914400"/>
            <a:ext cx="2438400" cy="1741714"/>
            <a:chOff x="2667000" y="2286000"/>
            <a:chExt cx="1600200" cy="1143000"/>
          </a:xfrm>
        </p:grpSpPr>
        <p:sp>
          <p:nvSpPr>
            <p:cNvPr id="7" name="Rectangle 6"/>
            <p:cNvSpPr/>
            <p:nvPr/>
          </p:nvSpPr>
          <p:spPr>
            <a:xfrm>
              <a:off x="2667000" y="2286000"/>
              <a:ext cx="304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743200" y="2362200"/>
              <a:ext cx="1524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2667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048000"/>
              <a:ext cx="1600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Item 2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3136900" y="43053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13400" y="53340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13400" y="32766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16"/>
          <p:cNvGrpSpPr/>
          <p:nvPr/>
        </p:nvGrpSpPr>
        <p:grpSpPr>
          <a:xfrm>
            <a:off x="8077200" y="4305300"/>
            <a:ext cx="838200" cy="838200"/>
            <a:chOff x="6781800" y="4343400"/>
            <a:chExt cx="838200" cy="838200"/>
          </a:xfrm>
        </p:grpSpPr>
        <p:sp>
          <p:nvSpPr>
            <p:cNvPr id="15" name="Oval 14"/>
            <p:cNvSpPr/>
            <p:nvPr/>
          </p:nvSpPr>
          <p:spPr>
            <a:xfrm>
              <a:off x="6781800" y="43434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136900" y="5867400"/>
            <a:ext cx="838200" cy="838200"/>
            <a:chOff x="6781800" y="4343400"/>
            <a:chExt cx="838200" cy="838200"/>
          </a:xfrm>
        </p:grpSpPr>
        <p:sp>
          <p:nvSpPr>
            <p:cNvPr id="19" name="Oval 18"/>
            <p:cNvSpPr/>
            <p:nvPr/>
          </p:nvSpPr>
          <p:spPr>
            <a:xfrm>
              <a:off x="6781800" y="43434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858000" y="4419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457200" y="4305300"/>
            <a:ext cx="1066800" cy="838200"/>
            <a:chOff x="990600" y="4495800"/>
            <a:chExt cx="1066800" cy="838200"/>
          </a:xfrm>
        </p:grpSpPr>
        <p:grpSp>
          <p:nvGrpSpPr>
            <p:cNvPr id="21" name="Group 23"/>
            <p:cNvGrpSpPr/>
            <p:nvPr/>
          </p:nvGrpSpPr>
          <p:grpSpPr>
            <a:xfrm>
              <a:off x="990600" y="4686300"/>
              <a:ext cx="304800" cy="457200"/>
              <a:chOff x="6629400" y="2057400"/>
              <a:chExt cx="304800" cy="6096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29400" y="20574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6629400" y="23622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1219200" y="4495800"/>
              <a:ext cx="838200" cy="8382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>
          <a:xfrm>
            <a:off x="1524000" y="4724400"/>
            <a:ext cx="16129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4" idx="2"/>
          </p:cNvCxnSpPr>
          <p:nvPr/>
        </p:nvCxnSpPr>
        <p:spPr>
          <a:xfrm flipV="1">
            <a:off x="3975100" y="3695700"/>
            <a:ext cx="1638300" cy="1028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3" idx="2"/>
          </p:cNvCxnSpPr>
          <p:nvPr/>
        </p:nvCxnSpPr>
        <p:spPr>
          <a:xfrm>
            <a:off x="3975100" y="4724400"/>
            <a:ext cx="1638300" cy="1028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  <a:endCxn id="19" idx="0"/>
          </p:cNvCxnSpPr>
          <p:nvPr/>
        </p:nvCxnSpPr>
        <p:spPr>
          <a:xfrm rot="5400000">
            <a:off x="3194050" y="5505450"/>
            <a:ext cx="7239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3" idx="1"/>
          </p:cNvCxnSpPr>
          <p:nvPr/>
        </p:nvCxnSpPr>
        <p:spPr>
          <a:xfrm rot="5400000">
            <a:off x="5003801" y="4724400"/>
            <a:ext cx="146470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7"/>
            <a:endCxn id="14" idx="5"/>
          </p:cNvCxnSpPr>
          <p:nvPr/>
        </p:nvCxnSpPr>
        <p:spPr>
          <a:xfrm rot="5400000" flipH="1" flipV="1">
            <a:off x="5596497" y="4724400"/>
            <a:ext cx="146470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6"/>
            <a:endCxn id="15" idx="1"/>
          </p:cNvCxnSpPr>
          <p:nvPr/>
        </p:nvCxnSpPr>
        <p:spPr>
          <a:xfrm>
            <a:off x="6451600" y="3695700"/>
            <a:ext cx="1748352" cy="73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3"/>
          </p:cNvCxnSpPr>
          <p:nvPr/>
        </p:nvCxnSpPr>
        <p:spPr>
          <a:xfrm flipV="1">
            <a:off x="6477000" y="5020749"/>
            <a:ext cx="1722952" cy="770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24200" y="2667000"/>
            <a:ext cx="838200" cy="838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NotDrop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2" idx="1"/>
            <a:endCxn id="51" idx="3"/>
          </p:cNvCxnSpPr>
          <p:nvPr/>
        </p:nvCxnSpPr>
        <p:spPr>
          <a:xfrm rot="16200000" flipV="1">
            <a:off x="2730501" y="3898900"/>
            <a:ext cx="1045602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5"/>
            <a:endCxn id="12" idx="7"/>
          </p:cNvCxnSpPr>
          <p:nvPr/>
        </p:nvCxnSpPr>
        <p:spPr>
          <a:xfrm rot="16200000" flipH="1">
            <a:off x="3323197" y="3898900"/>
            <a:ext cx="1045602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0" y="4343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Dn-Inside-Top /  Drop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67694" y="3447306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3316188" y="346561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Enter-Top /  Drop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9928832">
            <a:off x="3986165" y="3455381"/>
            <a:ext cx="214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Enter-Item1 /  Highlight(1)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14" idx="1"/>
            <a:endCxn id="12" idx="7"/>
          </p:cNvCxnSpPr>
          <p:nvPr/>
        </p:nvCxnSpPr>
        <p:spPr>
          <a:xfrm rot="16200000" flipH="1" flipV="1">
            <a:off x="4279900" y="2971799"/>
            <a:ext cx="1028700" cy="1883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3"/>
            <a:endCxn id="12" idx="5"/>
          </p:cNvCxnSpPr>
          <p:nvPr/>
        </p:nvCxnSpPr>
        <p:spPr>
          <a:xfrm rot="5400000" flipH="1">
            <a:off x="4279900" y="4593197"/>
            <a:ext cx="1028700" cy="1883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63853">
            <a:off x="3849344" y="5011973"/>
            <a:ext cx="210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Enter-Item2 /  Highlight(2)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1397618">
            <a:off x="6634356" y="376385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/  Fire-Item1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 rot="20188931">
            <a:off x="6710041" y="544247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/  Fire-Item2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48000" y="5334000"/>
            <a:ext cx="452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 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745418">
            <a:off x="3654823" y="567874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Highlight(none)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 rot="19842561">
            <a:off x="4456963" y="4034757"/>
            <a:ext cx="141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Exit-Items /  </a:t>
            </a:r>
            <a:br>
              <a:rPr lang="en-US" sz="1400" dirty="0" smtClean="0"/>
            </a:br>
            <a:r>
              <a:rPr lang="en-US" sz="1400" dirty="0" smtClean="0"/>
              <a:t>Highlight(none)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24600" y="4419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Enter-Item1 /  </a:t>
            </a:r>
          </a:p>
          <a:p>
            <a:r>
              <a:rPr lang="en-US" sz="1400" dirty="0" smtClean="0"/>
              <a:t>Highlight(1)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800600" y="4648200"/>
            <a:ext cx="121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Enter-Item2 /  </a:t>
            </a:r>
          </a:p>
          <a:p>
            <a:r>
              <a:rPr lang="en-US" sz="1200" dirty="0" smtClean="0"/>
              <a:t>Highlight(2)</a:t>
            </a:r>
            <a:endParaRPr lang="en-US" sz="1200" dirty="0"/>
          </a:p>
        </p:txBody>
      </p:sp>
      <p:cxnSp>
        <p:nvCxnSpPr>
          <p:cNvPr id="54" name="Elbow Connector 53"/>
          <p:cNvCxnSpPr>
            <a:stCxn id="14" idx="0"/>
            <a:endCxn id="51" idx="7"/>
          </p:cNvCxnSpPr>
          <p:nvPr/>
        </p:nvCxnSpPr>
        <p:spPr>
          <a:xfrm rot="16200000" flipV="1">
            <a:off x="4692650" y="1936750"/>
            <a:ext cx="486849" cy="2192852"/>
          </a:xfrm>
          <a:prstGeom prst="bentConnector3">
            <a:avLst>
              <a:gd name="adj1" fmla="val 17842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4"/>
            <a:endCxn id="51" idx="0"/>
          </p:cNvCxnSpPr>
          <p:nvPr/>
        </p:nvCxnSpPr>
        <p:spPr>
          <a:xfrm rot="5400000" flipH="1">
            <a:off x="3035300" y="3175000"/>
            <a:ext cx="3505200" cy="2489200"/>
          </a:xfrm>
          <a:prstGeom prst="bentConnector5">
            <a:avLst>
              <a:gd name="adj1" fmla="val -6522"/>
              <a:gd name="adj2" fmla="val -118981"/>
              <a:gd name="adj3" fmla="val 1193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14800" y="2057400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858000" y="1600200"/>
            <a:ext cx="156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Exit-All /  unDrop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949563" y="2557790"/>
            <a:ext cx="214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Enter-Item1 /  Highlight(1)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3085498">
            <a:off x="6480038" y="2847191"/>
            <a:ext cx="2146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Enter-Item2 /  Highlight(2)</a:t>
            </a:r>
            <a:endParaRPr lang="en-US" sz="1100" dirty="0"/>
          </a:p>
        </p:txBody>
      </p:sp>
    </p:spTree>
  </p:cSld>
  <p:clrMapOvr>
    <a:masterClrMapping/>
  </p:clrMapOvr>
  <p:transition>
    <p:randomBa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= start_state;</a:t>
            </a:r>
          </a:p>
          <a:p>
            <a:r>
              <a:rPr lang="en-US" dirty="0" smtClean="0"/>
              <a:t>for (;;) {</a:t>
            </a:r>
          </a:p>
          <a:p>
            <a:r>
              <a:rPr lang="en-US" dirty="0" smtClean="0"/>
              <a:t>	raw_evt = wait_for_event();</a:t>
            </a:r>
          </a:p>
          <a:p>
            <a:r>
              <a:rPr lang="en-US" dirty="0" smtClean="0"/>
              <a:t>	events = transform_event(raw_evt);</a:t>
            </a:r>
          </a:p>
          <a:p>
            <a:r>
              <a:rPr lang="en-US" dirty="0" smtClean="0"/>
              <a:t>	for each evt in events {</a:t>
            </a:r>
          </a:p>
          <a:p>
            <a:r>
              <a:rPr lang="en-US" dirty="0" smtClean="0"/>
              <a:t>  		state = fsm_transition(state, evt);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Note that this is basically the normal event loop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Suppose we wanted to implement an interaction for specifying a 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just specify two endpoints</a:t>
            </a:r>
          </a:p>
          <a:p>
            <a:pPr lvl="1"/>
            <a:r>
              <a:rPr lang="en-US" dirty="0" smtClean="0"/>
              <a:t>click, click</a:t>
            </a:r>
          </a:p>
          <a:p>
            <a:pPr lvl="1"/>
            <a:r>
              <a:rPr lang="en-US" dirty="0" smtClean="0"/>
              <a:t>not good: no affordance, no feedback (/ feedforward)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feedback is to use “rubber banding”</a:t>
            </a:r>
          </a:p>
          <a:p>
            <a:pPr lvl="1"/>
            <a:r>
              <a:rPr lang="en-US" dirty="0" smtClean="0"/>
              <a:t>stretch out the line as you drag</a:t>
            </a:r>
          </a:p>
          <a:p>
            <a:pPr lvl="1"/>
            <a:r>
              <a:rPr lang="en-US" dirty="0" smtClean="0"/>
              <a:t>at all times, shows where you would </a:t>
            </a:r>
            <a:br>
              <a:rPr lang="en-US" dirty="0" smtClean="0"/>
            </a:br>
            <a:r>
              <a:rPr lang="en-US" dirty="0" smtClean="0"/>
              <a:t>end up if you “let go”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…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loc_move: // trans evt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… action …   // trans action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state = 42;  // trans target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loc_dn: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 …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1336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908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90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43600" y="2667000"/>
            <a:ext cx="3048000" cy="604345"/>
            <a:chOff x="4495800" y="1447800"/>
            <a:chExt cx="4419600" cy="876300"/>
          </a:xfrm>
        </p:grpSpPr>
        <p:sp>
          <p:nvSpPr>
            <p:cNvPr id="10" name="Oval 9"/>
            <p:cNvSpPr/>
            <p:nvPr/>
          </p:nvSpPr>
          <p:spPr>
            <a:xfrm>
              <a:off x="4495800" y="1485900"/>
              <a:ext cx="838200" cy="838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77200" y="1485900"/>
              <a:ext cx="838200" cy="838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334000" y="1904206"/>
              <a:ext cx="27432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69230" y="1447800"/>
              <a:ext cx="2438400" cy="490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loc_move / action</a:t>
              </a:r>
              <a:endParaRPr lang="en-US" sz="1600" dirty="0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switch (state)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0:   // case for each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loc_move: // trans evt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… action …   // trans action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 		state = 42;  // trans target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  		case loc_dn: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	 		 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case 1: // case for next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		  	switch (evt.kind) …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 smtClean="0"/>
              <a:t>return state;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219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00200" y="2743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1336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90800" y="3581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590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600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stylized code</a:t>
            </a:r>
          </a:p>
          <a:p>
            <a:r>
              <a:rPr lang="en-US" dirty="0" smtClean="0"/>
              <a:t>Can be replaced with fixed code + table that represents FSM</a:t>
            </a:r>
          </a:p>
          <a:p>
            <a:pPr lvl="1"/>
            <a:r>
              <a:rPr lang="en-US" dirty="0" smtClean="0"/>
              <a:t>only have to write the fixed code once</a:t>
            </a:r>
          </a:p>
          <a:p>
            <a:pPr lvl="1"/>
            <a:r>
              <a:rPr lang="en-US" dirty="0" smtClean="0"/>
              <a:t>can have a tool that generates table </a:t>
            </a:r>
            <a:br>
              <a:rPr lang="en-US" dirty="0" smtClean="0"/>
            </a:br>
            <a:r>
              <a:rPr lang="en-US" dirty="0" smtClean="0"/>
              <a:t>from something else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consists of array of states</a:t>
            </a:r>
          </a:p>
          <a:p>
            <a:r>
              <a:rPr lang="en-US" dirty="0" smtClean="0"/>
              <a:t>Each state has list of transitions</a:t>
            </a:r>
          </a:p>
          <a:p>
            <a:r>
              <a:rPr lang="en-US" dirty="0" smtClean="0"/>
              <a:t>Each transition has</a:t>
            </a:r>
          </a:p>
          <a:p>
            <a:pPr lvl="1"/>
            <a:r>
              <a:rPr lang="en-US" dirty="0" smtClean="0"/>
              <a:t>event match method</a:t>
            </a:r>
          </a:p>
          <a:p>
            <a:pPr lvl="1"/>
            <a:r>
              <a:rPr lang="en-US" dirty="0" smtClean="0"/>
              <a:t>list of actions (or action method)</a:t>
            </a:r>
          </a:p>
          <a:p>
            <a:pPr lvl="1"/>
            <a:r>
              <a:rPr lang="en-US" dirty="0" smtClean="0"/>
              <a:t>target state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driven implementation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fsm_transition(state, 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for each transition TR in table[state]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	if TR.match(evt)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		TR.action();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    		state = TR.to_state();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    		break;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	return state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dirty="0" smtClean="0"/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dirty="0" smtClean="0"/>
              <a:t>Simpler: now just fill in table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6002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143000" y="3048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Issues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</a:p>
          <a:p>
            <a:pPr lvl="1"/>
            <a:r>
              <a:rPr lang="en-US" dirty="0" smtClean="0"/>
              <a:t>Graphical notation is nice for small things, </a:t>
            </a:r>
            <a:br>
              <a:rPr lang="en-US" dirty="0" smtClean="0"/>
            </a:br>
            <a:r>
              <a:rPr lang="en-US" dirty="0" smtClean="0"/>
              <a:t>but doesn’t scale (spaghetti) </a:t>
            </a:r>
          </a:p>
          <a:p>
            <a:pPr lvl="1"/>
            <a:r>
              <a:rPr lang="en-US" dirty="0" smtClean="0"/>
              <a:t>Textual notation is not nice</a:t>
            </a:r>
          </a:p>
          <a:p>
            <a:pPr lvl="2"/>
            <a:r>
              <a:rPr lang="en-US" dirty="0" smtClean="0"/>
              <a:t>Like all GOTO control flow</a:t>
            </a:r>
          </a:p>
          <a:p>
            <a:r>
              <a:rPr lang="en-US" dirty="0" smtClean="0"/>
              <a:t>Handles sequencing well, </a:t>
            </a:r>
            <a:br>
              <a:rPr lang="en-US" dirty="0" smtClean="0"/>
            </a:br>
            <a:r>
              <a:rPr lang="en-US" dirty="0" smtClean="0"/>
              <a:t>but not independent action</a:t>
            </a:r>
          </a:p>
          <a:p>
            <a:pPr lvl="1"/>
            <a:r>
              <a:rPr lang="en-US" dirty="0" smtClean="0"/>
              <a:t>State explosion problems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explosion problems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had a button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you want to add an option to modify its action with ctrl key</a:t>
            </a:r>
          </a:p>
          <a:p>
            <a:pPr lvl="1"/>
            <a:r>
              <a:rPr lang="en-US" dirty="0" smtClean="0"/>
              <a:t>Changes label and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376487"/>
            <a:ext cx="4876800" cy="1662113"/>
            <a:chOff x="288" y="1872"/>
            <a:chExt cx="5280" cy="18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47124" name="Oval 7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125" name="Freeform 8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47122" name="Oval 10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7123" name="Oval 11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47119" name="Line 12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20" name="Line 13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21" name="Oval 14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7110" name="Oval 15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47115" name="Oval 1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116" name="Oval 1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47112" name="Line 19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3" name="Line 20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Line 21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tracking the control key look like?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key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457200" y="5167313"/>
            <a:ext cx="155575" cy="306387"/>
          </a:xfrm>
          <a:custGeom>
            <a:avLst/>
            <a:gdLst>
              <a:gd name="T0" fmla="*/ 0 w 144"/>
              <a:gd name="T1" fmla="*/ 0 h 288"/>
              <a:gd name="T2" fmla="*/ 155575 w 144"/>
              <a:gd name="T3" fmla="*/ 153194 h 288"/>
              <a:gd name="T4" fmla="*/ 0 w 144"/>
              <a:gd name="T5" fmla="*/ 30638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144" y="144"/>
                </a:lnTo>
                <a:lnTo>
                  <a:pt x="0" y="28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622300" y="2819400"/>
            <a:ext cx="774700" cy="7715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700088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1319213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Rubber banding provides good feedback</a:t>
            </a:r>
          </a:p>
          <a:p>
            <a:endParaRPr lang="en-US" dirty="0" smtClean="0"/>
          </a:p>
          <a:p>
            <a:r>
              <a:rPr lang="en-US" dirty="0" smtClean="0"/>
              <a:t>How would we provide better affordance?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key  x   Button</a:t>
            </a:r>
          </a:p>
        </p:txBody>
      </p:sp>
      <p:sp>
        <p:nvSpPr>
          <p:cNvPr id="50180" name="Freeform 5"/>
          <p:cNvSpPr>
            <a:spLocks/>
          </p:cNvSpPr>
          <p:nvPr/>
        </p:nvSpPr>
        <p:spPr bwMode="auto">
          <a:xfrm>
            <a:off x="457200" y="5167313"/>
            <a:ext cx="155575" cy="306387"/>
          </a:xfrm>
          <a:custGeom>
            <a:avLst/>
            <a:gdLst>
              <a:gd name="T0" fmla="*/ 0 w 144"/>
              <a:gd name="T1" fmla="*/ 0 h 288"/>
              <a:gd name="T2" fmla="*/ 155575 w 144"/>
              <a:gd name="T3" fmla="*/ 153194 h 288"/>
              <a:gd name="T4" fmla="*/ 0 w 144"/>
              <a:gd name="T5" fmla="*/ 306387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lnTo>
                  <a:pt x="144" y="144"/>
                </a:lnTo>
                <a:lnTo>
                  <a:pt x="0" y="28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622300" y="2819400"/>
            <a:ext cx="774700" cy="7715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V="1">
            <a:off x="700088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1319213" y="3435350"/>
            <a:ext cx="0" cy="1624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3429000"/>
            <a:ext cx="4876800" cy="1662113"/>
            <a:chOff x="288" y="1872"/>
            <a:chExt cx="5280" cy="1800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0202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203" name="Freeform 14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0200" name="Oval 16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0201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197" name="Line 18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8" name="Line 19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9" name="Oval 20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188" name="Oval 21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0193" name="Oval 23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194" name="Oval 24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190" name="Line 25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1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92" name="Line 27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0186" name="Text Box 28"/>
          <p:cNvSpPr txBox="1">
            <a:spLocks noChangeArrowheads="1"/>
          </p:cNvSpPr>
          <p:nvPr/>
        </p:nvSpPr>
        <p:spPr bwMode="auto">
          <a:xfrm>
            <a:off x="2057400" y="3657600"/>
            <a:ext cx="68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8000" dirty="0"/>
              <a:t>x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button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 are really independent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   “</a:t>
            </a:r>
            <a:r>
              <a:rPr lang="en-US" dirty="0" smtClean="0"/>
              <a:t>Cross-product” machine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819400"/>
            <a:ext cx="939800" cy="2895600"/>
            <a:chOff x="2680" y="1488"/>
            <a:chExt cx="340" cy="1047"/>
          </a:xfrm>
        </p:grpSpPr>
        <p:sp>
          <p:nvSpPr>
            <p:cNvPr id="51225" name="Freeform 5"/>
            <p:cNvSpPr>
              <a:spLocks/>
            </p:cNvSpPr>
            <p:nvPr/>
          </p:nvSpPr>
          <p:spPr bwMode="auto">
            <a:xfrm>
              <a:off x="2680" y="2337"/>
              <a:ext cx="56" cy="111"/>
            </a:xfrm>
            <a:custGeom>
              <a:avLst/>
              <a:gdLst>
                <a:gd name="T0" fmla="*/ 0 w 144"/>
                <a:gd name="T1" fmla="*/ 0 h 288"/>
                <a:gd name="T2" fmla="*/ 56 w 144"/>
                <a:gd name="T3" fmla="*/ 56 h 288"/>
                <a:gd name="T4" fmla="*/ 0 w 144"/>
                <a:gd name="T5" fmla="*/ 111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lnTo>
                    <a:pt x="144" y="144"/>
                  </a:ln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6" name="Oval 6"/>
            <p:cNvSpPr>
              <a:spLocks noChangeArrowheads="1"/>
            </p:cNvSpPr>
            <p:nvPr/>
          </p:nvSpPr>
          <p:spPr bwMode="auto">
            <a:xfrm>
              <a:off x="2740" y="2256"/>
              <a:ext cx="280" cy="27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7" name="Oval 7"/>
            <p:cNvSpPr>
              <a:spLocks noChangeArrowheads="1"/>
            </p:cNvSpPr>
            <p:nvPr/>
          </p:nvSpPr>
          <p:spPr bwMode="auto">
            <a:xfrm>
              <a:off x="2740" y="1488"/>
              <a:ext cx="280" cy="27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8" name="Line 8"/>
            <p:cNvSpPr>
              <a:spLocks noChangeShapeType="1"/>
            </p:cNvSpPr>
            <p:nvPr/>
          </p:nvSpPr>
          <p:spPr bwMode="auto">
            <a:xfrm flipV="1">
              <a:off x="2768" y="1711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29" name="Line 9"/>
            <p:cNvSpPr>
              <a:spLocks noChangeShapeType="1"/>
            </p:cNvSpPr>
            <p:nvPr/>
          </p:nvSpPr>
          <p:spPr bwMode="auto">
            <a:xfrm>
              <a:off x="2992" y="1711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24200" y="3429000"/>
            <a:ext cx="4876800" cy="1662113"/>
            <a:chOff x="288" y="1872"/>
            <a:chExt cx="5280" cy="1800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1223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1224" name="Freeform 14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1221" name="Oval 16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1222" name="Oval 17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19" name="Line 19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20" name="Oval 20"/>
              <p:cNvSpPr>
                <a:spLocks noChangeArrowheads="1"/>
              </p:cNvSpPr>
              <p:nvPr/>
            </p:nvSpPr>
            <p:spPr bwMode="auto">
              <a:xfrm>
                <a:off x="2688" y="319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1209" name="Oval 21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1214" name="Oval 23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15" name="Oval 24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12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13" name="Line 27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1206" name="Text Box 28"/>
          <p:cNvSpPr txBox="1">
            <a:spLocks noChangeArrowheads="1"/>
          </p:cNvSpPr>
          <p:nvPr/>
        </p:nvSpPr>
        <p:spPr bwMode="auto">
          <a:xfrm>
            <a:off x="2057400" y="3657600"/>
            <a:ext cx="68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8000" dirty="0"/>
              <a:t>x</a:t>
            </a: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622300" y="4943475"/>
            <a:ext cx="774700" cy="771525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machine A once for every state in machine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2247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2259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60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49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0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1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2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2257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58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5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56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2245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246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2243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244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240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41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42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31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2236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237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2233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4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5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transitions from machine B between corresponding states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3286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3298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99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88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89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0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1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3296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97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93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4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95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3284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3285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3282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3283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3279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80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81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70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3275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276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3272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73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74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3265" name="Line 41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6" name="Line 42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851525" y="4292600"/>
            <a:ext cx="276225" cy="727075"/>
            <a:chOff x="2601" y="2095"/>
            <a:chExt cx="174" cy="458"/>
          </a:xfrm>
        </p:grpSpPr>
        <p:sp>
          <p:nvSpPr>
            <p:cNvPr id="53263" name="Line 4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264" name="Line 4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3261" name="AutoShape 47"/>
            <p:cNvCxnSpPr>
              <a:cxnSpLocks noChangeShapeType="1"/>
              <a:stCxn id="53270" idx="2"/>
              <a:endCxn id="53291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262" name="AutoShape 48"/>
            <p:cNvCxnSpPr>
              <a:cxnSpLocks noChangeShapeType="1"/>
              <a:endCxn id="53291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05513" y="3076575"/>
            <a:ext cx="138112" cy="3133725"/>
            <a:chOff x="3783" y="1938"/>
            <a:chExt cx="87" cy="1974"/>
          </a:xfrm>
        </p:grpSpPr>
        <p:cxnSp>
          <p:nvCxnSpPr>
            <p:cNvPr id="53259" name="AutoShape 50"/>
            <p:cNvCxnSpPr>
              <a:cxnSpLocks noChangeShapeType="1"/>
            </p:cNvCxnSpPr>
            <p:nvPr/>
          </p:nvCxnSpPr>
          <p:spPr bwMode="auto">
            <a:xfrm rot="10800000" flipH="1">
              <a:off x="3869" y="2016"/>
              <a:ext cx="1" cy="1800"/>
            </a:xfrm>
            <a:prstGeom prst="curvedConnector3">
              <a:avLst>
                <a:gd name="adj1" fmla="val 531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3260" name="AutoShape 51"/>
            <p:cNvCxnSpPr>
              <a:cxnSpLocks noChangeShapeType="1"/>
            </p:cNvCxnSpPr>
            <p:nvPr/>
          </p:nvCxnSpPr>
          <p:spPr bwMode="auto">
            <a:xfrm rot="5400000" flipH="1">
              <a:off x="2822" y="2899"/>
              <a:ext cx="1974" cy="52"/>
            </a:xfrm>
            <a:prstGeom prst="curvedConnector5">
              <a:avLst>
                <a:gd name="adj1" fmla="val -2333"/>
                <a:gd name="adj2" fmla="val -2059616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400800" y="58674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and simplify based on semantics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2050" y="3048000"/>
            <a:ext cx="3740150" cy="1298575"/>
            <a:chOff x="1532" y="1920"/>
            <a:chExt cx="2356" cy="818"/>
          </a:xfrm>
        </p:grpSpPr>
        <p:sp>
          <p:nvSpPr>
            <p:cNvPr id="54310" name="Oval 5"/>
            <p:cNvSpPr>
              <a:spLocks noChangeArrowheads="1"/>
            </p:cNvSpPr>
            <p:nvPr/>
          </p:nvSpPr>
          <p:spPr bwMode="auto">
            <a:xfrm>
              <a:off x="1532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70" y="2520"/>
              <a:ext cx="218" cy="218"/>
              <a:chOff x="3024" y="1968"/>
              <a:chExt cx="480" cy="480"/>
            </a:xfrm>
          </p:grpSpPr>
          <p:sp>
            <p:nvSpPr>
              <p:cNvPr id="54322" name="Oval 7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23" name="Oval 8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312" name="Line 9"/>
            <p:cNvSpPr>
              <a:spLocks noChangeShapeType="1"/>
            </p:cNvSpPr>
            <p:nvPr/>
          </p:nvSpPr>
          <p:spPr bwMode="auto">
            <a:xfrm>
              <a:off x="1750" y="26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3" name="Line 10"/>
            <p:cNvSpPr>
              <a:spLocks noChangeShapeType="1"/>
            </p:cNvSpPr>
            <p:nvPr/>
          </p:nvSpPr>
          <p:spPr bwMode="auto">
            <a:xfrm>
              <a:off x="2797" y="2629"/>
              <a:ext cx="8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4" name="Oval 11"/>
            <p:cNvSpPr>
              <a:spLocks noChangeArrowheads="1"/>
            </p:cNvSpPr>
            <p:nvPr/>
          </p:nvSpPr>
          <p:spPr bwMode="auto">
            <a:xfrm>
              <a:off x="2579" y="25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5" name="Oval 12"/>
            <p:cNvSpPr>
              <a:spLocks noChangeArrowheads="1"/>
            </p:cNvSpPr>
            <p:nvPr/>
          </p:nvSpPr>
          <p:spPr bwMode="auto">
            <a:xfrm>
              <a:off x="2579" y="1920"/>
              <a:ext cx="218" cy="21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626" y="1920"/>
              <a:ext cx="218" cy="218"/>
              <a:chOff x="3024" y="1968"/>
              <a:chExt cx="480" cy="480"/>
            </a:xfrm>
          </p:grpSpPr>
          <p:sp>
            <p:nvSpPr>
              <p:cNvPr id="54320" name="Oval 14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21" name="Oval 15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317" name="Line 16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8" name="Line 17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319" name="Line 18"/>
            <p:cNvSpPr>
              <a:spLocks noChangeShapeType="1"/>
            </p:cNvSpPr>
            <p:nvPr/>
          </p:nvSpPr>
          <p:spPr bwMode="auto">
            <a:xfrm>
              <a:off x="2797" y="2029"/>
              <a:ext cx="8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4308" name="Oval 22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4309" name="Freeform 23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4306" name="Oval 25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4307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4303" name="Line 27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4" name="Line 28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5" name="Oval 29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294" name="Oval 30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4299" name="Oval 3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300" name="Oval 33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4296" name="Line 34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7" name="Line 35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8" name="Line 36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4291" name="Line 38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2" name="Line 39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4289" name="Line 41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90" name="Line 42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851525" y="4292600"/>
            <a:ext cx="276225" cy="727075"/>
            <a:chOff x="2601" y="2095"/>
            <a:chExt cx="174" cy="458"/>
          </a:xfrm>
        </p:grpSpPr>
        <p:sp>
          <p:nvSpPr>
            <p:cNvPr id="54287" name="Line 4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288" name="Line 4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4285" name="AutoShape 47"/>
            <p:cNvCxnSpPr>
              <a:cxnSpLocks noChangeShapeType="1"/>
              <a:stCxn id="54294" idx="2"/>
              <a:endCxn id="54315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6" name="AutoShape 48"/>
            <p:cNvCxnSpPr>
              <a:cxnSpLocks noChangeShapeType="1"/>
              <a:endCxn id="54315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05513" y="3076575"/>
            <a:ext cx="138112" cy="3133725"/>
            <a:chOff x="3783" y="1938"/>
            <a:chExt cx="87" cy="1974"/>
          </a:xfrm>
        </p:grpSpPr>
        <p:cxnSp>
          <p:nvCxnSpPr>
            <p:cNvPr id="54283" name="AutoShape 50"/>
            <p:cNvCxnSpPr>
              <a:cxnSpLocks noChangeShapeType="1"/>
            </p:cNvCxnSpPr>
            <p:nvPr/>
          </p:nvCxnSpPr>
          <p:spPr bwMode="auto">
            <a:xfrm rot="10800000" flipH="1">
              <a:off x="3869" y="2016"/>
              <a:ext cx="1" cy="1800"/>
            </a:xfrm>
            <a:prstGeom prst="curvedConnector3">
              <a:avLst>
                <a:gd name="adj1" fmla="val 53100014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284" name="AutoShape 51"/>
            <p:cNvCxnSpPr>
              <a:cxnSpLocks noChangeShapeType="1"/>
            </p:cNvCxnSpPr>
            <p:nvPr/>
          </p:nvCxnSpPr>
          <p:spPr bwMode="auto">
            <a:xfrm rot="5400000" flipH="1">
              <a:off x="2822" y="2899"/>
              <a:ext cx="1974" cy="52"/>
            </a:xfrm>
            <a:prstGeom prst="curvedConnector5">
              <a:avLst>
                <a:gd name="adj1" fmla="val -2333"/>
                <a:gd name="adj2" fmla="val -2059616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 machines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and simplify based on semantics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432050" y="40005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26125" y="4000500"/>
            <a:ext cx="346075" cy="346075"/>
            <a:chOff x="3024" y="1968"/>
            <a:chExt cx="480" cy="480"/>
          </a:xfrm>
        </p:grpSpPr>
        <p:sp>
          <p:nvSpPr>
            <p:cNvPr id="55336" name="Oval 6"/>
            <p:cNvSpPr>
              <a:spLocks noChangeArrowheads="1"/>
            </p:cNvSpPr>
            <p:nvPr/>
          </p:nvSpPr>
          <p:spPr bwMode="auto">
            <a:xfrm>
              <a:off x="3024" y="1968"/>
              <a:ext cx="480" cy="4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37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2778125" y="4173538"/>
            <a:ext cx="1316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>
            <a:off x="4440238" y="4173538"/>
            <a:ext cx="1385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4" name="Oval 10"/>
          <p:cNvSpPr>
            <a:spLocks noChangeArrowheads="1"/>
          </p:cNvSpPr>
          <p:nvPr/>
        </p:nvSpPr>
        <p:spPr bwMode="auto">
          <a:xfrm>
            <a:off x="4094163" y="40005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11"/>
          <p:cNvSpPr>
            <a:spLocks noChangeArrowheads="1"/>
          </p:cNvSpPr>
          <p:nvPr/>
        </p:nvSpPr>
        <p:spPr bwMode="auto">
          <a:xfrm>
            <a:off x="4094163" y="3048000"/>
            <a:ext cx="346075" cy="3460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 flipV="1">
            <a:off x="4129088" y="3325813"/>
            <a:ext cx="0" cy="727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>
            <a:off x="4405313" y="3325813"/>
            <a:ext cx="0" cy="727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8" name="Freeform 14"/>
          <p:cNvSpPr>
            <a:spLocks/>
          </p:cNvSpPr>
          <p:nvPr/>
        </p:nvSpPr>
        <p:spPr bwMode="auto">
          <a:xfrm>
            <a:off x="4440238" y="3221038"/>
            <a:ext cx="2803525" cy="2765425"/>
          </a:xfrm>
          <a:custGeom>
            <a:avLst/>
            <a:gdLst>
              <a:gd name="T0" fmla="*/ 0 w 1766"/>
              <a:gd name="T1" fmla="*/ 0 h 1742"/>
              <a:gd name="T2" fmla="*/ 1995488 w 1766"/>
              <a:gd name="T3" fmla="*/ 298450 h 1742"/>
              <a:gd name="T4" fmla="*/ 2754313 w 1766"/>
              <a:gd name="T5" fmla="*/ 1316038 h 1742"/>
              <a:gd name="T6" fmla="*/ 2287588 w 1766"/>
              <a:gd name="T7" fmla="*/ 2282825 h 1742"/>
              <a:gd name="T8" fmla="*/ 1598612 w 1766"/>
              <a:gd name="T9" fmla="*/ 2765425 h 1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66"/>
              <a:gd name="T16" fmla="*/ 0 h 1742"/>
              <a:gd name="T17" fmla="*/ 1766 w 1766"/>
              <a:gd name="T18" fmla="*/ 1742 h 1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66" h="1742">
                <a:moveTo>
                  <a:pt x="0" y="0"/>
                </a:moveTo>
                <a:cubicBezTo>
                  <a:pt x="209" y="31"/>
                  <a:pt x="968" y="50"/>
                  <a:pt x="1257" y="188"/>
                </a:cubicBezTo>
                <a:cubicBezTo>
                  <a:pt x="1546" y="326"/>
                  <a:pt x="1704" y="621"/>
                  <a:pt x="1735" y="829"/>
                </a:cubicBezTo>
                <a:cubicBezTo>
                  <a:pt x="1766" y="1037"/>
                  <a:pt x="1562" y="1286"/>
                  <a:pt x="1441" y="1438"/>
                </a:cubicBezTo>
                <a:cubicBezTo>
                  <a:pt x="1320" y="1590"/>
                  <a:pt x="1097" y="1679"/>
                  <a:pt x="1007" y="174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 flipV="1">
            <a:off x="2362200" y="4953000"/>
            <a:ext cx="3810000" cy="1298575"/>
            <a:chOff x="288" y="1872"/>
            <a:chExt cx="5280" cy="1800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88" y="3192"/>
              <a:ext cx="5280" cy="480"/>
              <a:chOff x="288" y="3192"/>
              <a:chExt cx="5280" cy="480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288" y="3192"/>
                <a:ext cx="576" cy="480"/>
                <a:chOff x="3600" y="1440"/>
                <a:chExt cx="576" cy="480"/>
              </a:xfrm>
            </p:grpSpPr>
            <p:sp>
              <p:nvSpPr>
                <p:cNvPr id="55334" name="Oval 18"/>
                <p:cNvSpPr>
                  <a:spLocks noChangeArrowheads="1"/>
                </p:cNvSpPr>
                <p:nvPr/>
              </p:nvSpPr>
              <p:spPr bwMode="auto">
                <a:xfrm>
                  <a:off x="3696" y="1440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5335" name="Freeform 19"/>
                <p:cNvSpPr>
                  <a:spLocks/>
                </p:cNvSpPr>
                <p:nvPr/>
              </p:nvSpPr>
              <p:spPr bwMode="auto">
                <a:xfrm>
                  <a:off x="3600" y="1584"/>
                  <a:ext cx="96" cy="192"/>
                </a:xfrm>
                <a:custGeom>
                  <a:avLst/>
                  <a:gdLst>
                    <a:gd name="T0" fmla="*/ 0 w 144"/>
                    <a:gd name="T1" fmla="*/ 0 h 288"/>
                    <a:gd name="T2" fmla="*/ 96 w 144"/>
                    <a:gd name="T3" fmla="*/ 96 h 288"/>
                    <a:gd name="T4" fmla="*/ 0 w 144"/>
                    <a:gd name="T5" fmla="*/ 192 h 288"/>
                    <a:gd name="T6" fmla="*/ 0 60000 65536"/>
                    <a:gd name="T7" fmla="*/ 0 60000 65536"/>
                    <a:gd name="T8" fmla="*/ 0 60000 65536"/>
                    <a:gd name="T9" fmla="*/ 0 w 144"/>
                    <a:gd name="T10" fmla="*/ 0 h 288"/>
                    <a:gd name="T11" fmla="*/ 144 w 14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4" h="288">
                      <a:moveTo>
                        <a:pt x="0" y="0"/>
                      </a:moveTo>
                      <a:lnTo>
                        <a:pt x="144" y="144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5088" y="3192"/>
                <a:ext cx="480" cy="480"/>
                <a:chOff x="3024" y="1968"/>
                <a:chExt cx="480" cy="480"/>
              </a:xfrm>
            </p:grpSpPr>
            <p:sp>
              <p:nvSpPr>
                <p:cNvPr id="55332" name="Oval 2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5333" name="Oval 22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folHlink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5329" name="Line 23"/>
              <p:cNvSpPr>
                <a:spLocks noChangeShapeType="1"/>
              </p:cNvSpPr>
              <p:nvPr/>
            </p:nvSpPr>
            <p:spPr bwMode="auto">
              <a:xfrm>
                <a:off x="864" y="343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30" name="Line 24"/>
              <p:cNvSpPr>
                <a:spLocks noChangeShapeType="1"/>
              </p:cNvSpPr>
              <p:nvPr/>
            </p:nvSpPr>
            <p:spPr bwMode="auto">
              <a:xfrm>
                <a:off x="3168" y="3432"/>
                <a:ext cx="19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31" name="Oval 25"/>
              <p:cNvSpPr>
                <a:spLocks noChangeArrowheads="1"/>
              </p:cNvSpPr>
              <p:nvPr/>
            </p:nvSpPr>
            <p:spPr bwMode="auto">
              <a:xfrm flipV="1">
                <a:off x="2688" y="3192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320" name="Oval 26"/>
            <p:cNvSpPr>
              <a:spLocks noChangeArrowheads="1"/>
            </p:cNvSpPr>
            <p:nvPr/>
          </p:nvSpPr>
          <p:spPr bwMode="auto">
            <a:xfrm>
              <a:off x="2688" y="1872"/>
              <a:ext cx="480" cy="480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4992" y="1872"/>
              <a:ext cx="480" cy="480"/>
              <a:chOff x="3024" y="1968"/>
              <a:chExt cx="480" cy="480"/>
            </a:xfrm>
          </p:grpSpPr>
          <p:sp>
            <p:nvSpPr>
              <p:cNvPr id="55325" name="Oval 28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480" cy="480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26" name="Oval 29"/>
              <p:cNvSpPr>
                <a:spLocks noChangeArrowheads="1"/>
              </p:cNvSpPr>
              <p:nvPr/>
            </p:nvSpPr>
            <p:spPr bwMode="auto">
              <a:xfrm>
                <a:off x="3072" y="2016"/>
                <a:ext cx="384" cy="384"/>
              </a:xfrm>
              <a:prstGeom prst="ellipse">
                <a:avLst/>
              </a:prstGeom>
              <a:solidFill>
                <a:schemeClr val="folHlink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322" name="Line 30"/>
            <p:cNvSpPr>
              <a:spLocks noChangeShapeType="1"/>
            </p:cNvSpPr>
            <p:nvPr/>
          </p:nvSpPr>
          <p:spPr bwMode="auto">
            <a:xfrm flipV="1">
              <a:off x="2736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3" name="Line 31"/>
            <p:cNvSpPr>
              <a:spLocks noChangeShapeType="1"/>
            </p:cNvSpPr>
            <p:nvPr/>
          </p:nvSpPr>
          <p:spPr bwMode="auto">
            <a:xfrm>
              <a:off x="3120" y="2256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4" name="Line 32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473325" y="4278313"/>
            <a:ext cx="276225" cy="727075"/>
            <a:chOff x="2601" y="2095"/>
            <a:chExt cx="174" cy="458"/>
          </a:xfrm>
        </p:grpSpPr>
        <p:sp>
          <p:nvSpPr>
            <p:cNvPr id="55317" name="Line 34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18" name="Line 35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125913" y="4267200"/>
            <a:ext cx="276225" cy="727075"/>
            <a:chOff x="2601" y="2095"/>
            <a:chExt cx="174" cy="458"/>
          </a:xfrm>
        </p:grpSpPr>
        <p:sp>
          <p:nvSpPr>
            <p:cNvPr id="55315" name="Line 37"/>
            <p:cNvSpPr>
              <a:spLocks noChangeShapeType="1"/>
            </p:cNvSpPr>
            <p:nvPr/>
          </p:nvSpPr>
          <p:spPr bwMode="auto">
            <a:xfrm flipV="1">
              <a:off x="2601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16" name="Line 38"/>
            <p:cNvSpPr>
              <a:spLocks noChangeShapeType="1"/>
            </p:cNvSpPr>
            <p:nvPr/>
          </p:nvSpPr>
          <p:spPr bwMode="auto">
            <a:xfrm>
              <a:off x="2775" y="2095"/>
              <a:ext cx="0" cy="4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4075113" y="3079750"/>
            <a:ext cx="152400" cy="3133725"/>
            <a:chOff x="2567" y="1940"/>
            <a:chExt cx="96" cy="1974"/>
          </a:xfrm>
        </p:grpSpPr>
        <p:cxnSp>
          <p:nvCxnSpPr>
            <p:cNvPr id="55313" name="AutoShape 40"/>
            <p:cNvCxnSpPr>
              <a:cxnSpLocks noChangeShapeType="1"/>
              <a:stCxn id="55320" idx="2"/>
              <a:endCxn id="55305" idx="2"/>
            </p:cNvCxnSpPr>
            <p:nvPr/>
          </p:nvCxnSpPr>
          <p:spPr bwMode="auto">
            <a:xfrm rot="10800000" flipH="1">
              <a:off x="2567" y="2029"/>
              <a:ext cx="1" cy="1800"/>
            </a:xfrm>
            <a:prstGeom prst="curvedConnector3">
              <a:avLst>
                <a:gd name="adj1" fmla="val -20669996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14" name="AutoShape 41"/>
            <p:cNvCxnSpPr>
              <a:cxnSpLocks noChangeShapeType="1"/>
              <a:endCxn id="55305" idx="1"/>
            </p:cNvCxnSpPr>
            <p:nvPr/>
          </p:nvCxnSpPr>
          <p:spPr bwMode="auto">
            <a:xfrm rot="5400000" flipH="1">
              <a:off x="1650" y="2901"/>
              <a:ext cx="1974" cy="52"/>
            </a:xfrm>
            <a:prstGeom prst="curvedConnector5">
              <a:avLst>
                <a:gd name="adj1" fmla="val -2333"/>
                <a:gd name="adj2" fmla="val 4480769"/>
                <a:gd name="adj3" fmla="val 100097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suppose we add another independent action (shift key?)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suppose we add another independent action (shift key?)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pattern</a:t>
            </a:r>
          </a:p>
          <a:p>
            <a:pPr lvl="1"/>
            <a:r>
              <a:rPr lang="en-US" dirty="0" smtClean="0"/>
              <a:t>But, totally out of hand</a:t>
            </a:r>
          </a:p>
          <a:p>
            <a:pPr lvl="1"/>
            <a:r>
              <a:rPr lang="en-US" dirty="0" smtClean="0"/>
              <a:t>Won’t attempt it here</a:t>
            </a:r>
          </a:p>
          <a:p>
            <a:r>
              <a:rPr lang="en-US" dirty="0" smtClean="0"/>
              <a:t>Quickly get combinatoric explosion</a:t>
            </a:r>
          </a:p>
          <a:p>
            <a:pPr lvl="1"/>
            <a:r>
              <a:rPr lang="en-US" dirty="0" smtClean="0"/>
              <a:t>Big drawback of FSM</a:t>
            </a:r>
          </a:p>
          <a:p>
            <a:r>
              <a:rPr lang="en-US" dirty="0" smtClean="0"/>
              <a:t>Example: 	must select N items, </a:t>
            </a:r>
            <a:br>
              <a:rPr lang="en-US" dirty="0" smtClean="0"/>
            </a:br>
            <a:r>
              <a:rPr lang="en-US" dirty="0" smtClean="0"/>
              <a:t>		but can do it in any order</a:t>
            </a:r>
          </a:p>
          <a:p>
            <a:pPr lvl="1"/>
            <a:r>
              <a:rPr lang="en-US" dirty="0" smtClean="0"/>
              <a:t>Best possible is 2</a:t>
            </a:r>
            <a:r>
              <a:rPr lang="en-US" baseline="30000" dirty="0" smtClean="0"/>
              <a:t>N</a:t>
            </a:r>
            <a:r>
              <a:rPr lang="en-US" dirty="0" smtClean="0"/>
              <a:t> states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more advanced forms equivalent to FSM that can help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can use versions with variables </a:t>
            </a:r>
            <a:br>
              <a:rPr lang="en-US" dirty="0" smtClean="0"/>
            </a:br>
            <a:r>
              <a:rPr lang="en-US" dirty="0" smtClean="0"/>
              <a:t>(e.g., ATNs) and put some of the state in the vars</a:t>
            </a:r>
          </a:p>
          <a:p>
            <a:endParaRPr lang="en-US" dirty="0" smtClean="0"/>
          </a:p>
          <a:p>
            <a:r>
              <a:rPr lang="en-US" dirty="0" smtClean="0"/>
              <a:t>Also things like “Propositional Production Systems” and “State Charts” that can eliminate some of the complexity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</a:t>
            </a:r>
            <a:r>
              <a:rPr lang="en-US" dirty="0" smtClean="0"/>
              <a:t>machines </a:t>
            </a:r>
            <a:r>
              <a:rPr lang="en-US" dirty="0" smtClean="0"/>
              <a:t>are very good </a:t>
            </a:r>
            <a:r>
              <a:rPr lang="en-US" sz="4000" dirty="0" smtClean="0"/>
              <a:t>(for this job)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 smtClean="0"/>
              <a:t>do </a:t>
            </a:r>
            <a:r>
              <a:rPr lang="en-US" dirty="0" smtClean="0"/>
              <a:t>have limits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 don’t handle independent actions very well (</a:t>
            </a:r>
            <a:r>
              <a:rPr lang="en-US" dirty="0" smtClean="0">
                <a:sym typeface="Wingdings" pitchFamily="2" charset="2"/>
              </a:rPr>
              <a:t> state explosion)</a:t>
            </a:r>
          </a:p>
          <a:p>
            <a:endParaRPr lang="en-US" dirty="0" smtClean="0"/>
          </a:p>
          <a:p>
            <a:r>
              <a:rPr lang="en-US" dirty="0" smtClean="0"/>
              <a:t>Mostly useful for smaller things</a:t>
            </a:r>
          </a:p>
          <a:p>
            <a:pPr lvl="1"/>
            <a:r>
              <a:rPr lang="en-US" dirty="0" smtClean="0"/>
              <a:t>Great for individual components</a:t>
            </a:r>
          </a:p>
          <a:p>
            <a:pPr lvl="1"/>
            <a:r>
              <a:rPr lang="en-US" dirty="0" smtClean="0"/>
              <a:t>Not so great for whole dialogs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Path of least resistance is rigid sequencing</a:t>
            </a:r>
          </a:p>
          <a:p>
            <a:pPr lvl="1"/>
            <a:r>
              <a:rPr lang="en-US" dirty="0" smtClean="0"/>
              <a:t>Ask: is this good for what I am doing?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Rubber banding provides good feedback</a:t>
            </a:r>
          </a:p>
          <a:p>
            <a:endParaRPr lang="en-US" dirty="0" smtClean="0"/>
          </a:p>
          <a:p>
            <a:r>
              <a:rPr lang="en-US" dirty="0" smtClean="0"/>
              <a:t>How would we provide better affordance?</a:t>
            </a:r>
          </a:p>
          <a:p>
            <a:pPr lvl="1"/>
            <a:r>
              <a:rPr lang="en-US" dirty="0" smtClean="0"/>
              <a:t>Changing cursor shape is </a:t>
            </a:r>
            <a:br>
              <a:rPr lang="en-US" dirty="0" smtClean="0"/>
            </a:br>
            <a:r>
              <a:rPr lang="en-US" dirty="0" smtClean="0"/>
              <a:t>about all we have to work with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rubber banding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 the press for endpoint p1;</a:t>
            </a:r>
          </a:p>
          <a:p>
            <a:r>
              <a:rPr lang="en-US" dirty="0" smtClean="0"/>
              <a:t>P2 = P1;</a:t>
            </a:r>
          </a:p>
          <a:p>
            <a:r>
              <a:rPr lang="en-US" dirty="0" smtClean="0"/>
              <a:t>Draw line P1-P2;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	Erase line P1-P2;</a:t>
            </a:r>
          </a:p>
          <a:p>
            <a:r>
              <a:rPr lang="en-US" dirty="0" smtClean="0"/>
              <a:t>	P2 = current_position();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Until release event;</a:t>
            </a:r>
          </a:p>
          <a:p>
            <a:r>
              <a:rPr lang="en-US" dirty="0" smtClean="0"/>
              <a:t>Act on line input;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rubber banding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get around this loop absolute min of 5 times / sec</a:t>
            </a:r>
          </a:p>
          <a:p>
            <a:pPr lvl="1"/>
            <a:r>
              <a:rPr lang="en-US" dirty="0" smtClean="0"/>
              <a:t>10 times better</a:t>
            </a:r>
          </a:p>
          <a:p>
            <a:pPr lvl="1"/>
            <a:r>
              <a:rPr lang="en-US" dirty="0" smtClean="0"/>
              <a:t>more would be better</a:t>
            </a:r>
          </a:p>
          <a:p>
            <a:r>
              <a:rPr lang="en-US" dirty="0" smtClean="0"/>
              <a:t>Notice we need “undraw” here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code?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Accept the press for endpoint p1;</a:t>
            </a:r>
          </a:p>
          <a:p>
            <a:r>
              <a:rPr lang="en-US" dirty="0" smtClean="0"/>
              <a:t>P2 = P1;</a:t>
            </a:r>
          </a:p>
          <a:p>
            <a:r>
              <a:rPr lang="en-US" dirty="0" smtClean="0"/>
              <a:t>Draw line P1-P2;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	Erase line P1-P2;</a:t>
            </a:r>
          </a:p>
          <a:p>
            <a:r>
              <a:rPr lang="en-US" dirty="0" smtClean="0"/>
              <a:t>	P2 = current_position();</a:t>
            </a:r>
          </a:p>
          <a:p>
            <a:r>
              <a:rPr lang="en-US" dirty="0" smtClean="0"/>
              <a:t>	Draw line P1-P2;</a:t>
            </a:r>
          </a:p>
          <a:p>
            <a:r>
              <a:rPr lang="en-US" dirty="0" smtClean="0"/>
              <a:t>Until release event;</a:t>
            </a:r>
          </a:p>
          <a:p>
            <a:r>
              <a:rPr lang="en-US" dirty="0" smtClean="0"/>
              <a:t>Act on line input;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event driven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the basic event / redraw cycle form</a:t>
            </a:r>
          </a:p>
          <a:p>
            <a:pPr lvl="1"/>
            <a:r>
              <a:rPr lang="en-US" dirty="0" smtClean="0"/>
              <a:t>don’t want to mix event and sampled</a:t>
            </a:r>
          </a:p>
          <a:p>
            <a:pPr lvl="1"/>
            <a:r>
              <a:rPr lang="en-US" dirty="0" smtClean="0"/>
              <a:t>in many systems, can’t ignore events for arbitrary lengths of time</a:t>
            </a:r>
          </a:p>
          <a:p>
            <a:r>
              <a:rPr lang="en-US" dirty="0" smtClean="0"/>
              <a:t>How do we do this in a normal </a:t>
            </a:r>
            <a:br>
              <a:rPr lang="en-US" dirty="0" smtClean="0"/>
            </a:br>
            <a:r>
              <a:rPr lang="en-US" dirty="0" smtClean="0"/>
              <a:t>event / redraw loop?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1145</Words>
  <Application>Microsoft Office PowerPoint</Application>
  <PresentationFormat>On-screen Show (4:3)</PresentationFormat>
  <Paragraphs>397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Input Part 3: Handling Events &amp; Implementing Interaction Techniques</vt:lpstr>
      <vt:lpstr>Interaction techniques</vt:lpstr>
      <vt:lpstr>Suppose we wanted to implement an interaction for specifying a line</vt:lpstr>
      <vt:lpstr>Aside</vt:lpstr>
      <vt:lpstr>Aside</vt:lpstr>
      <vt:lpstr>Implementing rubber banding</vt:lpstr>
      <vt:lpstr>Implementing rubber banding</vt:lpstr>
      <vt:lpstr>What’s wrong with this code?</vt:lpstr>
      <vt:lpstr>Not event driven</vt:lpstr>
      <vt:lpstr>You don’t get to  write control flow anymore</vt:lpstr>
      <vt:lpstr>Finite state machine controllers</vt:lpstr>
      <vt:lpstr>FSM notation</vt:lpstr>
      <vt:lpstr>FSM notation</vt:lpstr>
      <vt:lpstr>FSM Notation</vt:lpstr>
      <vt:lpstr>FSM Notation</vt:lpstr>
      <vt:lpstr>Rubber banding again  (cutting up the code)</vt:lpstr>
      <vt:lpstr>FSM control for rubber banding</vt:lpstr>
      <vt:lpstr>Second example: button</vt:lpstr>
      <vt:lpstr>FSM for a button?</vt:lpstr>
      <vt:lpstr>FSM for a button</vt:lpstr>
      <vt:lpstr>FSM for a button</vt:lpstr>
      <vt:lpstr>In general...</vt:lpstr>
      <vt:lpstr>“Events” in FSMs</vt:lpstr>
      <vt:lpstr>Guards on transitions</vt:lpstr>
      <vt:lpstr>FSM are a good way to do control flow in event driven systems</vt:lpstr>
      <vt:lpstr>Another Example (time permitting) Two Item Pull-Down Menu</vt:lpstr>
      <vt:lpstr>Another Example (time permitting) Two Item Pull-Down Menu</vt:lpstr>
      <vt:lpstr>Another Example (time permitting) Two Item Pull-Down Menu</vt:lpstr>
      <vt:lpstr>Implementing FSMs</vt:lpstr>
      <vt:lpstr>Implementing FSMs</vt:lpstr>
      <vt:lpstr>Implementing FSMs</vt:lpstr>
      <vt:lpstr>Implementing FSMs</vt:lpstr>
      <vt:lpstr>Table driven implementation</vt:lpstr>
      <vt:lpstr>Table driven implementation</vt:lpstr>
      <vt:lpstr>Table driven implementation</vt:lpstr>
      <vt:lpstr>FSM Issues</vt:lpstr>
      <vt:lpstr>State explosion problems</vt:lpstr>
      <vt:lpstr>Modified button example</vt:lpstr>
      <vt:lpstr>Modified button example</vt:lpstr>
      <vt:lpstr>Modified button example</vt:lpstr>
      <vt:lpstr>Modified button example</vt:lpstr>
      <vt:lpstr>Cross product machines</vt:lpstr>
      <vt:lpstr>Cross product machines</vt:lpstr>
      <vt:lpstr>Cross product machines</vt:lpstr>
      <vt:lpstr>Cross product machines</vt:lpstr>
      <vt:lpstr>Now suppose we add another independent action (shift key?)</vt:lpstr>
      <vt:lpstr>Now suppose we add another independent action (shift key?)</vt:lpstr>
      <vt:lpstr>Are more advanced forms equivalent to FSM that can help</vt:lpstr>
      <vt:lpstr>State machines are very good (for this job) but do have limits</vt:lpstr>
      <vt:lpstr>Slide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Hudson</dc:creator>
  <cp:lastModifiedBy>Scott Hudson</cp:lastModifiedBy>
  <cp:revision>57</cp:revision>
  <dcterms:created xsi:type="dcterms:W3CDTF">2010-08-22T03:22:16Z</dcterms:created>
  <dcterms:modified xsi:type="dcterms:W3CDTF">2011-10-05T13:20:53Z</dcterms:modified>
</cp:coreProperties>
</file>