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7" r:id="rId2"/>
    <p:sldId id="344" r:id="rId3"/>
    <p:sldId id="316" r:id="rId4"/>
    <p:sldId id="263" r:id="rId5"/>
    <p:sldId id="264" r:id="rId6"/>
    <p:sldId id="353" r:id="rId7"/>
    <p:sldId id="357" r:id="rId8"/>
    <p:sldId id="367" r:id="rId9"/>
    <p:sldId id="368" r:id="rId10"/>
    <p:sldId id="369" r:id="rId11"/>
    <p:sldId id="370" r:id="rId12"/>
    <p:sldId id="371" r:id="rId13"/>
    <p:sldId id="372" r:id="rId14"/>
    <p:sldId id="358" r:id="rId15"/>
    <p:sldId id="373" r:id="rId16"/>
    <p:sldId id="374" r:id="rId17"/>
    <p:sldId id="375" r:id="rId18"/>
    <p:sldId id="376" r:id="rId19"/>
    <p:sldId id="377" r:id="rId20"/>
    <p:sldId id="359" r:id="rId21"/>
    <p:sldId id="366" r:id="rId22"/>
    <p:sldId id="360" r:id="rId23"/>
    <p:sldId id="283" r:id="rId24"/>
    <p:sldId id="292" r:id="rId25"/>
    <p:sldId id="293" r:id="rId26"/>
    <p:sldId id="322" r:id="rId27"/>
    <p:sldId id="323" r:id="rId28"/>
    <p:sldId id="324" r:id="rId29"/>
    <p:sldId id="325" r:id="rId30"/>
    <p:sldId id="326" r:id="rId31"/>
    <p:sldId id="287" r:id="rId32"/>
    <p:sldId id="286" r:id="rId33"/>
    <p:sldId id="327" r:id="rId34"/>
    <p:sldId id="354" r:id="rId35"/>
    <p:sldId id="329" r:id="rId36"/>
    <p:sldId id="355" r:id="rId37"/>
    <p:sldId id="348" r:id="rId38"/>
    <p:sldId id="350" r:id="rId39"/>
    <p:sldId id="356" r:id="rId40"/>
    <p:sldId id="347" r:id="rId41"/>
    <p:sldId id="280" r:id="rId42"/>
    <p:sldId id="281" r:id="rId43"/>
    <p:sldId id="345" r:id="rId44"/>
    <p:sldId id="346" r:id="rId45"/>
    <p:sldId id="282" r:id="rId46"/>
    <p:sldId id="294" r:id="rId47"/>
    <p:sldId id="295" r:id="rId48"/>
    <p:sldId id="296" r:id="rId49"/>
    <p:sldId id="333" r:id="rId50"/>
    <p:sldId id="339" r:id="rId51"/>
    <p:sldId id="297" r:id="rId52"/>
    <p:sldId id="298" r:id="rId53"/>
    <p:sldId id="299" r:id="rId54"/>
    <p:sldId id="300" r:id="rId55"/>
    <p:sldId id="301" r:id="rId56"/>
    <p:sldId id="361" r:id="rId57"/>
    <p:sldId id="362" r:id="rId58"/>
    <p:sldId id="363" r:id="rId59"/>
    <p:sldId id="364" r:id="rId60"/>
    <p:sldId id="365" r:id="rId61"/>
    <p:sldId id="334" r:id="rId62"/>
    <p:sldId id="335" r:id="rId63"/>
    <p:sldId id="336" r:id="rId64"/>
    <p:sldId id="33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01" autoAdjust="0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C117B-6F74-7A46-91F9-8D341CD1E0D7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9318-1090-EE41-B0AF-1A389A2A2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someone call out a site.</a:t>
            </a:r>
            <a:r>
              <a:rPr lang="en-US" baseline="0" dirty="0" smtClean="0"/>
              <a:t> then let’s try to make the DOM tree on the whiteboard. Then let’s compare to how that site’s DOM actually is and see how we did.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r>
              <a:rPr lang="en-US" baseline="0" dirty="0" smtClean="0"/>
              <a:t> (should 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r>
              <a:rPr lang="en-US" baseline="0" dirty="0" smtClean="0"/>
              <a:t> (should 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r>
              <a:rPr lang="en-US" baseline="0" dirty="0" smtClean="0"/>
              <a:t> (should 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r>
              <a:rPr lang="en-US" baseline="0" dirty="0" smtClean="0"/>
              <a:t> (should 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6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r>
              <a:rPr lang="en-US" baseline="0" dirty="0" smtClean="0"/>
              <a:t> (should 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6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of hands, wh</a:t>
            </a:r>
            <a:r>
              <a:rPr lang="en-US" baseline="0" dirty="0" smtClean="0"/>
              <a:t>o thinks it will be 10 or 12, who thinks it will be changed, who thinks unchanged, and why</a:t>
            </a:r>
          </a:p>
          <a:p>
            <a:r>
              <a:rPr lang="en-US" baseline="0" dirty="0" smtClean="0"/>
              <a:t>----- Meeting Notes (9/11/14 11:50) -----</a:t>
            </a:r>
          </a:p>
          <a:p>
            <a:r>
              <a:rPr lang="en-US" baseline="0" dirty="0" smtClean="0"/>
              <a:t>add different names inside the function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6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6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8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</a:t>
            </a:r>
            <a:r>
              <a:rPr lang="en-US" baseline="0" dirty="0" smtClean="0"/>
              <a:t> than we’ll cover this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3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a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6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(because you’re outside</a:t>
            </a:r>
            <a:r>
              <a:rPr lang="en-US" baseline="0" dirty="0" smtClean="0"/>
              <a:t> the scope of x, but you can still use it.)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good?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whole objects – like you create something</a:t>
            </a:r>
            <a:r>
              <a:rPr lang="en-US" baseline="0" dirty="0" smtClean="0"/>
              <a:t> but then only return the public parts</a:t>
            </a:r>
          </a:p>
          <a:p>
            <a:r>
              <a:rPr lang="en-US" baseline="0" dirty="0" smtClean="0"/>
              <a:t>(this is a hack to get around the lack of objects)</a:t>
            </a:r>
          </a:p>
          <a:p>
            <a:r>
              <a:rPr lang="en-US" baseline="0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3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3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‘dunder’ methods – a big sign saying “probably</a:t>
            </a:r>
            <a:r>
              <a:rPr lang="en-US" baseline="0" dirty="0" smtClean="0"/>
              <a:t> don’t change this”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2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which is not super killer but it’s inefficient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0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8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hang them off the function. </a:t>
            </a:r>
            <a:r>
              <a:rPr lang="en-US" dirty="0" err="1" smtClean="0"/>
              <a:t>Number</a:t>
            </a:r>
            <a:r>
              <a:rPr lang="en-US" baseline="0" dirty="0" err="1" smtClean="0"/>
              <a:t>.numTimesIsEvenCalled</a:t>
            </a:r>
          </a:p>
          <a:p>
            <a:r>
              <a:rPr lang="en-US" baseline="0" dirty="0" err="1" smtClean="0"/>
              <a:t>----- Meeting Notes (9/11/14 11:50) -----</a:t>
            </a:r>
          </a:p>
          <a:p>
            <a:r>
              <a:rPr lang="en-US" baseline="0" dirty="0" err="1" smtClean="0"/>
              <a:t>get back to them about our troubles with numTimesIsEvenCalled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05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bound at runtime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8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Java – always refers to the current instance that the “this” keyword is at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howtonode.org</a:t>
            </a:r>
            <a:r>
              <a:rPr lang="en-US" dirty="0" smtClean="0"/>
              <a:t>/what-is-this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9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Java – always refers to the current instance that the “this” keyword is at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howtonode.org</a:t>
            </a:r>
            <a:r>
              <a:rPr lang="en-US" dirty="0" smtClean="0"/>
              <a:t>/what-is-this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9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Java – always refers to the current instance that the “this” keyword is at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howtonode.org</a:t>
            </a:r>
            <a:r>
              <a:rPr lang="en-US" dirty="0" smtClean="0"/>
              <a:t>/what-is-this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Java – always refers to the current instance that the “this” keyword is at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howtonode.org</a:t>
            </a:r>
            <a:r>
              <a:rPr lang="en-US" dirty="0" smtClean="0"/>
              <a:t>/what-is-this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9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(9/12/12 14:23) -----</a:t>
            </a:r>
          </a:p>
          <a:p>
            <a:r>
              <a:rPr lang="en-US" dirty="0"/>
              <a:t>debugger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9318-1090-EE41-B0AF-1A389A2A2C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6F93EBC-3B56-4F97-9B05-B555E49F4138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E48F6C-8C1F-48F3-BA31-56D10ECE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jsfiddle.net/vnkuZ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Closures, Debugger, Prototypes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187234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 by value sometimes:</a:t>
            </a:r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plus1 = function(x)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x++;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1;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plus1(a);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4267200"/>
            <a:ext cx="1752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a-&gt; 1 (global)</a:t>
            </a:r>
          </a:p>
          <a:p>
            <a:pPr algn="ctr"/>
            <a:r>
              <a:rPr lang="en-US" dirty="0" smtClean="0"/>
              <a:t>x-&gt; 1 (plus1)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4267200"/>
            <a:ext cx="1524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 smtClean="0"/>
              <a:t>Apply plus1 to 1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248400" y="3429000"/>
            <a:ext cx="1905000" cy="685800"/>
          </a:xfrm>
          <a:prstGeom prst="wedgeRectCallout">
            <a:avLst>
              <a:gd name="adj1" fmla="val -39741"/>
              <a:gd name="adj2" fmla="val 751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is the </a:t>
            </a:r>
            <a:r>
              <a:rPr lang="en-US" i="1" dirty="0" smtClean="0"/>
              <a:t>value </a:t>
            </a:r>
            <a:r>
              <a:rPr lang="en-US" dirty="0" smtClean="0"/>
              <a:t>of the variable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0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 by value sometimes:</a:t>
            </a:r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plus1 = function(x)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x++;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1;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plus1(a);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4267200"/>
            <a:ext cx="1752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a-&gt; 1 (global)</a:t>
            </a:r>
          </a:p>
          <a:p>
            <a:pPr algn="ctr"/>
            <a:r>
              <a:rPr lang="en-US" dirty="0" smtClean="0"/>
              <a:t>x-&gt; 1 (plus1)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4267200"/>
            <a:ext cx="1524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/>
              <a:t>x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248400" y="3429000"/>
            <a:ext cx="1905000" cy="685800"/>
          </a:xfrm>
          <a:prstGeom prst="wedgeRectCallout">
            <a:avLst>
              <a:gd name="adj1" fmla="val -39741"/>
              <a:gd name="adj2" fmla="val 751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is the </a:t>
            </a:r>
            <a:r>
              <a:rPr lang="en-US" i="1" dirty="0" smtClean="0"/>
              <a:t>value </a:t>
            </a:r>
            <a:r>
              <a:rPr lang="en-US" dirty="0" smtClean="0"/>
              <a:t>of the variable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 by value sometimes:</a:t>
            </a:r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plus1 = function(x)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x++;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1;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plus1(a);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4267200"/>
            <a:ext cx="1752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a-&gt; 1 (global)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4267200"/>
            <a:ext cx="1524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 smtClean="0"/>
              <a:t>No return value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0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 by value sometimes:</a:t>
            </a:r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plus1 = function(x)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x++;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1;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plus1(a);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a</a:t>
            </a: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4267200"/>
            <a:ext cx="1752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a-&gt; 1 (</a:t>
            </a:r>
            <a:r>
              <a:rPr lang="en-US" smtClean="0"/>
              <a:t>global)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953000" y="4267200"/>
            <a:ext cx="1524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 smtClean="0"/>
              <a:t>What is 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1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92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 by reference sometimes:</a:t>
            </a:r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latin typeface="Courier New"/>
                <a:cs typeface="Courier New"/>
              </a:rPr>
              <a:t> = function(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[0] = 3;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r>
              <a:rPr lang="en-US" sz="2400" dirty="0" smtClean="0">
                <a:latin typeface="Courier New"/>
                <a:cs typeface="Courier New"/>
              </a:rPr>
              <a:t> = [1,2,3,4];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650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92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 by </a:t>
            </a:r>
            <a:r>
              <a:rPr lang="en-US" sz="2400" i="1" dirty="0"/>
              <a:t>R</a:t>
            </a:r>
            <a:r>
              <a:rPr lang="en-US" sz="2400" i="1" dirty="0" smtClean="0"/>
              <a:t>eference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latin typeface="Courier New"/>
                <a:cs typeface="Courier New"/>
              </a:rPr>
              <a:t> = function(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[0] = 3;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var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nums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 = [1,2,3,4];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5486400"/>
            <a:ext cx="2209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nums -&gt; 0x567</a:t>
            </a:r>
            <a:endParaRPr lang="en-US" dirty="0"/>
          </a:p>
          <a:p>
            <a:pPr algn="ctr"/>
            <a:r>
              <a:rPr lang="en-US" dirty="0" smtClean="0"/>
              <a:t>(global)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5486400"/>
            <a:ext cx="1524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nums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410200" y="3810000"/>
            <a:ext cx="2590800" cy="1143000"/>
          </a:xfrm>
          <a:prstGeom prst="wedgeRectCallout">
            <a:avLst>
              <a:gd name="adj1" fmla="val 46926"/>
              <a:gd name="adj2" fmla="val 1280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</a:t>
            </a:r>
            <a:r>
              <a:rPr lang="en-US" i="1" dirty="0" smtClean="0"/>
              <a:t>pointer </a:t>
            </a:r>
            <a:r>
              <a:rPr lang="en-US" dirty="0" smtClean="0"/>
              <a:t>to the location in memory where 1,2,3,4 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4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92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 by </a:t>
            </a:r>
            <a:r>
              <a:rPr lang="en-US" sz="2400" i="1" dirty="0"/>
              <a:t>R</a:t>
            </a:r>
            <a:r>
              <a:rPr lang="en-US" sz="2400" i="1" dirty="0" smtClean="0"/>
              <a:t>eference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latin typeface="Courier New"/>
                <a:cs typeface="Courier New"/>
              </a:rPr>
              <a:t> = function(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[0] = 3;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r>
              <a:rPr lang="en-US" sz="2400" dirty="0" smtClean="0">
                <a:latin typeface="Courier New"/>
                <a:cs typeface="Courier New"/>
              </a:rPr>
              <a:t> = [1,2,3,4];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nums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5486400"/>
            <a:ext cx="2209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nums -&gt; </a:t>
            </a:r>
            <a:r>
              <a:rPr lang="en-US" dirty="0"/>
              <a:t>0x567</a:t>
            </a:r>
            <a:endParaRPr lang="en-US" dirty="0" smtClean="0"/>
          </a:p>
          <a:p>
            <a:pPr algn="ctr"/>
            <a:r>
              <a:rPr lang="en-US" dirty="0" smtClean="0"/>
              <a:t>Arr -&gt; </a:t>
            </a:r>
            <a:r>
              <a:rPr lang="en-US" dirty="0"/>
              <a:t>0x567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5486400"/>
            <a:ext cx="35814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 smtClean="0"/>
              <a:t>Apply </a:t>
            </a:r>
            <a:r>
              <a:rPr lang="en-US" dirty="0" err="1" smtClean="0"/>
              <a:t>makeFirstThingThree</a:t>
            </a:r>
            <a:r>
              <a:rPr lang="en-US" dirty="0" smtClean="0"/>
              <a:t>  to </a:t>
            </a:r>
            <a:r>
              <a:rPr lang="en-US" dirty="0" err="1" smtClean="0"/>
              <a:t>nums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92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 by </a:t>
            </a:r>
            <a:r>
              <a:rPr lang="en-US" sz="2400" i="1" dirty="0"/>
              <a:t>R</a:t>
            </a:r>
            <a:r>
              <a:rPr lang="en-US" sz="2400" i="1" dirty="0" smtClean="0"/>
              <a:t>eference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latin typeface="Courier New"/>
                <a:cs typeface="Courier New"/>
              </a:rPr>
              <a:t> = function(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[0] = 3;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r>
              <a:rPr lang="en-US" sz="2400" dirty="0" smtClean="0">
                <a:latin typeface="Courier New"/>
                <a:cs typeface="Courier New"/>
              </a:rPr>
              <a:t> = [1,2,3,4];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nums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5486400"/>
            <a:ext cx="2209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nums -&gt; </a:t>
            </a:r>
            <a:r>
              <a:rPr lang="en-US" dirty="0"/>
              <a:t>0x567</a:t>
            </a:r>
            <a:endParaRPr lang="en-US" dirty="0" smtClean="0"/>
          </a:p>
          <a:p>
            <a:pPr algn="ctr"/>
            <a:r>
              <a:rPr lang="en-US" dirty="0" smtClean="0"/>
              <a:t>Arr -&gt; </a:t>
            </a:r>
            <a:r>
              <a:rPr lang="en-US" dirty="0"/>
              <a:t>0x567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5486400"/>
            <a:ext cx="35814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 smtClean="0"/>
              <a:t>Go to the location stored in arr</a:t>
            </a:r>
            <a:r>
              <a:rPr lang="en-US" dirty="0"/>
              <a:t> (0x567) </a:t>
            </a:r>
            <a:r>
              <a:rPr lang="en-US" dirty="0" smtClean="0"/>
              <a:t>and set the first spot to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92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 by </a:t>
            </a:r>
            <a:r>
              <a:rPr lang="en-US" sz="2400" i="1" dirty="0"/>
              <a:t>R</a:t>
            </a:r>
            <a:r>
              <a:rPr lang="en-US" sz="2400" i="1" dirty="0" smtClean="0"/>
              <a:t>eference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latin typeface="Courier New"/>
                <a:cs typeface="Courier New"/>
              </a:rPr>
              <a:t> = function(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[0] = 3;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r>
              <a:rPr lang="en-US" sz="2400" dirty="0" smtClean="0">
                <a:latin typeface="Courier New"/>
                <a:cs typeface="Courier New"/>
              </a:rPr>
              <a:t> = [1,2,3,4];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nums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5486400"/>
            <a:ext cx="2209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nums -&gt; </a:t>
            </a:r>
            <a:r>
              <a:rPr lang="en-US" dirty="0"/>
              <a:t>0x567</a:t>
            </a:r>
            <a:endParaRPr lang="en-US" dirty="0" smtClean="0"/>
          </a:p>
          <a:p>
            <a:pPr algn="ctr"/>
            <a:r>
              <a:rPr lang="en-US" dirty="0" smtClean="0"/>
              <a:t>Arr -&gt; </a:t>
            </a:r>
            <a:r>
              <a:rPr lang="en-US" dirty="0"/>
              <a:t>0x567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5486400"/>
            <a:ext cx="35814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  <a:endParaRPr lang="en-US" dirty="0"/>
          </a:p>
          <a:p>
            <a:pPr algn="ctr"/>
            <a:r>
              <a:rPr lang="en-US" dirty="0" smtClean="0"/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329317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92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 by </a:t>
            </a:r>
            <a:r>
              <a:rPr lang="en-US" sz="2400" i="1" dirty="0"/>
              <a:t>R</a:t>
            </a:r>
            <a:r>
              <a:rPr lang="en-US" sz="2400" i="1" dirty="0" smtClean="0"/>
              <a:t>eference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latin typeface="Courier New"/>
                <a:cs typeface="Courier New"/>
              </a:rPr>
              <a:t> = function(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arr</a:t>
            </a:r>
            <a:r>
              <a:rPr lang="en-US" sz="2400" dirty="0" smtClean="0">
                <a:latin typeface="Courier New"/>
                <a:cs typeface="Courier New"/>
              </a:rPr>
              <a:t>[0] = 3;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r>
              <a:rPr lang="en-US" sz="2400" dirty="0" smtClean="0">
                <a:latin typeface="Courier New"/>
                <a:cs typeface="Courier New"/>
              </a:rPr>
              <a:t> = [1,2,3,4];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makeFirstThingThree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nums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nums</a:t>
            </a:r>
            <a:endParaRPr lang="en-US" sz="2400" dirty="0" smtClean="0">
              <a:solidFill>
                <a:srgbClr val="FFFF00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5486400"/>
            <a:ext cx="2209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nums -&gt; </a:t>
            </a:r>
            <a:r>
              <a:rPr lang="en-US" dirty="0"/>
              <a:t>0x567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95600" y="5486400"/>
            <a:ext cx="35814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 smtClean="0"/>
              <a:t>What is in nums (at </a:t>
            </a:r>
            <a:r>
              <a:rPr lang="en-US" dirty="0"/>
              <a:t>0x567?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7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 website!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4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r>
              <a:rPr lang="en-US" sz="4800" dirty="0" smtClean="0"/>
              <a:t>How do function arguments work?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function changeStuff(num, obj1, obj2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num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num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+ 2;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    obj1.item = "changed";</a:t>
            </a:r>
          </a:p>
          <a:p>
            <a:r>
              <a:rPr lang="en-US" sz="2400" dirty="0">
                <a:latin typeface="Courier New"/>
                <a:cs typeface="Courier New"/>
              </a:rPr>
              <a:t>    obj2 = {item: "changed"};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num</a:t>
            </a:r>
            <a:r>
              <a:rPr lang="en-US" sz="2400" dirty="0">
                <a:latin typeface="Courier New"/>
                <a:cs typeface="Courier New"/>
              </a:rPr>
              <a:t> = 10;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obj1 = {item: "unchanged"};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obj2 = {item: "unchanged"};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changeStuff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num</a:t>
            </a:r>
            <a:r>
              <a:rPr lang="en-US" sz="2400" dirty="0">
                <a:latin typeface="Courier New"/>
                <a:cs typeface="Courier New"/>
              </a:rPr>
              <a:t>, obj1, obj2)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console.log(num)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(obj1.item)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console.log(obj2.item)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20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r>
              <a:rPr lang="en-US" sz="4800" dirty="0" smtClean="0"/>
              <a:t>How do function arguments work?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function changeStuff(num, obj1, obj2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num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num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+ 2;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    obj1.item = "changed";</a:t>
            </a:r>
          </a:p>
          <a:p>
            <a:r>
              <a:rPr lang="en-US" sz="2400" dirty="0">
                <a:latin typeface="Courier New"/>
                <a:cs typeface="Courier New"/>
              </a:rPr>
              <a:t>    obj2 = {item: "changed"};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num</a:t>
            </a:r>
            <a:r>
              <a:rPr lang="en-US" sz="2400" dirty="0">
                <a:latin typeface="Courier New"/>
                <a:cs typeface="Courier New"/>
              </a:rPr>
              <a:t> = 10;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obj1 = {item: "unchanged"};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obj2 = {item: "unchanged"};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changeStuff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num</a:t>
            </a:r>
            <a:r>
              <a:rPr lang="en-US" sz="2400" dirty="0">
                <a:latin typeface="Courier New"/>
                <a:cs typeface="Courier New"/>
              </a:rPr>
              <a:t>, obj1, obj2)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num</a:t>
            </a:r>
            <a:r>
              <a:rPr lang="en-US" sz="2400" dirty="0">
                <a:latin typeface="Courier New"/>
                <a:cs typeface="Courier New"/>
              </a:rPr>
              <a:t>)</a:t>
            </a:r>
            <a:r>
              <a:rPr lang="en-US" sz="2400" dirty="0" smtClean="0">
                <a:latin typeface="Courier New"/>
                <a:cs typeface="Courier New"/>
              </a:rPr>
              <a:t>; // 10; primitives by value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(obj1.item)</a:t>
            </a:r>
            <a:r>
              <a:rPr lang="en-US" sz="2400" dirty="0" smtClean="0">
                <a:latin typeface="Courier New"/>
                <a:cs typeface="Courier New"/>
              </a:rPr>
              <a:t>; // ‘changed’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console.log</a:t>
            </a:r>
            <a:r>
              <a:rPr lang="en-US" sz="2400" dirty="0">
                <a:latin typeface="Courier New"/>
                <a:cs typeface="Courier New"/>
              </a:rPr>
              <a:t>(obj2.item)</a:t>
            </a:r>
            <a:r>
              <a:rPr lang="en-US" sz="2400" dirty="0" smtClean="0">
                <a:latin typeface="Courier New"/>
                <a:cs typeface="Courier New"/>
              </a:rPr>
              <a:t>; // ‘unchanged’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39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r>
              <a:rPr lang="en-US" sz="4800" dirty="0" smtClean="0"/>
              <a:t>How do function arguments work?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1336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Primitives (numbers, strings, booleans) pass by value,</a:t>
            </a:r>
          </a:p>
          <a:p>
            <a:r>
              <a:rPr lang="en-US" sz="3200" dirty="0" smtClean="0"/>
              <a:t>objects (including arrays) pass by reference, </a:t>
            </a:r>
          </a:p>
          <a:p>
            <a:r>
              <a:rPr lang="en-US" sz="3200" dirty="0" smtClean="0"/>
              <a:t>functions pass by reference but be careful of “this” (more details later)</a:t>
            </a:r>
          </a:p>
          <a:p>
            <a:endParaRPr lang="en-US" sz="3200" dirty="0" smtClean="0"/>
          </a:p>
          <a:p>
            <a:r>
              <a:rPr lang="en-US" sz="3200" dirty="0" smtClean="0"/>
              <a:t>It’s like Java, plus functions</a:t>
            </a:r>
          </a:p>
        </p:txBody>
      </p:sp>
    </p:spTree>
    <p:extLst>
      <p:ext uri="{BB962C8B-B14F-4D97-AF65-F5344CB8AC3E}">
        <p14:creationId xmlns:p14="http://schemas.microsoft.com/office/powerpoint/2010/main" val="422237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and 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4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Scope</a:t>
            </a:r>
            <a:r>
              <a:rPr lang="en-US" dirty="0" smtClean="0"/>
              <a:t> controls the visibility and lifetimes of variables and parameters.</a:t>
            </a:r>
          </a:p>
          <a:p>
            <a:r>
              <a:rPr lang="en-US" dirty="0" smtClean="0"/>
              <a:t>“what you can see, where”</a:t>
            </a:r>
          </a:p>
          <a:p>
            <a:r>
              <a:rPr lang="en-US" dirty="0" smtClean="0"/>
              <a:t>In JavaScript, two levels of scope</a:t>
            </a:r>
          </a:p>
          <a:p>
            <a:pPr lvl="1"/>
            <a:r>
              <a:rPr lang="en-US" dirty="0" smtClean="0"/>
              <a:t>Global scope (object is ‘alive’ everywhere)</a:t>
            </a:r>
          </a:p>
          <a:p>
            <a:pPr lvl="1"/>
            <a:r>
              <a:rPr lang="en-US" dirty="0" smtClean="0"/>
              <a:t>Function scope (object is ‘alive’ only within a function)</a:t>
            </a:r>
          </a:p>
          <a:p>
            <a:pPr lvl="1"/>
            <a:r>
              <a:rPr lang="en-US" dirty="0" smtClean="0"/>
              <a:t>No {} scope</a:t>
            </a:r>
          </a:p>
          <a:p>
            <a:pPr lvl="1"/>
            <a:r>
              <a:rPr lang="en-US" dirty="0" smtClean="0"/>
              <a:t>Seriously, no {} scope! That’s important! That will mess you up</a:t>
            </a:r>
            <a:r>
              <a:rPr lang="en-US" dirty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56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function foo()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b = a + 1; // a is still ‘in scope’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REFERENCE ERROR </a:t>
            </a:r>
            <a:r>
              <a:rPr lang="en-US" sz="2400" dirty="0" smtClean="0">
                <a:latin typeface="Courier New"/>
                <a:cs typeface="Courier New"/>
              </a:rPr>
              <a:t>for next two lines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// because </a:t>
            </a:r>
            <a:r>
              <a:rPr lang="en-US" sz="2400" dirty="0">
                <a:latin typeface="Courier New"/>
                <a:cs typeface="Courier New"/>
              </a:rPr>
              <a:t>b is out of scope</a:t>
            </a:r>
            <a:r>
              <a:rPr lang="en-US" sz="2400" dirty="0" smtClean="0">
                <a:latin typeface="Courier New"/>
                <a:cs typeface="Courier New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en-US" sz="2400" dirty="0" smtClean="0">
                <a:latin typeface="Courier New"/>
                <a:cs typeface="Courier New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  <a:cs typeface="Courier New"/>
              </a:rPr>
              <a:t>c</a:t>
            </a:r>
            <a:r>
              <a:rPr lang="en-US" sz="2400" dirty="0" err="1" smtClean="0">
                <a:latin typeface="Courier New"/>
                <a:cs typeface="Courier New"/>
              </a:rPr>
              <a:t>onsole.log</a:t>
            </a:r>
            <a:r>
              <a:rPr lang="en-US" sz="2400" dirty="0" smtClean="0">
                <a:latin typeface="Courier New"/>
                <a:cs typeface="Courier New"/>
              </a:rPr>
              <a:t>(“b is “ + b++); </a:t>
            </a:r>
          </a:p>
        </p:txBody>
      </p:sp>
    </p:spTree>
    <p:extLst>
      <p:ext uri="{BB962C8B-B14F-4D97-AF65-F5344CB8AC3E}">
        <p14:creationId xmlns:p14="http://schemas.microsoft.com/office/powerpoint/2010/main" val="262968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3, b = 5;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function foo()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b = 7, c= 11;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// at this point, a=?, b=?, c=?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 += b + c;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// at this point, a=?, b=?, c=?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a=?, b=?, c=?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foo();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a=?, b=?, c=?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130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3, b = 5;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function foo()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b = 7, c= 11;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// at this point, a=3, b=7, c=11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 += b + c;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// at this point, a=?, b=?, c=?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a=?, b=?, c=?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foo();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</a:t>
            </a:r>
            <a:r>
              <a:rPr lang="en-US" sz="2400" dirty="0" smtClean="0">
                <a:latin typeface="Courier New"/>
                <a:cs typeface="Courier New"/>
              </a:rPr>
              <a:t>=?, </a:t>
            </a:r>
            <a:r>
              <a:rPr lang="en-US" sz="2400" dirty="0">
                <a:latin typeface="Courier New"/>
                <a:cs typeface="Courier New"/>
              </a:rPr>
              <a:t>b=?, c=?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463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3, b = 5;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function foo()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b = 7, c= 11;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// at this point, a=3, b=7, c=11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 += b + c;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// at this point, a</a:t>
            </a:r>
            <a:r>
              <a:rPr lang="en-US" sz="2400" dirty="0" smtClean="0">
                <a:latin typeface="Courier New"/>
                <a:cs typeface="Courier New"/>
              </a:rPr>
              <a:t>=21, 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en-US" sz="2400" dirty="0" smtClean="0">
                <a:latin typeface="Courier New"/>
                <a:cs typeface="Courier New"/>
              </a:rPr>
              <a:t>=7, </a:t>
            </a: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=11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a=?, b=?, c=?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foo();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</a:t>
            </a:r>
            <a:r>
              <a:rPr lang="en-US" sz="2400" dirty="0" smtClean="0">
                <a:latin typeface="Courier New"/>
                <a:cs typeface="Courier New"/>
              </a:rPr>
              <a:t>=?, </a:t>
            </a:r>
            <a:r>
              <a:rPr lang="en-US" sz="2400" dirty="0">
                <a:latin typeface="Courier New"/>
                <a:cs typeface="Courier New"/>
              </a:rPr>
              <a:t>b=?, c=?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273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3, b = 5;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function foo()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b = 7, c= 11;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// at this point, a=3, b=7, c=11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 += b + c;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// at this point, a</a:t>
            </a:r>
            <a:r>
              <a:rPr lang="en-US" sz="2400" dirty="0" smtClean="0">
                <a:latin typeface="Courier New"/>
                <a:cs typeface="Courier New"/>
              </a:rPr>
              <a:t>=21, 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en-US" sz="2400" dirty="0" smtClean="0">
                <a:latin typeface="Courier New"/>
                <a:cs typeface="Courier New"/>
              </a:rPr>
              <a:t>=7, </a:t>
            </a: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=11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</a:t>
            </a:r>
            <a:r>
              <a:rPr lang="en-US" sz="2400" dirty="0" smtClean="0">
                <a:latin typeface="Courier New"/>
                <a:cs typeface="Courier New"/>
              </a:rPr>
              <a:t>=3, 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en-US" sz="2400" dirty="0" smtClean="0">
                <a:latin typeface="Courier New"/>
                <a:cs typeface="Courier New"/>
              </a:rPr>
              <a:t>=5, c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is not defined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foo();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</a:t>
            </a:r>
            <a:r>
              <a:rPr lang="en-US" sz="2400" dirty="0" smtClean="0">
                <a:latin typeface="Courier New"/>
                <a:cs typeface="Courier New"/>
              </a:rPr>
              <a:t>=?, </a:t>
            </a:r>
            <a:r>
              <a:rPr lang="en-US" sz="2400" dirty="0">
                <a:latin typeface="Courier New"/>
                <a:cs typeface="Courier New"/>
              </a:rPr>
              <a:t>b=?, c=?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691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next Wednesday (9/17), 8pm</a:t>
            </a:r>
          </a:p>
          <a:p>
            <a:r>
              <a:rPr lang="en-US" dirty="0" smtClean="0"/>
              <a:t>You can use any JavaScript libraries. Just remember to specify them in the Readme file.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0 grades will be back by Monday.</a:t>
            </a:r>
          </a:p>
          <a:p>
            <a:r>
              <a:rPr lang="en-US" dirty="0" smtClean="0"/>
              <a:t>Office hours today right after class and tomorrow 1:30-3:00.</a:t>
            </a:r>
          </a:p>
        </p:txBody>
      </p:sp>
    </p:spTree>
    <p:extLst>
      <p:ext uri="{BB962C8B-B14F-4D97-AF65-F5344CB8AC3E}">
        <p14:creationId xmlns:p14="http://schemas.microsoft.com/office/powerpoint/2010/main" val="267496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3, b = 5;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function foo()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b = 7, c= 11;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// at this point, a=3, b=7, c=11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 += b + c;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// at this point, a</a:t>
            </a:r>
            <a:r>
              <a:rPr lang="en-US" sz="2400" dirty="0" smtClean="0">
                <a:latin typeface="Courier New"/>
                <a:cs typeface="Courier New"/>
              </a:rPr>
              <a:t>=21, 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en-US" sz="2400" dirty="0" smtClean="0">
                <a:latin typeface="Courier New"/>
                <a:cs typeface="Courier New"/>
              </a:rPr>
              <a:t>=7, </a:t>
            </a: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=11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</a:t>
            </a:r>
            <a:r>
              <a:rPr lang="en-US" sz="2400" dirty="0" smtClean="0">
                <a:latin typeface="Courier New"/>
                <a:cs typeface="Courier New"/>
              </a:rPr>
              <a:t>=3, 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en-US" sz="2400" dirty="0" smtClean="0">
                <a:latin typeface="Courier New"/>
                <a:cs typeface="Courier New"/>
              </a:rPr>
              <a:t>=5, c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is not defined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foo();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// at this point, a</a:t>
            </a:r>
            <a:r>
              <a:rPr lang="en-US" sz="2400" dirty="0" smtClean="0">
                <a:latin typeface="Courier New"/>
                <a:cs typeface="Courier New"/>
              </a:rPr>
              <a:t>=21, 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en-US" sz="2400" dirty="0" smtClean="0">
                <a:latin typeface="Courier New"/>
                <a:cs typeface="Courier New"/>
              </a:rPr>
              <a:t>=5, c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51793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inner function?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590800"/>
            <a:ext cx="7696200" cy="2971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 </a:t>
            </a:r>
            <a:r>
              <a:rPr lang="en-US" sz="2400" dirty="0">
                <a:latin typeface="Courier New"/>
                <a:cs typeface="Courier New"/>
              </a:rPr>
              <a:t>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function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y</a:t>
            </a:r>
            <a:r>
              <a:rPr lang="en-US" sz="2400" dirty="0" smtClean="0">
                <a:latin typeface="Courier New"/>
                <a:cs typeface="Courier New"/>
              </a:rPr>
              <a:t>){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alert(x +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10</a:t>
            </a:r>
            <a:r>
              <a:rPr lang="en-US" sz="2400" dirty="0" smtClean="0">
                <a:latin typeface="Courier New"/>
                <a:cs typeface="Courier New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(); // alerts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0" y="1778000"/>
            <a:ext cx="213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(not a big deal)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56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closure?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867400"/>
            <a:ext cx="7772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Much of the material is based on the discussion in </a:t>
            </a:r>
            <a:br>
              <a:rPr lang="en-US" sz="1600" dirty="0" smtClean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</a:rPr>
              <a:t>developer.mozilla.org</a:t>
            </a:r>
            <a:r>
              <a:rPr lang="en-US" sz="1600" dirty="0">
                <a:solidFill>
                  <a:schemeClr val="accent4"/>
                </a:solidFill>
              </a:rPr>
              <a:t>/en-US/docs/Web/JavaScript/Guide/Closures</a:t>
            </a:r>
          </a:p>
        </p:txBody>
      </p:sp>
    </p:spTree>
    <p:extLst>
      <p:ext uri="{BB962C8B-B14F-4D97-AF65-F5344CB8AC3E}">
        <p14:creationId xmlns:p14="http://schemas.microsoft.com/office/powerpoint/2010/main" val="2328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closure?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141"/>
            <a:ext cx="7924799" cy="4257022"/>
          </a:xfrm>
        </p:spPr>
        <p:txBody>
          <a:bodyPr/>
          <a:lstStyle/>
          <a:p>
            <a:r>
              <a:rPr lang="en-US" dirty="0" smtClean="0"/>
              <a:t>A function </a:t>
            </a:r>
            <a:r>
              <a:rPr lang="en-US" dirty="0"/>
              <a:t>with context attached – </a:t>
            </a:r>
            <a:r>
              <a:rPr lang="en-US" dirty="0" smtClean="0"/>
              <a:t>this is kind of a big deal</a:t>
            </a:r>
          </a:p>
          <a:p>
            <a:r>
              <a:rPr lang="en-US" dirty="0" smtClean="0"/>
              <a:t>They happen when you return an inner function.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124200"/>
            <a:ext cx="76962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 </a:t>
            </a:r>
            <a:r>
              <a:rPr lang="en-US" sz="2400" dirty="0">
                <a:latin typeface="Courier New"/>
                <a:cs typeface="Courier New"/>
              </a:rPr>
              <a:t>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function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y</a:t>
            </a:r>
            <a:r>
              <a:rPr lang="en-US" sz="2400" dirty="0" smtClean="0">
                <a:latin typeface="Courier New"/>
                <a:cs typeface="Courier New"/>
              </a:rPr>
              <a:t>){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alert(x +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return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twoAdder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twoAdder</a:t>
            </a:r>
            <a:r>
              <a:rPr lang="en-US" sz="2400" dirty="0" smtClean="0">
                <a:latin typeface="Courier New"/>
                <a:cs typeface="Courier New"/>
              </a:rPr>
              <a:t>(3); // alerts 5</a:t>
            </a:r>
          </a:p>
        </p:txBody>
      </p:sp>
    </p:spTree>
    <p:extLst>
      <p:ext uri="{BB962C8B-B14F-4D97-AF65-F5344CB8AC3E}">
        <p14:creationId xmlns:p14="http://schemas.microsoft.com/office/powerpoint/2010/main" val="37053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closure?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141"/>
            <a:ext cx="7924799" cy="4257022"/>
          </a:xfrm>
        </p:spPr>
        <p:txBody>
          <a:bodyPr/>
          <a:lstStyle/>
          <a:p>
            <a:r>
              <a:rPr lang="en-US" dirty="0" smtClean="0"/>
              <a:t>Why is this weird?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124200"/>
            <a:ext cx="76962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 </a:t>
            </a:r>
            <a:r>
              <a:rPr lang="en-US" sz="2400" dirty="0">
                <a:latin typeface="Courier New"/>
                <a:cs typeface="Courier New"/>
              </a:rPr>
              <a:t>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function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y</a:t>
            </a:r>
            <a:r>
              <a:rPr lang="en-US" sz="2400" dirty="0" smtClean="0">
                <a:latin typeface="Courier New"/>
                <a:cs typeface="Courier New"/>
              </a:rPr>
              <a:t>){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alert(x +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return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twoAdder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twoAdder</a:t>
            </a:r>
            <a:r>
              <a:rPr lang="en-US" sz="2400" dirty="0" smtClean="0">
                <a:latin typeface="Courier New"/>
                <a:cs typeface="Courier New"/>
              </a:rPr>
              <a:t>(3); // alerts 5</a:t>
            </a:r>
          </a:p>
        </p:txBody>
      </p:sp>
    </p:spTree>
    <p:extLst>
      <p:ext uri="{BB962C8B-B14F-4D97-AF65-F5344CB8AC3E}">
        <p14:creationId xmlns:p14="http://schemas.microsoft.com/office/powerpoint/2010/main" val="10517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closure?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676400"/>
            <a:ext cx="3276600" cy="4449763"/>
          </a:xfrm>
        </p:spPr>
        <p:txBody>
          <a:bodyPr/>
          <a:lstStyle/>
          <a:p>
            <a:r>
              <a:rPr lang="en-US" dirty="0" smtClean="0"/>
              <a:t>The inner (returned) function will “close over” the variables of foo before leaving, creating a “closure”. </a:t>
            </a:r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752600"/>
            <a:ext cx="76962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 </a:t>
            </a:r>
            <a:r>
              <a:rPr lang="en-US" sz="2400" dirty="0">
                <a:latin typeface="Courier New"/>
                <a:cs typeface="Courier New"/>
              </a:rPr>
              <a:t>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function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y</a:t>
            </a:r>
            <a:r>
              <a:rPr lang="en-US" sz="2400" dirty="0" smtClean="0">
                <a:latin typeface="Courier New"/>
                <a:cs typeface="Courier New"/>
              </a:rPr>
              <a:t>){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alert(x +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return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twoAdder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twoAdder</a:t>
            </a:r>
            <a:r>
              <a:rPr lang="en-US" sz="2400" dirty="0" smtClean="0">
                <a:latin typeface="Courier New"/>
                <a:cs typeface="Courier New"/>
              </a:rPr>
              <a:t>(3); // alerts 5</a:t>
            </a:r>
          </a:p>
        </p:txBody>
      </p:sp>
    </p:spTree>
    <p:extLst>
      <p:ext uri="{BB962C8B-B14F-4D97-AF65-F5344CB8AC3E}">
        <p14:creationId xmlns:p14="http://schemas.microsoft.com/office/powerpoint/2010/main" val="86154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closure?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676400"/>
            <a:ext cx="3276600" cy="4449763"/>
          </a:xfrm>
        </p:spPr>
        <p:txBody>
          <a:bodyPr/>
          <a:lstStyle/>
          <a:p>
            <a:r>
              <a:rPr lang="en-US" dirty="0" smtClean="0"/>
              <a:t>The inner (returned) function will “close over” the variables of foo before leaving, creating a “closure”.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x </a:t>
            </a:r>
            <a:r>
              <a:rPr lang="en-US" dirty="0">
                <a:solidFill>
                  <a:srgbClr val="FFFFFF"/>
                </a:solidFill>
              </a:rPr>
              <a:t>is still hanging around inside bar’s closure, though we can’t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access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it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from</a:t>
            </a:r>
            <a:r>
              <a:rPr lang="fr-FR" dirty="0">
                <a:solidFill>
                  <a:srgbClr val="FFFFFF"/>
                </a:solidFill>
              </a:rPr>
              <a:t> the </a:t>
            </a:r>
            <a:r>
              <a:rPr lang="fr-FR" dirty="0" smtClean="0">
                <a:solidFill>
                  <a:srgbClr val="FFFFFF"/>
                </a:solidFill>
              </a:rPr>
              <a:t>code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752600"/>
            <a:ext cx="76962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 </a:t>
            </a:r>
            <a:r>
              <a:rPr lang="en-US" sz="2400" dirty="0">
                <a:latin typeface="Courier New"/>
                <a:cs typeface="Courier New"/>
              </a:rPr>
              <a:t>{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function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y</a:t>
            </a:r>
            <a:r>
              <a:rPr lang="en-US" sz="2400" dirty="0" smtClean="0">
                <a:latin typeface="Courier New"/>
                <a:cs typeface="Courier New"/>
              </a:rPr>
              <a:t>){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alert(x +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return </a:t>
            </a:r>
            <a:r>
              <a:rPr lang="en-US" sz="2400" dirty="0" err="1" smtClean="0">
                <a:latin typeface="Courier New"/>
                <a:cs typeface="Courier New"/>
              </a:rPr>
              <a:t>innerFn</a:t>
            </a:r>
            <a:r>
              <a:rPr lang="en-US" sz="24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twoAdder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outerFn</a:t>
            </a:r>
            <a:r>
              <a:rPr lang="en-US" sz="24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twoAdder</a:t>
            </a:r>
            <a:r>
              <a:rPr lang="en-US" sz="2400" dirty="0" smtClean="0">
                <a:latin typeface="Courier New"/>
                <a:cs typeface="Courier New"/>
              </a:rPr>
              <a:t>(3); // alerts 5</a:t>
            </a:r>
          </a:p>
        </p:txBody>
      </p:sp>
    </p:spTree>
    <p:extLst>
      <p:ext uri="{BB962C8B-B14F-4D97-AF65-F5344CB8AC3E}">
        <p14:creationId xmlns:p14="http://schemas.microsoft.com/office/powerpoint/2010/main" val="417926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closure?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141"/>
            <a:ext cx="7924799" cy="4257022"/>
          </a:xfrm>
        </p:spPr>
        <p:txBody>
          <a:bodyPr/>
          <a:lstStyle/>
          <a:p>
            <a:r>
              <a:rPr lang="en-US" dirty="0" smtClean="0"/>
              <a:t>You’re inside a function, but you want to grab something and access it later, you put it in a closure.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025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am I even telling you</a:t>
            </a:r>
            <a:br>
              <a:rPr lang="en-US" dirty="0" smtClean="0"/>
            </a:br>
            <a:r>
              <a:rPr lang="en-US" dirty="0" smtClean="0"/>
              <a:t>about closures?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828800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cs typeface="Courier New"/>
              </a:rPr>
              <a:t>1. sometimes in JS you need a function, and closures can help you make them: </a:t>
            </a:r>
            <a:r>
              <a:rPr lang="en-US" sz="2400" dirty="0" err="1" smtClean="0">
                <a:cs typeface="Courier New"/>
              </a:rPr>
              <a:t>onclick</a:t>
            </a:r>
            <a:endParaRPr lang="en-US" sz="2400" dirty="0" smtClean="0"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makeSizer</a:t>
            </a:r>
            <a:r>
              <a:rPr lang="en-US" sz="2400" dirty="0" smtClean="0">
                <a:latin typeface="Courier New"/>
                <a:cs typeface="Courier New"/>
              </a:rPr>
              <a:t>(size)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return function()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document.body.style.fontSize</a:t>
            </a:r>
            <a:r>
              <a:rPr lang="en-US" sz="2400" dirty="0" smtClean="0">
                <a:latin typeface="Courier New"/>
                <a:cs typeface="Courier New"/>
              </a:rPr>
              <a:t> = size + ‘</a:t>
            </a:r>
            <a:r>
              <a:rPr lang="en-US" sz="2400" dirty="0" err="1" smtClean="0">
                <a:latin typeface="Courier New"/>
                <a:cs typeface="Courier New"/>
              </a:rPr>
              <a:t>px</a:t>
            </a:r>
            <a:r>
              <a:rPr lang="en-US" sz="2400" dirty="0" smtClean="0">
                <a:latin typeface="Courier New"/>
                <a:cs typeface="Courier New"/>
              </a:rPr>
              <a:t>’;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};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size12 = </a:t>
            </a:r>
            <a:r>
              <a:rPr lang="en-US" sz="2400" dirty="0" err="1" smtClean="0">
                <a:latin typeface="Courier New"/>
                <a:cs typeface="Courier New"/>
              </a:rPr>
              <a:t>makeSizer</a:t>
            </a:r>
            <a:r>
              <a:rPr lang="en-US" sz="2400" dirty="0" smtClean="0">
                <a:latin typeface="Courier New"/>
                <a:cs typeface="Courier New"/>
              </a:rPr>
              <a:t>(12);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size14 = </a:t>
            </a:r>
            <a:r>
              <a:rPr lang="en-US" sz="2400" dirty="0" err="1" smtClean="0">
                <a:latin typeface="Courier New"/>
                <a:cs typeface="Courier New"/>
              </a:rPr>
              <a:t>makeSizer</a:t>
            </a:r>
            <a:r>
              <a:rPr lang="en-US" sz="2400" dirty="0" smtClean="0">
                <a:latin typeface="Courier New"/>
                <a:cs typeface="Courier New"/>
              </a:rPr>
              <a:t>(14);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document.getElementById</a:t>
            </a:r>
            <a:r>
              <a:rPr lang="en-US" sz="2400" dirty="0">
                <a:latin typeface="Courier New"/>
                <a:cs typeface="Courier New"/>
              </a:rPr>
              <a:t>('size-12').</a:t>
            </a:r>
            <a:r>
              <a:rPr lang="en-US" sz="2400" dirty="0" err="1">
                <a:latin typeface="Courier New"/>
                <a:cs typeface="Courier New"/>
              </a:rPr>
              <a:t>onclick</a:t>
            </a:r>
            <a:r>
              <a:rPr lang="en-US" sz="2400" dirty="0">
                <a:latin typeface="Courier New"/>
                <a:cs typeface="Courier New"/>
              </a:rPr>
              <a:t> = 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size12</a:t>
            </a:r>
            <a:r>
              <a:rPr lang="en-US" sz="2400" dirty="0">
                <a:latin typeface="Courier New"/>
                <a:cs typeface="Courier New"/>
              </a:rPr>
              <a:t>;</a:t>
            </a:r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  <a:hlinkClick r:id="rId3"/>
              </a:rPr>
              <a:t>JSFiddle example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717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am I even telling you</a:t>
            </a:r>
            <a:br>
              <a:rPr lang="en-US" dirty="0" smtClean="0"/>
            </a:br>
            <a:r>
              <a:rPr lang="en-US" dirty="0" smtClean="0"/>
              <a:t>about closures?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82880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 New"/>
              </a:rPr>
              <a:t>2</a:t>
            </a:r>
            <a:r>
              <a:rPr lang="en-US" sz="2400" dirty="0" smtClean="0">
                <a:cs typeface="Courier New"/>
              </a:rPr>
              <a:t>. sometimes in JS you need a function, and closures can help you make them: </a:t>
            </a:r>
            <a:r>
              <a:rPr lang="en-US" sz="2400" dirty="0" err="1" smtClean="0">
                <a:cs typeface="Courier New"/>
              </a:rPr>
              <a:t>setTimeout</a:t>
            </a:r>
            <a:endParaRPr lang="en-US" sz="2400" dirty="0" smtClean="0"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dogeAlertCreator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msg</a:t>
            </a:r>
            <a:r>
              <a:rPr lang="en-US" sz="24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start = ‘wow’;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return function()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alert(start + ‘, ‘ + </a:t>
            </a:r>
            <a:r>
              <a:rPr lang="en-US" sz="2400" dirty="0" err="1" smtClean="0">
                <a:latin typeface="Courier New"/>
                <a:cs typeface="Courier New"/>
              </a:rPr>
              <a:t>msg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};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alertHi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alertCreator</a:t>
            </a:r>
            <a:r>
              <a:rPr lang="en-US" sz="2400" dirty="0" smtClean="0">
                <a:latin typeface="Courier New"/>
                <a:cs typeface="Courier New"/>
              </a:rPr>
              <a:t>(‘such hello’);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setTimeout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alertHi</a:t>
            </a:r>
            <a:r>
              <a:rPr lang="en-US" sz="2400" dirty="0" smtClean="0">
                <a:latin typeface="Courier New"/>
                <a:cs typeface="Courier New"/>
              </a:rPr>
              <a:t>, 2000);</a:t>
            </a:r>
          </a:p>
        </p:txBody>
      </p:sp>
    </p:spTree>
    <p:extLst>
      <p:ext uri="{BB962C8B-B14F-4D97-AF65-F5344CB8AC3E}">
        <p14:creationId xmlns:p14="http://schemas.microsoft.com/office/powerpoint/2010/main" val="87900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Creating JavaScript objects.</a:t>
            </a:r>
            <a:endParaRPr lang="en-US" sz="2400" dirty="0"/>
          </a:p>
          <a:p>
            <a:pPr lvl="1"/>
            <a:r>
              <a:rPr lang="en-US" sz="2400" dirty="0" smtClean="0"/>
              <a:t>Using constructors or object literals </a:t>
            </a:r>
          </a:p>
          <a:p>
            <a:r>
              <a:rPr lang="en-US" sz="2400" dirty="0" smtClean="0"/>
              <a:t>CSS, HTML basics</a:t>
            </a:r>
          </a:p>
          <a:p>
            <a:r>
              <a:rPr lang="en-US" sz="2400" dirty="0" smtClean="0"/>
              <a:t>DOM basics</a:t>
            </a:r>
          </a:p>
          <a:p>
            <a:pPr lvl="1"/>
            <a:r>
              <a:rPr lang="en-US" sz="2400" dirty="0" smtClean="0"/>
              <a:t>How JavaScript sees the rendered HTML page</a:t>
            </a:r>
          </a:p>
          <a:p>
            <a:pPr lvl="1"/>
            <a:r>
              <a:rPr lang="en-US" sz="2400" dirty="0" smtClean="0"/>
              <a:t>Each &lt;tag&gt;&lt;/tag&gt; is a DOM element (node)</a:t>
            </a:r>
          </a:p>
          <a:p>
            <a:pPr lvl="1"/>
            <a:r>
              <a:rPr lang="en-US" sz="2400" dirty="0" smtClean="0"/>
              <a:t>Nested elements are represented in a tree structure </a:t>
            </a:r>
          </a:p>
          <a:p>
            <a:pPr lvl="1"/>
            <a:r>
              <a:rPr lang="en-US" sz="2400" dirty="0" smtClean="0"/>
              <a:t>Functions like </a:t>
            </a:r>
            <a:r>
              <a:rPr lang="en-US" sz="2400" dirty="0" err="1" smtClean="0"/>
              <a:t>appendChild</a:t>
            </a:r>
            <a:r>
              <a:rPr lang="en-US" sz="2400" dirty="0"/>
              <a:t> </a:t>
            </a:r>
            <a:r>
              <a:rPr lang="en-US" sz="2400" dirty="0" smtClean="0"/>
              <a:t>that let you manipulate nodes in the DOM tree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32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am I even telling you</a:t>
            </a:r>
            <a:br>
              <a:rPr lang="en-US" dirty="0" smtClean="0"/>
            </a:br>
            <a:r>
              <a:rPr lang="en-US" dirty="0" smtClean="0"/>
              <a:t>about closures?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 New"/>
              </a:rPr>
              <a:t>3</a:t>
            </a:r>
            <a:r>
              <a:rPr lang="en-US" sz="2400" dirty="0" smtClean="0">
                <a:cs typeface="Courier New"/>
              </a:rPr>
              <a:t>. private variables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function </a:t>
            </a:r>
            <a:r>
              <a:rPr lang="en-US" sz="2400" dirty="0">
                <a:latin typeface="Courier New"/>
                <a:cs typeface="Courier New"/>
              </a:rPr>
              <a:t>counter() {</a:t>
            </a:r>
          </a:p>
          <a:p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a = 0;</a:t>
            </a:r>
          </a:p>
          <a:p>
            <a:r>
              <a:rPr lang="en-US" sz="2400" dirty="0">
                <a:latin typeface="Courier New"/>
                <a:cs typeface="Courier New"/>
              </a:rPr>
              <a:t>    return {</a:t>
            </a:r>
          </a:p>
          <a:p>
            <a:r>
              <a:rPr lang="en-US" sz="2400" dirty="0">
                <a:latin typeface="Courier New"/>
                <a:cs typeface="Courier New"/>
              </a:rPr>
              <a:t>        </a:t>
            </a:r>
            <a:r>
              <a:rPr lang="en-US" sz="2400" dirty="0" err="1">
                <a:latin typeface="Courier New"/>
                <a:cs typeface="Courier New"/>
              </a:rPr>
              <a:t>inc</a:t>
            </a:r>
            <a:r>
              <a:rPr lang="en-US" sz="2400" dirty="0">
                <a:latin typeface="Courier New"/>
                <a:cs typeface="Courier New"/>
              </a:rPr>
              <a:t>: function() { ++a; },</a:t>
            </a:r>
          </a:p>
          <a:p>
            <a:r>
              <a:rPr lang="en-US" sz="2400" dirty="0">
                <a:latin typeface="Courier New"/>
                <a:cs typeface="Courier New"/>
              </a:rPr>
              <a:t>        </a:t>
            </a:r>
            <a:r>
              <a:rPr lang="en-US" sz="2400" dirty="0" err="1">
                <a:latin typeface="Courier New"/>
                <a:cs typeface="Courier New"/>
              </a:rPr>
              <a:t>dec</a:t>
            </a:r>
            <a:r>
              <a:rPr lang="en-US" sz="2400" dirty="0">
                <a:latin typeface="Courier New"/>
                <a:cs typeface="Courier New"/>
              </a:rPr>
              <a:t>: function() { --a; },</a:t>
            </a:r>
          </a:p>
          <a:p>
            <a:r>
              <a:rPr lang="en-US" sz="2400" dirty="0">
                <a:latin typeface="Courier New"/>
                <a:cs typeface="Courier New"/>
              </a:rPr>
              <a:t>        get: function() { return a; },</a:t>
            </a:r>
          </a:p>
          <a:p>
            <a:r>
              <a:rPr lang="en-US" sz="2400" dirty="0">
                <a:latin typeface="Courier New"/>
                <a:cs typeface="Courier New"/>
              </a:rPr>
              <a:t>        reset: function() { a = 0; }</a:t>
            </a:r>
          </a:p>
          <a:p>
            <a:r>
              <a:rPr lang="en-US" sz="2400" dirty="0">
                <a:latin typeface="Courier New"/>
                <a:cs typeface="Courier New"/>
              </a:rPr>
              <a:t>    }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5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3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output will the following code produce?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14600"/>
            <a:ext cx="81534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// Example of function overloading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numberParameters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(a, b, c){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console.log("this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has 3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numberParameters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(a, b){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console.log("this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has 2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numberParameters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(a){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console.log("this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has 1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numberParameters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(1, 2, 3);</a:t>
            </a:r>
          </a:p>
        </p:txBody>
      </p:sp>
    </p:spTree>
    <p:extLst>
      <p:ext uri="{BB962C8B-B14F-4D97-AF65-F5344CB8AC3E}">
        <p14:creationId xmlns:p14="http://schemas.microsoft.com/office/powerpoint/2010/main" val="413573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4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85925"/>
            <a:ext cx="7770813" cy="2733675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br>
              <a:rPr lang="en-US" dirty="0" smtClean="0"/>
            </a:br>
            <a:r>
              <a:rPr lang="en-US" dirty="0" smtClean="0"/>
              <a:t>does not exist in </a:t>
            </a:r>
            <a:r>
              <a:rPr lang="en-US" dirty="0" err="1" smtClean="0"/>
              <a:t>Javascript</a:t>
            </a:r>
            <a:r>
              <a:rPr lang="en-US" dirty="0" smtClean="0"/>
              <a:t> so don’t try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7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Overloading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last function that’s defined is what’s used.</a:t>
            </a:r>
          </a:p>
          <a:p>
            <a:r>
              <a:rPr lang="en-US" sz="2400" dirty="0" smtClean="0"/>
              <a:t>In fact, it doesn’t even check for correct number of arguments.</a:t>
            </a:r>
          </a:p>
          <a:p>
            <a:pPr lvl="1"/>
            <a:r>
              <a:rPr lang="en-US" sz="2400" dirty="0" smtClean="0"/>
              <a:t>If too few passed, remaining arguments are set to undefined. You can check for undefined and set default parameters.</a:t>
            </a:r>
          </a:p>
          <a:p>
            <a:pPr lvl="1"/>
            <a:r>
              <a:rPr lang="en-US" sz="2400" dirty="0" smtClean="0"/>
              <a:t>Extra arguments are ignored.</a:t>
            </a:r>
          </a:p>
          <a:p>
            <a:r>
              <a:rPr lang="en-US" sz="2600" dirty="0" smtClean="0"/>
              <a:t>This is easier to intuit if you use the “</a:t>
            </a:r>
            <a:r>
              <a:rPr lang="en-US" sz="2600" dirty="0" err="1" smtClean="0"/>
              <a:t>var</a:t>
            </a:r>
            <a:r>
              <a:rPr lang="en-US" sz="2600" dirty="0" smtClean="0"/>
              <a:t> foo = function()” syntax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0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Objects in JavaScript are Very Different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JavaScript doesn’t specify behavior of classes like in Java.</a:t>
            </a:r>
          </a:p>
          <a:p>
            <a:r>
              <a:rPr lang="en-US" sz="2400" dirty="0" smtClean="0"/>
              <a:t>Similarly, JavaScript doesn’t explicitly specify that a class can inherit from another.</a:t>
            </a:r>
          </a:p>
          <a:p>
            <a:r>
              <a:rPr lang="en-US" sz="2400" dirty="0" smtClean="0"/>
              <a:t>Instead, each object has a </a:t>
            </a:r>
            <a:r>
              <a:rPr lang="en-US" sz="2400" i="1" dirty="0" smtClean="0"/>
              <a:t>prototype</a:t>
            </a:r>
            <a:r>
              <a:rPr lang="en-US" sz="2400" dirty="0" smtClean="0"/>
              <a:t> property which specifies the ‘parent object’ of this object.</a:t>
            </a:r>
          </a:p>
          <a:p>
            <a:pPr lvl="1"/>
            <a:r>
              <a:rPr lang="en-US" sz="2400" dirty="0" smtClean="0"/>
              <a:t>You can access it through your_instance.__proto__ (two underscores!) (but you usually shouldn’t)</a:t>
            </a:r>
          </a:p>
        </p:txBody>
      </p:sp>
    </p:spTree>
    <p:extLst>
      <p:ext uri="{BB962C8B-B14F-4D97-AF65-F5344CB8AC3E}">
        <p14:creationId xmlns:p14="http://schemas.microsoft.com/office/powerpoint/2010/main" val="314331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 JavaScript object has a prototype object linked to it.</a:t>
            </a:r>
          </a:p>
          <a:p>
            <a:r>
              <a:rPr lang="en-US" sz="2400" dirty="0" smtClean="0"/>
              <a:t>All objects created with literals have the same prototype object associated with them, called </a:t>
            </a:r>
            <a:r>
              <a:rPr lang="en-US" sz="2400" dirty="0" err="1" smtClean="0"/>
              <a:t>Object.prototype</a:t>
            </a:r>
            <a:endParaRPr lang="en-US" sz="2400" dirty="0" smtClean="0"/>
          </a:p>
          <a:p>
            <a:r>
              <a:rPr lang="en-US" sz="2400" dirty="0" smtClean="0"/>
              <a:t>every object type (i.e. Number, String, </a:t>
            </a:r>
            <a:r>
              <a:rPr lang="en-US" sz="2400" dirty="0" err="1" smtClean="0"/>
              <a:t>YourConstructor</a:t>
            </a:r>
            <a:r>
              <a:rPr lang="en-US" sz="2400" dirty="0" smtClean="0"/>
              <a:t>) has a prototype property.</a:t>
            </a:r>
          </a:p>
          <a:p>
            <a:pPr lvl="1"/>
            <a:r>
              <a:rPr lang="en-US" sz="2400" dirty="0" smtClean="0"/>
              <a:t>i.e. </a:t>
            </a:r>
            <a:r>
              <a:rPr lang="en-US" sz="2400" dirty="0" err="1" smtClean="0"/>
              <a:t>Number.prototype</a:t>
            </a:r>
            <a:endParaRPr lang="en-US" sz="2400" dirty="0" smtClean="0"/>
          </a:p>
          <a:p>
            <a:r>
              <a:rPr lang="en-US" sz="2400" dirty="0" smtClean="0"/>
              <a:t>prototype is an object which all objects of a specific type share.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link created?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When calling new </a:t>
            </a:r>
            <a:r>
              <a:rPr lang="en-US" dirty="0" err="1" smtClean="0"/>
              <a:t>MyConstructor</a:t>
            </a:r>
            <a:r>
              <a:rPr lang="en-US" dirty="0" smtClean="0"/>
              <a:t>(…)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Creates a new, empty object { 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Sets this object’s __proto__ property to </a:t>
            </a:r>
            <a:r>
              <a:rPr lang="en-US" dirty="0" err="1" smtClean="0"/>
              <a:t>MyConstructor.prototype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time when JavaScript searches for an object’s property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See if the object itself has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not, see if the object’s __proto__ has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not, then see if the object’s __</a:t>
            </a:r>
            <a:r>
              <a:rPr lang="en-US" dirty="0" err="1" smtClean="0"/>
              <a:t>proto__‘s</a:t>
            </a:r>
            <a:r>
              <a:rPr lang="en-US" dirty="0" smtClean="0"/>
              <a:t> __proto__ has it...</a:t>
            </a:r>
          </a:p>
        </p:txBody>
      </p:sp>
    </p:spTree>
    <p:extLst>
      <p:ext uri="{BB962C8B-B14F-4D97-AF65-F5344CB8AC3E}">
        <p14:creationId xmlns:p14="http://schemas.microsoft.com/office/powerpoint/2010/main" val="370158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do function arguments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Scopes and Closures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Function </a:t>
            </a:r>
            <a:r>
              <a:rPr lang="en-US" sz="2400" dirty="0"/>
              <a:t>Overloading in </a:t>
            </a:r>
            <a:r>
              <a:rPr lang="en-US" sz="2400" dirty="0" smtClean="0"/>
              <a:t>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Prototypes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“this”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50886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link created?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Note that this lookup only happens when doing retrieval. When doing assignment for an undefined object property, JavaScript just creates that property in that object.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Use __proto__ to access the shared parent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685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x = new </a:t>
            </a:r>
            <a:r>
              <a:rPr lang="en-US" sz="2400" dirty="0" err="1" smtClean="0">
                <a:latin typeface="Courier New"/>
                <a:cs typeface="Courier New"/>
              </a:rPr>
              <a:t>MyConstructor</a:t>
            </a:r>
            <a:r>
              <a:rPr lang="en-US" sz="240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v</a:t>
            </a:r>
            <a:r>
              <a:rPr lang="en-US" sz="2400" dirty="0" err="1" smtClean="0">
                <a:latin typeface="Courier New"/>
                <a:cs typeface="Courier New"/>
              </a:rPr>
              <a:t>ar</a:t>
            </a:r>
            <a:r>
              <a:rPr lang="en-US" sz="2400" dirty="0" smtClean="0">
                <a:latin typeface="Courier New"/>
                <a:cs typeface="Courier New"/>
              </a:rPr>
              <a:t> y = new </a:t>
            </a:r>
            <a:r>
              <a:rPr lang="en-US" sz="2400" dirty="0" err="1" smtClean="0">
                <a:latin typeface="Courier New"/>
                <a:cs typeface="Courier New"/>
              </a:rPr>
              <a:t>MyConstructor</a:t>
            </a:r>
            <a:r>
              <a:rPr lang="en-US" sz="240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x.test1 = 1;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alert(y.test1); //undefined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x.__proto__.test2 = 2;</a:t>
            </a:r>
          </a:p>
          <a:p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en-US" sz="2400" dirty="0" smtClean="0">
                <a:latin typeface="Courier New"/>
                <a:cs typeface="Courier New"/>
              </a:rPr>
              <a:t>lert(y.test2);  // 2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625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Sharing Behavior Across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Our constructors look something like: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1534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Color(red, green, blue){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this.red</a:t>
            </a:r>
            <a:r>
              <a:rPr lang="en-US" dirty="0">
                <a:latin typeface="Courier New"/>
                <a:cs typeface="Courier New"/>
              </a:rPr>
              <a:t> = red;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this.green</a:t>
            </a:r>
            <a:r>
              <a:rPr lang="en-US" dirty="0">
                <a:latin typeface="Courier New"/>
                <a:cs typeface="Courier New"/>
              </a:rPr>
              <a:t> = green;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this.blue</a:t>
            </a:r>
            <a:r>
              <a:rPr lang="en-US" dirty="0">
                <a:latin typeface="Courier New"/>
                <a:cs typeface="Courier New"/>
              </a:rPr>
              <a:t> = blue;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this.makeWhite</a:t>
            </a:r>
            <a:r>
              <a:rPr lang="en-US" dirty="0">
                <a:latin typeface="Courier New"/>
                <a:cs typeface="Courier New"/>
              </a:rPr>
              <a:t> = function(){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this.red</a:t>
            </a:r>
            <a:r>
              <a:rPr lang="en-US" dirty="0">
                <a:latin typeface="Courier New"/>
                <a:cs typeface="Courier New"/>
              </a:rPr>
              <a:t> = 255;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this.green</a:t>
            </a:r>
            <a:r>
              <a:rPr lang="en-US" dirty="0">
                <a:latin typeface="Courier New"/>
                <a:cs typeface="Courier New"/>
              </a:rPr>
              <a:t> = 255;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this.blue</a:t>
            </a:r>
            <a:r>
              <a:rPr lang="en-US" dirty="0">
                <a:latin typeface="Courier New"/>
                <a:cs typeface="Courier New"/>
              </a:rPr>
              <a:t> = 255;</a:t>
            </a:r>
          </a:p>
          <a:p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257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This creates a NEW function for every object created.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Way to Specify Functions…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Color(red, green, blue){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this.red</a:t>
            </a:r>
            <a:r>
              <a:rPr lang="en-US" dirty="0">
                <a:latin typeface="Courier New"/>
                <a:cs typeface="Courier New"/>
              </a:rPr>
              <a:t> = red;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this.green</a:t>
            </a:r>
            <a:r>
              <a:rPr lang="en-US" dirty="0">
                <a:latin typeface="Courier New"/>
                <a:cs typeface="Courier New"/>
              </a:rPr>
              <a:t> = green;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this.blue</a:t>
            </a:r>
            <a:r>
              <a:rPr lang="en-US" dirty="0">
                <a:latin typeface="Courier New"/>
                <a:cs typeface="Courier New"/>
              </a:rPr>
              <a:t> = blue;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 err="1">
                <a:latin typeface="Courier New"/>
                <a:cs typeface="Courier New"/>
              </a:rPr>
              <a:t>Color.prototype.makeWhite</a:t>
            </a:r>
            <a:r>
              <a:rPr lang="en-US" dirty="0">
                <a:latin typeface="Courier New"/>
                <a:cs typeface="Courier New"/>
              </a:rPr>
              <a:t> = function(){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this.red</a:t>
            </a:r>
            <a:r>
              <a:rPr lang="en-US" dirty="0">
                <a:latin typeface="Courier New"/>
                <a:cs typeface="Courier New"/>
              </a:rPr>
              <a:t> = 255;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this.green</a:t>
            </a:r>
            <a:r>
              <a:rPr lang="en-US" dirty="0">
                <a:latin typeface="Courier New"/>
                <a:cs typeface="Courier New"/>
              </a:rPr>
              <a:t> = 255;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this.blue</a:t>
            </a:r>
            <a:r>
              <a:rPr lang="en-US" dirty="0">
                <a:latin typeface="Courier New"/>
                <a:cs typeface="Courier New"/>
              </a:rPr>
              <a:t> = 255;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257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Now every Color object shares the same function. NOTE: function still modifies different objects.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Way to Specify Functions…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Color(red, green, blue){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this.red</a:t>
            </a:r>
            <a:r>
              <a:rPr lang="en-US" dirty="0">
                <a:latin typeface="Courier New"/>
                <a:cs typeface="Courier New"/>
              </a:rPr>
              <a:t> = red;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this.green</a:t>
            </a:r>
            <a:r>
              <a:rPr lang="en-US" dirty="0">
                <a:latin typeface="Courier New"/>
                <a:cs typeface="Courier New"/>
              </a:rPr>
              <a:t> = green;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this.blue</a:t>
            </a:r>
            <a:r>
              <a:rPr lang="en-US" dirty="0">
                <a:latin typeface="Courier New"/>
                <a:cs typeface="Courier New"/>
              </a:rPr>
              <a:t> = blue;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 err="1">
                <a:latin typeface="Courier New"/>
                <a:cs typeface="Courier New"/>
              </a:rPr>
              <a:t>Color.prototype.makeWhite</a:t>
            </a:r>
            <a:r>
              <a:rPr lang="en-US" dirty="0">
                <a:latin typeface="Courier New"/>
                <a:cs typeface="Courier New"/>
              </a:rPr>
              <a:t> = function(){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this.red</a:t>
            </a:r>
            <a:r>
              <a:rPr lang="en-US" dirty="0">
                <a:latin typeface="Courier New"/>
                <a:cs typeface="Courier New"/>
              </a:rPr>
              <a:t> = 255;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this.green</a:t>
            </a:r>
            <a:r>
              <a:rPr lang="en-US" dirty="0">
                <a:latin typeface="Courier New"/>
                <a:cs typeface="Courier New"/>
              </a:rPr>
              <a:t> = 255;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this.blue</a:t>
            </a:r>
            <a:r>
              <a:rPr lang="en-US" dirty="0">
                <a:latin typeface="Courier New"/>
                <a:cs typeface="Courier New"/>
              </a:rPr>
              <a:t> = 255;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257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BONUS: We can change </a:t>
            </a:r>
            <a:r>
              <a:rPr lang="en-US" dirty="0" err="1" smtClean="0"/>
              <a:t>makeWhite</a:t>
            </a:r>
            <a:r>
              <a:rPr lang="en-US" dirty="0" smtClean="0"/>
              <a:t> to something else if we want and it will change for ALL Color objects.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1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Behavior to Existing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add a function to an existing Object, for example a Number?</a:t>
            </a:r>
          </a:p>
          <a:p>
            <a:r>
              <a:rPr lang="en-US" dirty="0" smtClean="0"/>
              <a:t>Let’s write a function for number </a:t>
            </a:r>
            <a:r>
              <a:rPr lang="en-US" dirty="0" err="1" smtClean="0"/>
              <a:t>isEven</a:t>
            </a:r>
            <a:r>
              <a:rPr lang="en-US" dirty="0" smtClean="0"/>
              <a:t> that returns whether the number is even or not.</a:t>
            </a:r>
          </a:p>
        </p:txBody>
      </p:sp>
    </p:spTree>
    <p:extLst>
      <p:ext uri="{BB962C8B-B14F-4D97-AF65-F5344CB8AC3E}">
        <p14:creationId xmlns:p14="http://schemas.microsoft.com/office/powerpoint/2010/main" val="20879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Variables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create static variables in JavaScript?</a:t>
            </a:r>
          </a:p>
          <a:p>
            <a:r>
              <a:rPr lang="en-US" dirty="0" smtClean="0"/>
              <a:t>For example, count how many times </a:t>
            </a:r>
            <a:r>
              <a:rPr lang="en-US" dirty="0" err="1" smtClean="0"/>
              <a:t>Number.isEven</a:t>
            </a:r>
            <a:r>
              <a:rPr lang="en-US" dirty="0" smtClean="0"/>
              <a:t> has been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0813" cy="1429871"/>
          </a:xfrm>
        </p:spPr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0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in the global scope, “this” is the global object. (AKA window, if you’re in a browser)</a:t>
            </a:r>
          </a:p>
          <a:p>
            <a:r>
              <a:rPr lang="en-US" sz="2400" dirty="0" err="1" smtClean="0"/>
              <a:t>this.document</a:t>
            </a:r>
            <a:r>
              <a:rPr lang="en-US" sz="2400" dirty="0" smtClean="0"/>
              <a:t> === document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399" y="60960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https://</a:t>
            </a:r>
            <a:r>
              <a:rPr lang="en-US" sz="1400" dirty="0" err="1">
                <a:solidFill>
                  <a:schemeClr val="accent4"/>
                </a:solidFill>
              </a:rPr>
              <a:t>developer.mozilla.org</a:t>
            </a:r>
            <a:r>
              <a:rPr lang="en-US" sz="1400" dirty="0">
                <a:solidFill>
                  <a:schemeClr val="accent4"/>
                </a:solidFill>
              </a:rPr>
              <a:t>/en-US/docs/Web/JavaScript/Reference/Operators/</a:t>
            </a:r>
            <a:r>
              <a:rPr lang="en-US" sz="1400" dirty="0" err="1">
                <a:solidFill>
                  <a:schemeClr val="accent4"/>
                </a:solidFill>
              </a:rPr>
              <a:t>this?redirectlocale</a:t>
            </a:r>
            <a:r>
              <a:rPr lang="en-US" sz="1400" dirty="0">
                <a:solidFill>
                  <a:schemeClr val="accent4"/>
                </a:solidFill>
              </a:rPr>
              <a:t>=</a:t>
            </a:r>
            <a:r>
              <a:rPr lang="en-US" sz="1400" dirty="0" err="1">
                <a:solidFill>
                  <a:schemeClr val="accent4"/>
                </a:solidFill>
              </a:rPr>
              <a:t>en-US&amp;redirectslug</a:t>
            </a:r>
            <a:r>
              <a:rPr lang="en-US" sz="1400" dirty="0">
                <a:solidFill>
                  <a:schemeClr val="accent4"/>
                </a:solidFill>
              </a:rPr>
              <a:t>=JavaScript%2FReference%2FOperators%2Fthis</a:t>
            </a:r>
          </a:p>
        </p:txBody>
      </p:sp>
    </p:spTree>
    <p:extLst>
      <p:ext uri="{BB962C8B-B14F-4D97-AF65-F5344CB8AC3E}">
        <p14:creationId xmlns:p14="http://schemas.microsoft.com/office/powerpoint/2010/main" val="71614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1026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in the scope of a function that’s a member of an object, “this” is the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399" y="60960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https://</a:t>
            </a:r>
            <a:r>
              <a:rPr lang="en-US" sz="1400" dirty="0" err="1">
                <a:solidFill>
                  <a:schemeClr val="accent4"/>
                </a:solidFill>
              </a:rPr>
              <a:t>developer.mozilla.org</a:t>
            </a:r>
            <a:r>
              <a:rPr lang="en-US" sz="1400" dirty="0">
                <a:solidFill>
                  <a:schemeClr val="accent4"/>
                </a:solidFill>
              </a:rPr>
              <a:t>/en-US/docs/Web/JavaScript/Reference/Operators/</a:t>
            </a:r>
            <a:r>
              <a:rPr lang="en-US" sz="1400" dirty="0" err="1">
                <a:solidFill>
                  <a:schemeClr val="accent4"/>
                </a:solidFill>
              </a:rPr>
              <a:t>this?redirectlocale</a:t>
            </a:r>
            <a:r>
              <a:rPr lang="en-US" sz="1400" dirty="0">
                <a:solidFill>
                  <a:schemeClr val="accent4"/>
                </a:solidFill>
              </a:rPr>
              <a:t>=</a:t>
            </a:r>
            <a:r>
              <a:rPr lang="en-US" sz="1400" dirty="0" err="1">
                <a:solidFill>
                  <a:schemeClr val="accent4"/>
                </a:solidFill>
              </a:rPr>
              <a:t>en-US&amp;redirectslug</a:t>
            </a:r>
            <a:r>
              <a:rPr lang="en-US" sz="1400" dirty="0">
                <a:solidFill>
                  <a:schemeClr val="accent4"/>
                </a:solidFill>
              </a:rPr>
              <a:t>=JavaScript%2FReference%2FOperators%2Fthis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51714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me </a:t>
            </a:r>
            <a:r>
              <a:rPr lang="en-US" sz="2400" dirty="0">
                <a:latin typeface="Courier New"/>
                <a:cs typeface="Courier New"/>
              </a:rPr>
              <a:t>= {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first</a:t>
            </a:r>
            <a:r>
              <a:rPr lang="en-US" sz="2400" dirty="0">
                <a:latin typeface="Courier New"/>
                <a:cs typeface="Courier New"/>
              </a:rPr>
              <a:t>: "</a:t>
            </a:r>
            <a:r>
              <a:rPr lang="en-US" sz="2400" dirty="0" smtClean="0">
                <a:latin typeface="Courier New"/>
                <a:cs typeface="Courier New"/>
              </a:rPr>
              <a:t>Dan</a:t>
            </a:r>
            <a:r>
              <a:rPr lang="en-US" sz="2400" dirty="0">
                <a:latin typeface="Courier New"/>
                <a:cs typeface="Courier New"/>
              </a:rPr>
              <a:t>"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  last</a:t>
            </a:r>
            <a:r>
              <a:rPr lang="en-US" sz="2400" dirty="0">
                <a:latin typeface="Courier New"/>
                <a:cs typeface="Courier New"/>
              </a:rPr>
              <a:t>: "</a:t>
            </a:r>
            <a:r>
              <a:rPr lang="en-US" sz="2400" dirty="0" smtClean="0">
                <a:latin typeface="Courier New"/>
                <a:cs typeface="Courier New"/>
              </a:rPr>
              <a:t>Tasse</a:t>
            </a:r>
            <a:r>
              <a:rPr lang="en-US" sz="2400" dirty="0">
                <a:latin typeface="Courier New"/>
                <a:cs typeface="Courier New"/>
              </a:rPr>
              <a:t>"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switchNames</a:t>
            </a:r>
            <a:r>
              <a:rPr lang="en-US" sz="2400" dirty="0">
                <a:latin typeface="Courier New"/>
                <a:cs typeface="Courier New"/>
              </a:rPr>
              <a:t>: function() {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</a:t>
            </a:r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temp = </a:t>
            </a:r>
            <a:r>
              <a:rPr lang="en-US" sz="2400" dirty="0" err="1" smtClean="0">
                <a:latin typeface="Courier New"/>
                <a:cs typeface="Courier New"/>
              </a:rPr>
              <a:t>this.first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this.first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this.last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</a:t>
            </a:r>
            <a:r>
              <a:rPr lang="en-US" sz="2400" dirty="0" err="1" smtClean="0">
                <a:latin typeface="Courier New"/>
                <a:cs typeface="Courier New"/>
              </a:rPr>
              <a:t>this.last</a:t>
            </a:r>
            <a:r>
              <a:rPr lang="en-US" sz="2400" dirty="0" smtClean="0">
                <a:latin typeface="Courier New"/>
                <a:cs typeface="Courier New"/>
              </a:rPr>
              <a:t> = temp;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187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1026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in the scope of a function that’s called using “new”, “this” is the new object being created.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399" y="60960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https://</a:t>
            </a:r>
            <a:r>
              <a:rPr lang="en-US" sz="1400" dirty="0" err="1">
                <a:solidFill>
                  <a:schemeClr val="accent4"/>
                </a:solidFill>
              </a:rPr>
              <a:t>developer.mozilla.org</a:t>
            </a:r>
            <a:r>
              <a:rPr lang="en-US" sz="1400" dirty="0">
                <a:solidFill>
                  <a:schemeClr val="accent4"/>
                </a:solidFill>
              </a:rPr>
              <a:t>/en-US/docs/Web/JavaScript/Reference/Operators/</a:t>
            </a:r>
            <a:r>
              <a:rPr lang="en-US" sz="1400" dirty="0" err="1">
                <a:solidFill>
                  <a:schemeClr val="accent4"/>
                </a:solidFill>
              </a:rPr>
              <a:t>this?redirectlocale</a:t>
            </a:r>
            <a:r>
              <a:rPr lang="en-US" sz="1400" dirty="0">
                <a:solidFill>
                  <a:schemeClr val="accent4"/>
                </a:solidFill>
              </a:rPr>
              <a:t>=</a:t>
            </a:r>
            <a:r>
              <a:rPr lang="en-US" sz="1400" dirty="0" err="1">
                <a:solidFill>
                  <a:schemeClr val="accent4"/>
                </a:solidFill>
              </a:rPr>
              <a:t>en-US&amp;redirectslug</a:t>
            </a:r>
            <a:r>
              <a:rPr lang="en-US" sz="1400" dirty="0">
                <a:solidFill>
                  <a:schemeClr val="accent4"/>
                </a:solidFill>
              </a:rPr>
              <a:t>=JavaScript%2FReference%2FOperators%2Fthis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018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Person = function(first, last)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this.firstName</a:t>
            </a:r>
            <a:r>
              <a:rPr lang="en-US" sz="2400" dirty="0" smtClean="0">
                <a:latin typeface="Courier New"/>
                <a:cs typeface="Courier New"/>
              </a:rPr>
              <a:t> = first;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this.lastName</a:t>
            </a:r>
            <a:r>
              <a:rPr lang="en-US" sz="2400" dirty="0" smtClean="0">
                <a:latin typeface="Courier New"/>
                <a:cs typeface="Courier New"/>
              </a:rPr>
              <a:t> = last;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dan</a:t>
            </a:r>
            <a:r>
              <a:rPr lang="en-US" sz="2400" dirty="0">
                <a:latin typeface="Courier New"/>
                <a:cs typeface="Courier New"/>
              </a:rPr>
              <a:t> = new Person("</a:t>
            </a:r>
            <a:r>
              <a:rPr lang="en-US" sz="2400" dirty="0" err="1">
                <a:latin typeface="Courier New"/>
                <a:cs typeface="Courier New"/>
              </a:rPr>
              <a:t>dan</a:t>
            </a:r>
            <a:r>
              <a:rPr lang="en-US" sz="2400" dirty="0">
                <a:latin typeface="Courier New"/>
                <a:cs typeface="Courier New"/>
              </a:rPr>
              <a:t>", "</a:t>
            </a:r>
            <a:r>
              <a:rPr lang="en-US" sz="2400" dirty="0" err="1">
                <a:latin typeface="Courier New"/>
                <a:cs typeface="Courier New"/>
              </a:rPr>
              <a:t>tasse</a:t>
            </a:r>
            <a:r>
              <a:rPr lang="en-US" sz="2400" dirty="0">
                <a:latin typeface="Courier New"/>
                <a:cs typeface="Courier New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56025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1"/>
            <a:ext cx="7770813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with prototypes: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399" y="60960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https://</a:t>
            </a:r>
            <a:r>
              <a:rPr lang="en-US" sz="1400" dirty="0" err="1">
                <a:solidFill>
                  <a:schemeClr val="accent4"/>
                </a:solidFill>
              </a:rPr>
              <a:t>developer.mozilla.org</a:t>
            </a:r>
            <a:r>
              <a:rPr lang="en-US" sz="1400" dirty="0">
                <a:solidFill>
                  <a:schemeClr val="accent4"/>
                </a:solidFill>
              </a:rPr>
              <a:t>/en-US/docs/Web/JavaScript/Reference/Operators/</a:t>
            </a:r>
            <a:r>
              <a:rPr lang="en-US" sz="1400" dirty="0" err="1">
                <a:solidFill>
                  <a:schemeClr val="accent4"/>
                </a:solidFill>
              </a:rPr>
              <a:t>this?redirectlocale</a:t>
            </a:r>
            <a:r>
              <a:rPr lang="en-US" sz="1400" dirty="0">
                <a:solidFill>
                  <a:schemeClr val="accent4"/>
                </a:solidFill>
              </a:rPr>
              <a:t>=</a:t>
            </a:r>
            <a:r>
              <a:rPr lang="en-US" sz="1400" dirty="0" err="1">
                <a:solidFill>
                  <a:schemeClr val="accent4"/>
                </a:solidFill>
              </a:rPr>
              <a:t>en-US&amp;redirectslug</a:t>
            </a:r>
            <a:r>
              <a:rPr lang="en-US" sz="1400" dirty="0">
                <a:solidFill>
                  <a:schemeClr val="accent4"/>
                </a:solidFill>
              </a:rPr>
              <a:t>=JavaScript%2FReference%2FOperators%2Fthis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905000"/>
            <a:ext cx="81265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Person = function(first, last)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this.firstName</a:t>
            </a:r>
            <a:r>
              <a:rPr lang="en-US" sz="2400" dirty="0" smtClean="0">
                <a:latin typeface="Courier New"/>
                <a:cs typeface="Courier New"/>
              </a:rPr>
              <a:t> = first;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this.lastName</a:t>
            </a:r>
            <a:r>
              <a:rPr lang="en-US" sz="2400" dirty="0" smtClean="0">
                <a:latin typeface="Courier New"/>
                <a:cs typeface="Courier New"/>
              </a:rPr>
              <a:t> = last;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Person.prototype.getFullName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function() {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>
                <a:latin typeface="Courier New"/>
                <a:cs typeface="Courier New"/>
              </a:rPr>
              <a:t>return </a:t>
            </a:r>
            <a:r>
              <a:rPr lang="en-US" sz="2400" dirty="0" err="1">
                <a:latin typeface="Courier New"/>
                <a:cs typeface="Courier New"/>
              </a:rPr>
              <a:t>this.firstName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+ " </a:t>
            </a:r>
            <a:r>
              <a:rPr lang="en-US" sz="2400" dirty="0">
                <a:latin typeface="Courier New"/>
                <a:cs typeface="Courier New"/>
              </a:rPr>
              <a:t>"</a:t>
            </a:r>
            <a:r>
              <a:rPr lang="en-US" sz="2400" dirty="0" smtClean="0">
                <a:latin typeface="Courier New"/>
                <a:cs typeface="Courier New"/>
              </a:rPr>
              <a:t> +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      </a:t>
            </a:r>
            <a:r>
              <a:rPr lang="en-US" sz="2400" dirty="0" err="1">
                <a:latin typeface="Courier New"/>
                <a:cs typeface="Courier New"/>
              </a:rPr>
              <a:t>this.lastName</a:t>
            </a:r>
            <a:r>
              <a:rPr lang="en-US" sz="2400" dirty="0">
                <a:latin typeface="Courier New"/>
                <a:cs typeface="Courier New"/>
              </a:rPr>
              <a:t>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  <a:r>
              <a:rPr lang="en-US" sz="2400" dirty="0">
                <a:latin typeface="Courier New"/>
                <a:cs typeface="Courier New"/>
              </a:rPr>
              <a:t>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dan</a:t>
            </a:r>
            <a:r>
              <a:rPr lang="en-US" sz="2400" dirty="0" smtClean="0">
                <a:latin typeface="Courier New"/>
                <a:cs typeface="Courier New"/>
              </a:rPr>
              <a:t> = new Person(</a:t>
            </a:r>
            <a:r>
              <a:rPr lang="en-US" sz="2400" dirty="0">
                <a:latin typeface="Courier New"/>
                <a:cs typeface="Courier New"/>
              </a:rPr>
              <a:t>"</a:t>
            </a:r>
            <a:r>
              <a:rPr lang="en-US" sz="2400" dirty="0" err="1" smtClean="0">
                <a:latin typeface="Courier New"/>
                <a:cs typeface="Courier New"/>
              </a:rPr>
              <a:t>dan</a:t>
            </a:r>
            <a:r>
              <a:rPr lang="en-US" sz="2400" dirty="0">
                <a:latin typeface="Courier New"/>
                <a:cs typeface="Courier New"/>
              </a:rPr>
              <a:t>"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"</a:t>
            </a:r>
            <a:r>
              <a:rPr lang="en-US" sz="2400" dirty="0" err="1" smtClean="0">
                <a:latin typeface="Courier New"/>
                <a:cs typeface="Courier New"/>
              </a:rPr>
              <a:t>tasse</a:t>
            </a:r>
            <a:r>
              <a:rPr lang="en-US" sz="2400" dirty="0">
                <a:latin typeface="Courier New"/>
                <a:cs typeface="Courier New"/>
              </a:rPr>
              <a:t>"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dan.getFullName</a:t>
            </a:r>
            <a:r>
              <a:rPr lang="en-US" sz="2400" dirty="0" smtClean="0">
                <a:latin typeface="Courier New"/>
                <a:cs typeface="Courier New"/>
              </a:rPr>
              <a:t>() // </a:t>
            </a:r>
            <a:r>
              <a:rPr lang="en-US" sz="2400" dirty="0" err="1" smtClean="0">
                <a:latin typeface="Courier New"/>
                <a:cs typeface="Courier New"/>
              </a:rPr>
              <a:t>dan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tasse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006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Using 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4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time just looking at your code won’t help you find errors.</a:t>
            </a:r>
          </a:p>
          <a:p>
            <a:r>
              <a:rPr lang="en-US" dirty="0" smtClean="0"/>
              <a:t>JavaScript makes it extra hard</a:t>
            </a:r>
            <a:r>
              <a:rPr lang="en-US" dirty="0"/>
              <a:t> </a:t>
            </a:r>
            <a:r>
              <a:rPr lang="en-US" dirty="0" smtClean="0"/>
              <a:t>– implicit </a:t>
            </a:r>
            <a:r>
              <a:rPr lang="en-US" dirty="0" err="1" smtClean="0"/>
              <a:t>globals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So, how do YOU debug in Chrome?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Debugging Tools in Chrome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dirty="0" err="1" smtClean="0"/>
              <a:t>console.log</a:t>
            </a:r>
            <a:r>
              <a:rPr lang="en-US" dirty="0" smtClean="0"/>
              <a:t> or alert()</a:t>
            </a:r>
          </a:p>
          <a:p>
            <a:pPr lvl="1"/>
            <a:r>
              <a:rPr lang="en-US" dirty="0" smtClean="0"/>
              <a:t>If you want to check values (step 1, easiest)</a:t>
            </a:r>
          </a:p>
          <a:p>
            <a:pPr lvl="1"/>
            <a:r>
              <a:rPr lang="en-US" dirty="0" smtClean="0"/>
              <a:t>Already covered</a:t>
            </a:r>
          </a:p>
          <a:p>
            <a:r>
              <a:rPr lang="en-US" dirty="0" smtClean="0"/>
              <a:t>Setting a breakpoint</a:t>
            </a:r>
          </a:p>
          <a:p>
            <a:pPr lvl="1"/>
            <a:r>
              <a:rPr lang="en-US" dirty="0" smtClean="0"/>
              <a:t>Allows you to pause your code at a specific point.</a:t>
            </a:r>
          </a:p>
          <a:p>
            <a:pPr lvl="1"/>
            <a:r>
              <a:rPr lang="en-US" dirty="0" smtClean="0"/>
              <a:t>Chrome tools-&gt;Sources tag, then click on the line you want to pause at.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10199"/>
            <a:ext cx="69756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Julia\AppData\Local\Microsoft\Windows\Temporary Internet Files\Content.IE5\03TC49L5\MC900023595[1].w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4" t="8524" r="10046" b="9015"/>
          <a:stretch/>
        </p:blipFill>
        <p:spPr bwMode="auto">
          <a:xfrm>
            <a:off x="1524000" y="5770761"/>
            <a:ext cx="692459" cy="7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9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Tools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dirty="0" smtClean="0"/>
              <a:t>Stepping over code </a:t>
            </a:r>
          </a:p>
          <a:p>
            <a:r>
              <a:rPr lang="en-US" dirty="0" smtClean="0"/>
              <a:t>Stepping into code</a:t>
            </a:r>
          </a:p>
          <a:p>
            <a:r>
              <a:rPr lang="en-US" dirty="0" smtClean="0"/>
              <a:t>Inspecting element values (picture)</a:t>
            </a:r>
          </a:p>
          <a:p>
            <a:pPr lvl="1"/>
            <a:r>
              <a:rPr lang="en-US" dirty="0" smtClean="0"/>
              <a:t>Local variables are on the sidebar</a:t>
            </a:r>
          </a:p>
          <a:p>
            <a:pPr lvl="1"/>
            <a:r>
              <a:rPr lang="en-US" dirty="0" smtClean="0"/>
              <a:t>Can also use the console during </a:t>
            </a:r>
            <a:br>
              <a:rPr lang="en-US" dirty="0" smtClean="0"/>
            </a:br>
            <a:r>
              <a:rPr lang="en-US" dirty="0" smtClean="0"/>
              <a:t>execution.</a:t>
            </a:r>
          </a:p>
        </p:txBody>
      </p:sp>
      <p:pic>
        <p:nvPicPr>
          <p:cNvPr id="7" name="Picture 6" descr="Screen Shot 2011-09-14 at 11.00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609600" cy="517236"/>
          </a:xfrm>
          <a:prstGeom prst="rect">
            <a:avLst/>
          </a:prstGeom>
        </p:spPr>
      </p:pic>
      <p:pic>
        <p:nvPicPr>
          <p:cNvPr id="8" name="Picture 7" descr="Screen Shot 2011-09-14 at 11.02.1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328904"/>
            <a:ext cx="609600" cy="477795"/>
          </a:xfrm>
          <a:prstGeom prst="rect">
            <a:avLst/>
          </a:prstGeom>
        </p:spPr>
      </p:pic>
      <p:pic>
        <p:nvPicPr>
          <p:cNvPr id="9" name="Picture 8" descr="Screen Shot 2011-09-14 at 11.04.29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90800"/>
            <a:ext cx="2146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3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 by value sometimes:</a:t>
            </a:r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plus1 = function(x)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x++;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1;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plus1(a);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a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797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 by value sometimes:</a:t>
            </a:r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plus1 = function(x)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x++;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Courier New"/>
                <a:cs typeface="Courier New"/>
              </a:rPr>
              <a:t>var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 a = 1;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plus1(a);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42672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Memory: a-&gt; 1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4267200"/>
            <a:ext cx="1524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 smtClean="0"/>
              <a:t>Set a to 1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6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function arguments work?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8956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 by value sometimes:</a:t>
            </a:r>
          </a:p>
          <a:p>
            <a:endParaRPr lang="en-US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plus1 = function(x)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x++;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a = 1;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urier New"/>
                <a:cs typeface="Courier New"/>
              </a:rPr>
              <a:t>plus1(a);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4267200"/>
            <a:ext cx="1752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Memory:</a:t>
            </a:r>
            <a:br>
              <a:rPr lang="en-US" dirty="0" smtClean="0"/>
            </a:br>
            <a:r>
              <a:rPr lang="en-US" dirty="0" smtClean="0"/>
              <a:t>a-&gt; 1 (global)</a:t>
            </a:r>
          </a:p>
          <a:p>
            <a:pPr algn="ctr"/>
            <a:r>
              <a:rPr lang="en-US" dirty="0" smtClean="0"/>
              <a:t>x-&gt; ? (plus1)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4267200"/>
            <a:ext cx="1524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Interpreter:</a:t>
            </a:r>
          </a:p>
          <a:p>
            <a:pPr algn="ctr"/>
            <a:r>
              <a:rPr lang="en-US" dirty="0" smtClean="0"/>
              <a:t>Apply plus1 to a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3747</TotalTime>
  <Words>3333</Words>
  <Application>Microsoft Macintosh PowerPoint</Application>
  <PresentationFormat>On-screen Show (4:3)</PresentationFormat>
  <Paragraphs>633</Paragraphs>
  <Slides>64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Story</vt:lpstr>
      <vt:lpstr>Closures, Debugger, Prototypes</vt:lpstr>
      <vt:lpstr>Pick a website!</vt:lpstr>
      <vt:lpstr>Project 1</vt:lpstr>
      <vt:lpstr>Last Week…</vt:lpstr>
      <vt:lpstr>This Week…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How do function arguments work?</vt:lpstr>
      <vt:lpstr>Scopes and Closures</vt:lpstr>
      <vt:lpstr>Scope</vt:lpstr>
      <vt:lpstr>Example 1</vt:lpstr>
      <vt:lpstr>Example 2</vt:lpstr>
      <vt:lpstr>Example 2</vt:lpstr>
      <vt:lpstr>Example 2</vt:lpstr>
      <vt:lpstr>Example 2</vt:lpstr>
      <vt:lpstr>Example 2</vt:lpstr>
      <vt:lpstr>What is an inner function?</vt:lpstr>
      <vt:lpstr>What is a closure?</vt:lpstr>
      <vt:lpstr>What is a closure?</vt:lpstr>
      <vt:lpstr>What is a closure?</vt:lpstr>
      <vt:lpstr>What is a closure?</vt:lpstr>
      <vt:lpstr>What is a closure?</vt:lpstr>
      <vt:lpstr>What is a closure?</vt:lpstr>
      <vt:lpstr>Why am I even telling you about closures?</vt:lpstr>
      <vt:lpstr>Why am I even telling you about closures?</vt:lpstr>
      <vt:lpstr>Why am I even telling you about closures?</vt:lpstr>
      <vt:lpstr>Function overloading</vt:lpstr>
      <vt:lpstr>Question</vt:lpstr>
      <vt:lpstr>Function overloading</vt:lpstr>
      <vt:lpstr>Function overloading does not exist in Javascript so don’t try it</vt:lpstr>
      <vt:lpstr>Function Overloading in JavaScript</vt:lpstr>
      <vt:lpstr>The prototype object</vt:lpstr>
      <vt:lpstr>Objects in JavaScript are Very Different from Java</vt:lpstr>
      <vt:lpstr>Prototype continued</vt:lpstr>
      <vt:lpstr>How is this link created?</vt:lpstr>
      <vt:lpstr>How is this link created?</vt:lpstr>
      <vt:lpstr>Sharing Behavior Across Objects</vt:lpstr>
      <vt:lpstr>Better Way to Specify Functions…</vt:lpstr>
      <vt:lpstr>Better Way to Specify Functions…</vt:lpstr>
      <vt:lpstr>Adding Behavior to Existing Objects</vt:lpstr>
      <vt:lpstr>Static Variables in JavaScript</vt:lpstr>
      <vt:lpstr>this</vt:lpstr>
      <vt:lpstr>“this”</vt:lpstr>
      <vt:lpstr>“this”</vt:lpstr>
      <vt:lpstr>“this”</vt:lpstr>
      <vt:lpstr>“this”</vt:lpstr>
      <vt:lpstr>Debugging Using Chrome</vt:lpstr>
      <vt:lpstr>Debugging</vt:lpstr>
      <vt:lpstr>Useful Debugging Tools in Chrome</vt:lpstr>
      <vt:lpstr>Debugging Tools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JavaScript, Debugging techniques</dc:title>
  <dc:creator>julenka</dc:creator>
  <cp:lastModifiedBy>Dan Tasse</cp:lastModifiedBy>
  <cp:revision>368</cp:revision>
  <cp:lastPrinted>2013-09-05T19:17:26Z</cp:lastPrinted>
  <dcterms:created xsi:type="dcterms:W3CDTF">2011-09-07T16:03:22Z</dcterms:created>
  <dcterms:modified xsi:type="dcterms:W3CDTF">2014-09-11T16:30:01Z</dcterms:modified>
</cp:coreProperties>
</file>