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4"/>
  </p:notesMasterIdLst>
  <p:sldIdLst>
    <p:sldId id="256" r:id="rId2"/>
    <p:sldId id="257" r:id="rId3"/>
    <p:sldId id="258" r:id="rId4"/>
    <p:sldId id="291" r:id="rId5"/>
    <p:sldId id="293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69" r:id="rId16"/>
    <p:sldId id="306" r:id="rId17"/>
    <p:sldId id="307" r:id="rId18"/>
    <p:sldId id="305" r:id="rId19"/>
    <p:sldId id="283" r:id="rId20"/>
    <p:sldId id="284" r:id="rId21"/>
    <p:sldId id="285" r:id="rId22"/>
    <p:sldId id="286" r:id="rId23"/>
    <p:sldId id="290" r:id="rId24"/>
    <p:sldId id="308" r:id="rId25"/>
    <p:sldId id="310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338" r:id="rId53"/>
    <p:sldId id="339" r:id="rId54"/>
    <p:sldId id="340" r:id="rId55"/>
    <p:sldId id="341" r:id="rId56"/>
    <p:sldId id="342" r:id="rId57"/>
    <p:sldId id="343" r:id="rId58"/>
    <p:sldId id="344" r:id="rId59"/>
    <p:sldId id="345" r:id="rId60"/>
    <p:sldId id="346" r:id="rId61"/>
    <p:sldId id="347" r:id="rId62"/>
    <p:sldId id="348" r:id="rId63"/>
    <p:sldId id="349" r:id="rId64"/>
    <p:sldId id="350" r:id="rId65"/>
    <p:sldId id="351" r:id="rId66"/>
    <p:sldId id="352" r:id="rId67"/>
    <p:sldId id="353" r:id="rId68"/>
    <p:sldId id="354" r:id="rId69"/>
    <p:sldId id="355" r:id="rId70"/>
    <p:sldId id="356" r:id="rId71"/>
    <p:sldId id="357" r:id="rId72"/>
    <p:sldId id="358" r:id="rId73"/>
    <p:sldId id="359" r:id="rId74"/>
    <p:sldId id="360" r:id="rId75"/>
    <p:sldId id="361" r:id="rId76"/>
    <p:sldId id="362" r:id="rId77"/>
    <p:sldId id="363" r:id="rId78"/>
    <p:sldId id="364" r:id="rId79"/>
    <p:sldId id="365" r:id="rId80"/>
    <p:sldId id="366" r:id="rId81"/>
    <p:sldId id="367" r:id="rId82"/>
    <p:sldId id="368" r:id="rId8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37" autoAdjust="0"/>
  </p:normalViewPr>
  <p:slideViewPr>
    <p:cSldViewPr snapToGrid="0" snapToObjects="1">
      <p:cViewPr varScale="1">
        <p:scale>
          <a:sx n="105" d="100"/>
          <a:sy n="105" d="100"/>
        </p:scale>
        <p:origin x="-120" y="-704"/>
      </p:cViewPr>
      <p:guideLst>
        <p:guide orient="horz" pos="21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notesMaster" Target="notesMasters/notesMaster1.xml"/><Relationship Id="rId85" Type="http://schemas.openxmlformats.org/officeDocument/2006/relationships/printerSettings" Target="printerSettings/printerSettings1.bin"/><Relationship Id="rId86" Type="http://schemas.openxmlformats.org/officeDocument/2006/relationships/presProps" Target="presProps.xml"/><Relationship Id="rId87" Type="http://schemas.openxmlformats.org/officeDocument/2006/relationships/viewProps" Target="viewProps.xml"/><Relationship Id="rId88" Type="http://schemas.openxmlformats.org/officeDocument/2006/relationships/theme" Target="theme/theme1.xml"/><Relationship Id="rId8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C8422-C8B8-4BC4-B711-60DC022E0201}" type="datetimeFigureOut">
              <a:rPr lang="en-US" smtClean="0"/>
              <a:pPr/>
              <a:t>10/6/14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4B385-195D-42A6-AD53-ED33A3B9CE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64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63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57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57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57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57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57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your code as an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4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41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this logic runs on your computer. </a:t>
            </a:r>
          </a:p>
          <a:p>
            <a:r>
              <a:rPr lang="en-US" dirty="0" smtClean="0"/>
              <a:t>If you change computers, all of your information is lost.</a:t>
            </a:r>
          </a:p>
          <a:p>
            <a:r>
              <a:rPr lang="en-US" dirty="0" smtClean="0"/>
              <a:t>Can’t access large amounts of information this way.</a:t>
            </a:r>
          </a:p>
          <a:p>
            <a:r>
              <a:rPr lang="en-US" dirty="0" smtClean="0"/>
              <a:t>You couldn’t build Gmail using what we’ve learned so far.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D336-0651-4CCD-9313-C7F3352B3E8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00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this logic runs on your computer. </a:t>
            </a:r>
          </a:p>
          <a:p>
            <a:r>
              <a:rPr lang="en-US" dirty="0" smtClean="0"/>
              <a:t>If you change computers, all of your information is lost.</a:t>
            </a:r>
          </a:p>
          <a:p>
            <a:r>
              <a:rPr lang="en-US" dirty="0" smtClean="0"/>
              <a:t>Can’t access large amounts of information this way.</a:t>
            </a:r>
          </a:p>
          <a:p>
            <a:r>
              <a:rPr lang="en-US" dirty="0" smtClean="0"/>
              <a:t>You couldn’t build Gmail using what we’ve learned so far.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D336-0651-4CCD-9313-C7F3352B3E8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00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order to store your</a:t>
            </a:r>
            <a:r>
              <a:rPr lang="en-US" baseline="0" dirty="0" smtClean="0"/>
              <a:t> data when your computer closes, or be able to access your same email across computers, you need to store it somewhere else, like in this giant behemoth.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you get webpages, you are usually not loading them from your computer as we are in class. You’re loading them from a web server, a computer that’s sitting somewhere else (could be in your room or somewhere in Kentucky. Probably not in your room). Usually you load pages from computers that are called servers.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servers can do more than just give you a simple HTML page.  You can also run programs on servers, and more importantly, store huge amounts of data.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D336-0651-4CCD-9313-C7F3352B3E8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4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B39200-8A1D-4797-900B-F1788EF55640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2684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Servers can query that data and give it to you wherever you 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D336-0651-4CCD-9313-C7F3352B3E8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300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D336-0651-4CCD-9313-C7F3352B3E8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611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this logic runs on your computer. </a:t>
            </a:r>
          </a:p>
          <a:p>
            <a:r>
              <a:rPr lang="en-US" dirty="0" smtClean="0"/>
              <a:t>If you change computers, all of your information is lost.</a:t>
            </a:r>
          </a:p>
          <a:p>
            <a:r>
              <a:rPr lang="en-US" dirty="0" smtClean="0"/>
              <a:t>Can’t access large amounts of information this way.</a:t>
            </a:r>
          </a:p>
          <a:p>
            <a:r>
              <a:rPr lang="en-US" dirty="0" smtClean="0"/>
              <a:t>You couldn’t build Gmail using what we’ve learned so far.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D336-0651-4CCD-9313-C7F3352B3E8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000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this logic runs on your computer. </a:t>
            </a:r>
          </a:p>
          <a:p>
            <a:r>
              <a:rPr lang="en-US" dirty="0" smtClean="0"/>
              <a:t>If you change computers, all of your information is lost.</a:t>
            </a:r>
          </a:p>
          <a:p>
            <a:r>
              <a:rPr lang="en-US" dirty="0" smtClean="0"/>
              <a:t>Can’t access large amounts of information this way.</a:t>
            </a:r>
          </a:p>
          <a:p>
            <a:r>
              <a:rPr lang="en-US" dirty="0" smtClean="0"/>
              <a:t>You couldn’t build Gmail using what we’ve learned so far.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D336-0651-4CCD-9313-C7F3352B3E8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000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order to store your</a:t>
            </a:r>
            <a:r>
              <a:rPr lang="en-US" baseline="0" dirty="0" smtClean="0"/>
              <a:t> data when your computer closes, or be able to access your same email across computers, you need to store it somewhere else, like in this giant behemoth.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you get webpages, you are usually not loading them from your computer as we are in class. You’re loading them from a web server, a computer that’s sitting somewhere else (could be in your room or somewhere in Kentucky. Probably not in your room). Usually you load pages from computers that are called servers.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servers can do more than just give you a simple HTML page.  You can also run programs on servers, and more importantly, store huge amounts of data.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D336-0651-4CCD-9313-C7F3352B3E8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45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Servers can query that data and give it to you wherever you 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D336-0651-4CCD-9313-C7F3352B3E8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300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D336-0651-4CCD-9313-C7F3352B3E8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611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Ask students: why would you want server-side js?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sz="2200" dirty="0">
                <a:latin typeface="Lucida Grande" charset="0"/>
                <a:cs typeface="Lucida Grande" charset="0"/>
                <a:sym typeface="Lucida Grande" charset="0"/>
              </a:rPr>
              <a:t>Ask students: why would you want server-side </a:t>
            </a:r>
            <a:r>
              <a:rPr lang="en-US" sz="2200" dirty="0" err="1">
                <a:latin typeface="Lucida Grande" charset="0"/>
                <a:cs typeface="Lucida Grande" charset="0"/>
                <a:sym typeface="Lucida Grande" charset="0"/>
              </a:rPr>
              <a:t>js</a:t>
            </a:r>
            <a:r>
              <a:rPr lang="en-US" sz="2200" dirty="0">
                <a:latin typeface="Lucida Grande" charset="0"/>
                <a:cs typeface="Lucida Grande" charset="0"/>
                <a:sym typeface="Lucida Grande" charset="0"/>
              </a:rPr>
              <a:t>?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D336-0651-4CCD-9313-C7F3352B3E8F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61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B39200-8A1D-4797-900B-F1788EF55640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2684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pick an example of some interaction</a:t>
            </a:r>
            <a:r>
              <a:rPr lang="en-US" baseline="0" dirty="0" smtClean="0"/>
              <a:t> on a website, say. go through what it does</a:t>
            </a:r>
            <a:r>
              <a:rPr lang="en-US" baseline="0" dirty="0" smtClean="0"/>
              <a:t>. (optional, if they want)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example of my project 3 solution</a:t>
            </a:r>
            <a:endParaRPr lang="en-US" baseline="0" dirty="0" smtClean="0"/>
          </a:p>
          <a:p>
            <a:r>
              <a:rPr lang="en-US" baseline="0" dirty="0" smtClean="0"/>
              <a:t>keyboard events are focus based</a:t>
            </a:r>
          </a:p>
          <a:p>
            <a:r>
              <a:rPr lang="en-US" baseline="0" dirty="0" smtClean="0"/>
              <a:t>mouse events are mostly location based</a:t>
            </a:r>
          </a:p>
          <a:p>
            <a:r>
              <a:rPr lang="en-US" baseline="0" dirty="0" smtClean="0"/>
              <a:t>(don't want to go into too much detail b/c that's the project)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41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15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50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examples of </a:t>
            </a:r>
            <a:r>
              <a:rPr lang="en-US" dirty="0" err="1" smtClean="0"/>
              <a:t>ajax</a:t>
            </a:r>
            <a:r>
              <a:rPr lang="en-US" smtClean="0"/>
              <a:t>?</a:t>
            </a:r>
            <a:endParaRPr lang="en-US" dirty="0" smtClean="0"/>
          </a:p>
          <a:p>
            <a:r>
              <a:rPr lang="en-US" dirty="0" smtClean="0"/>
              <a:t>what are some</a:t>
            </a:r>
            <a:r>
              <a:rPr lang="en-US" baseline="0" dirty="0" smtClean="0"/>
              <a:t> of the difficulties in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16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Much more customizable but you don’t usually need more properties than this…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94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57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34EC56-5BE0-CF40-A0E9-9B07941CA105}" type="datetimeFigureOut">
              <a:rPr lang="en-US" smtClean="0"/>
              <a:pPr/>
              <a:t>10/6/14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openxmlformats.org/officeDocument/2006/relationships/image" Target="../media/image1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openxmlformats.org/officeDocument/2006/relationships/image" Target="../media/image1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avascript.crockford.com/popular.html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27.0.0.1:1337/'" TargetMode="External"/><Relationship Id="rId3" Type="http://schemas.openxmlformats.org/officeDocument/2006/relationships/hyperlink" Target="http://nodejs.org/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/" TargetMode="Externa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/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/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/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/" TargetMode="Externa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27.0.0.1:1337/'" TargetMode="External"/><Relationship Id="rId3" Type="http://schemas.openxmlformats.org/officeDocument/2006/relationships/hyperlink" Target="http://nodejs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27.0.0.1:1337/'" TargetMode="External"/><Relationship Id="rId3" Type="http://schemas.openxmlformats.org/officeDocument/2006/relationships/hyperlink" Target="http://nodejs.org/" TargetMode="Externa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cket.io/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" TargetMode="External"/><Relationship Id="rId3" Type="http://schemas.openxmlformats.org/officeDocument/2006/relationships/hyperlink" Target="http://socket.io/" TargetMode="Externa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" TargetMode="External"/><Relationship Id="rId3" Type="http://schemas.openxmlformats.org/officeDocument/2006/relationships/hyperlink" Target="http://socket.io/" TargetMode="Externa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cket.io/" TargetMode="Externa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cket.io/" TargetMode="Externa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cket.io/" TargetMode="Externa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cket.io/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cket.io/" TargetMode="Externa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cket.io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cket.io/" TargetMode="Externa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cket.io/" TargetMode="Externa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 machines and AJAX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7</a:t>
            </a:r>
          </a:p>
          <a:p>
            <a:r>
              <a:rPr lang="en-US" dirty="0" smtClean="0"/>
              <a:t>10/</a:t>
            </a:r>
            <a:r>
              <a:rPr lang="en-US" dirty="0"/>
              <a:t>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192" y="4438916"/>
            <a:ext cx="2402546" cy="241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18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Binary # with Odd or Even Number of Zeros: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05000" y="34290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19800" y="3437965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odd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7"/>
            <a:endCxn id="5" idx="1"/>
          </p:cNvCxnSpPr>
          <p:nvPr/>
        </p:nvCxnSpPr>
        <p:spPr>
          <a:xfrm>
            <a:off x="2945652" y="3607548"/>
            <a:ext cx="3252696" cy="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4" idx="5"/>
          </p:cNvCxnSpPr>
          <p:nvPr/>
        </p:nvCxnSpPr>
        <p:spPr>
          <a:xfrm flipH="1" flipV="1">
            <a:off x="2945652" y="4469652"/>
            <a:ext cx="3252696" cy="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5" idx="7"/>
            <a:endCxn id="5" idx="1"/>
          </p:cNvCxnSpPr>
          <p:nvPr/>
        </p:nvCxnSpPr>
        <p:spPr>
          <a:xfrm rot="16200000" flipV="1">
            <a:off x="6629400" y="3185461"/>
            <a:ext cx="12700" cy="862104"/>
          </a:xfrm>
          <a:prstGeom prst="curvedConnector3">
            <a:avLst>
              <a:gd name="adj1" fmla="val 77588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4" idx="5"/>
            <a:endCxn id="4" idx="3"/>
          </p:cNvCxnSpPr>
          <p:nvPr/>
        </p:nvCxnSpPr>
        <p:spPr>
          <a:xfrm rot="5400000">
            <a:off x="2514600" y="4038600"/>
            <a:ext cx="12700" cy="862104"/>
          </a:xfrm>
          <a:prstGeom prst="curvedConnector3">
            <a:avLst>
              <a:gd name="adj1" fmla="val 71235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72000" y="3124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27712" y="451447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15100" y="2209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406650" y="54864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371600" y="4038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387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r>
              <a:rPr lang="en-US" dirty="0" smtClean="0"/>
              <a:t>For </a:t>
            </a:r>
            <a:r>
              <a:rPr lang="en-US" dirty="0" smtClean="0"/>
              <a:t>interactions </a:t>
            </a:r>
            <a:r>
              <a:rPr lang="en-US" dirty="0" smtClean="0"/>
              <a:t>like a </a:t>
            </a:r>
            <a:r>
              <a:rPr lang="en-US" dirty="0" err="1" smtClean="0"/>
              <a:t>draggable</a:t>
            </a:r>
            <a:r>
              <a:rPr lang="en-US" dirty="0" smtClean="0"/>
              <a:t> icon (or something more complex), it is good to think of the icon as a state machine.</a:t>
            </a:r>
          </a:p>
          <a:p>
            <a:pPr lvl="1"/>
            <a:r>
              <a:rPr lang="en-US" dirty="0" smtClean="0"/>
              <a:t>Often people implicitly use state into their code without knowing it.</a:t>
            </a:r>
          </a:p>
          <a:p>
            <a:pPr lvl="1"/>
            <a:r>
              <a:rPr lang="en-US" dirty="0" smtClean="0"/>
              <a:t>Then, when their code gets more complex they often wish they’d used a state machine.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016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 for HCI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one extra thing: the action to execute when a transition is taken.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014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Notation for HCI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Means: when you are in state A and you see a mouse down, do the action (call draw_line), </a:t>
            </a:r>
          </a:p>
          <a:p>
            <a:r>
              <a:rPr lang="en-US" dirty="0" smtClean="0"/>
              <a:t>and go to state B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981200" y="1846264"/>
            <a:ext cx="5791200" cy="2039938"/>
            <a:chOff x="1824" y="2891"/>
            <a:chExt cx="3648" cy="1285"/>
          </a:xfrm>
        </p:grpSpPr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1824" y="3168"/>
              <a:ext cx="3648" cy="1008"/>
              <a:chOff x="528" y="2496"/>
              <a:chExt cx="3648" cy="1008"/>
            </a:xfrm>
          </p:grpSpPr>
          <p:sp>
            <p:nvSpPr>
              <p:cNvPr id="10" name="Oval 6"/>
              <p:cNvSpPr>
                <a:spLocks noChangeArrowheads="1"/>
              </p:cNvSpPr>
              <p:nvPr/>
            </p:nvSpPr>
            <p:spPr bwMode="auto">
              <a:xfrm>
                <a:off x="3600" y="2928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 dirty="0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11" name="Oval 7"/>
              <p:cNvSpPr>
                <a:spLocks noChangeArrowheads="1"/>
              </p:cNvSpPr>
              <p:nvPr/>
            </p:nvSpPr>
            <p:spPr bwMode="auto">
              <a:xfrm>
                <a:off x="528" y="2928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 dirty="0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2" name="Arc 8"/>
              <p:cNvSpPr>
                <a:spLocks/>
              </p:cNvSpPr>
              <p:nvPr/>
            </p:nvSpPr>
            <p:spPr bwMode="auto">
              <a:xfrm flipH="1">
                <a:off x="816" y="2496"/>
                <a:ext cx="3093" cy="449"/>
              </a:xfrm>
              <a:custGeom>
                <a:avLst/>
                <a:gdLst>
                  <a:gd name="T0" fmla="*/ 0 w 43200"/>
                  <a:gd name="T1" fmla="*/ 9 h 22427"/>
                  <a:gd name="T2" fmla="*/ 221 w 43200"/>
                  <a:gd name="T3" fmla="*/ 9 h 22427"/>
                  <a:gd name="T4" fmla="*/ 111 w 43200"/>
                  <a:gd name="T5" fmla="*/ 9 h 22427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27"/>
                  <a:gd name="T11" fmla="*/ 43200 w 43200"/>
                  <a:gd name="T12" fmla="*/ 22427 h 224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27" fill="none" extrusionOk="0">
                    <a:moveTo>
                      <a:pt x="15" y="22427"/>
                    </a:moveTo>
                    <a:cubicBezTo>
                      <a:pt x="5" y="22151"/>
                      <a:pt x="0" y="2187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27" stroke="0" extrusionOk="0">
                    <a:moveTo>
                      <a:pt x="15" y="22427"/>
                    </a:moveTo>
                    <a:cubicBezTo>
                      <a:pt x="5" y="22151"/>
                      <a:pt x="0" y="2187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640" y="2891"/>
              <a:ext cx="19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latin typeface="Times New Roman" pitchFamily="18" charset="0"/>
                </a:rPr>
                <a:t>Mouse_Dn</a:t>
              </a:r>
              <a:r>
                <a:rPr lang="en-US" sz="2400" dirty="0" smtClean="0">
                  <a:latin typeface="Times New Roman" pitchFamily="18" charset="0"/>
                </a:rPr>
                <a:t>/ Draw Line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5060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for a button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962400"/>
            <a:ext cx="8686800" cy="2667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A: highlight button</a:t>
            </a:r>
          </a:p>
          <a:p>
            <a:r>
              <a:rPr lang="en-US" dirty="0" smtClean="0"/>
              <a:t>B: unhighlight button</a:t>
            </a:r>
          </a:p>
          <a:p>
            <a:r>
              <a:rPr lang="en-US" dirty="0" smtClean="0"/>
              <a:t>C: highlight button</a:t>
            </a:r>
          </a:p>
          <a:p>
            <a:r>
              <a:rPr lang="en-US" dirty="0" smtClean="0"/>
              <a:t>D: &lt;do nothing&gt;</a:t>
            </a:r>
          </a:p>
          <a:p>
            <a:r>
              <a:rPr lang="en-US" dirty="0" smtClean="0"/>
              <a:t>E: unhighlight; do button action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" y="990600"/>
            <a:ext cx="8382000" cy="2892425"/>
            <a:chOff x="288" y="1850"/>
            <a:chExt cx="5280" cy="182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" y="1872"/>
              <a:ext cx="5280" cy="1800"/>
              <a:chOff x="288" y="1872"/>
              <a:chExt cx="5280" cy="1800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288" y="3192"/>
                <a:ext cx="5280" cy="480"/>
                <a:chOff x="288" y="3192"/>
                <a:chExt cx="5280" cy="480"/>
              </a:xfrm>
            </p:grpSpPr>
            <p:grpSp>
              <p:nvGrpSpPr>
                <p:cNvPr id="5" name="Group 7"/>
                <p:cNvGrpSpPr>
                  <a:grpSpLocks/>
                </p:cNvGrpSpPr>
                <p:nvPr/>
              </p:nvGrpSpPr>
              <p:grpSpPr bwMode="auto">
                <a:xfrm>
                  <a:off x="288" y="3192"/>
                  <a:ext cx="576" cy="480"/>
                  <a:chOff x="3600" y="1440"/>
                  <a:chExt cx="576" cy="480"/>
                </a:xfrm>
              </p:grpSpPr>
              <p:sp>
                <p:nvSpPr>
                  <p:cNvPr id="33818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1440"/>
                    <a:ext cx="480" cy="48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3819" name="Freeform 9"/>
                  <p:cNvSpPr>
                    <a:spLocks/>
                  </p:cNvSpPr>
                  <p:nvPr/>
                </p:nvSpPr>
                <p:spPr bwMode="auto">
                  <a:xfrm>
                    <a:off x="3600" y="1584"/>
                    <a:ext cx="96" cy="192"/>
                  </a:xfrm>
                  <a:custGeom>
                    <a:avLst/>
                    <a:gdLst>
                      <a:gd name="T0" fmla="*/ 0 w 144"/>
                      <a:gd name="T1" fmla="*/ 0 h 288"/>
                      <a:gd name="T2" fmla="*/ 96 w 144"/>
                      <a:gd name="T3" fmla="*/ 96 h 288"/>
                      <a:gd name="T4" fmla="*/ 0 w 144"/>
                      <a:gd name="T5" fmla="*/ 192 h 288"/>
                      <a:gd name="T6" fmla="*/ 0 60000 65536"/>
                      <a:gd name="T7" fmla="*/ 0 60000 65536"/>
                      <a:gd name="T8" fmla="*/ 0 60000 65536"/>
                      <a:gd name="T9" fmla="*/ 0 w 144"/>
                      <a:gd name="T10" fmla="*/ 0 h 288"/>
                      <a:gd name="T11" fmla="*/ 144 w 144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44" h="288">
                        <a:moveTo>
                          <a:pt x="0" y="0"/>
                        </a:moveTo>
                        <a:lnTo>
                          <a:pt x="144" y="144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6" name="Group 10"/>
                <p:cNvGrpSpPr>
                  <a:grpSpLocks/>
                </p:cNvGrpSpPr>
                <p:nvPr/>
              </p:nvGrpSpPr>
              <p:grpSpPr bwMode="auto">
                <a:xfrm>
                  <a:off x="5088" y="3192"/>
                  <a:ext cx="480" cy="480"/>
                  <a:chOff x="3024" y="1968"/>
                  <a:chExt cx="480" cy="480"/>
                </a:xfrm>
              </p:grpSpPr>
              <p:sp>
                <p:nvSpPr>
                  <p:cNvPr id="33816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1968"/>
                    <a:ext cx="480" cy="48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3817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2016"/>
                    <a:ext cx="384" cy="38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33813" name="Line 13"/>
                <p:cNvSpPr>
                  <a:spLocks noChangeShapeType="1"/>
                </p:cNvSpPr>
                <p:nvPr/>
              </p:nvSpPr>
              <p:spPr bwMode="auto">
                <a:xfrm>
                  <a:off x="864" y="3432"/>
                  <a:ext cx="182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33814" name="Line 14"/>
                <p:cNvSpPr>
                  <a:spLocks noChangeShapeType="1"/>
                </p:cNvSpPr>
                <p:nvPr/>
              </p:nvSpPr>
              <p:spPr bwMode="auto">
                <a:xfrm>
                  <a:off x="3168" y="3432"/>
                  <a:ext cx="19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33815" name="Oval 15"/>
                <p:cNvSpPr>
                  <a:spLocks noChangeArrowheads="1"/>
                </p:cNvSpPr>
                <p:nvPr/>
              </p:nvSpPr>
              <p:spPr bwMode="auto">
                <a:xfrm>
                  <a:off x="2688" y="3192"/>
                  <a:ext cx="480" cy="480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33804" name="Oval 16"/>
              <p:cNvSpPr>
                <a:spLocks noChangeArrowheads="1"/>
              </p:cNvSpPr>
              <p:nvPr/>
            </p:nvSpPr>
            <p:spPr bwMode="auto">
              <a:xfrm>
                <a:off x="2688" y="1872"/>
                <a:ext cx="480" cy="48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4992" y="1872"/>
                <a:ext cx="480" cy="480"/>
                <a:chOff x="3024" y="1968"/>
                <a:chExt cx="480" cy="480"/>
              </a:xfrm>
            </p:grpSpPr>
            <p:sp>
              <p:nvSpPr>
                <p:cNvPr id="33809" name="Oval 18"/>
                <p:cNvSpPr>
                  <a:spLocks noChangeArrowheads="1"/>
                </p:cNvSpPr>
                <p:nvPr/>
              </p:nvSpPr>
              <p:spPr bwMode="auto">
                <a:xfrm>
                  <a:off x="3024" y="1968"/>
                  <a:ext cx="480" cy="480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33810" name="Oval 19"/>
                <p:cNvSpPr>
                  <a:spLocks noChangeArrowheads="1"/>
                </p:cNvSpPr>
                <p:nvPr/>
              </p:nvSpPr>
              <p:spPr bwMode="auto">
                <a:xfrm>
                  <a:off x="3072" y="2016"/>
                  <a:ext cx="384" cy="384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33806" name="Line 20"/>
              <p:cNvSpPr>
                <a:spLocks noChangeShapeType="1"/>
              </p:cNvSpPr>
              <p:nvPr/>
            </p:nvSpPr>
            <p:spPr bwMode="auto">
              <a:xfrm flipV="1">
                <a:off x="2736" y="2256"/>
                <a:ext cx="0" cy="10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3807" name="Line 21"/>
              <p:cNvSpPr>
                <a:spLocks noChangeShapeType="1"/>
              </p:cNvSpPr>
              <p:nvPr/>
            </p:nvSpPr>
            <p:spPr bwMode="auto">
              <a:xfrm>
                <a:off x="3120" y="2256"/>
                <a:ext cx="0" cy="10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3808" name="Line 22"/>
              <p:cNvSpPr>
                <a:spLocks noChangeShapeType="1"/>
              </p:cNvSpPr>
              <p:nvPr/>
            </p:nvSpPr>
            <p:spPr bwMode="auto">
              <a:xfrm>
                <a:off x="3168" y="2112"/>
                <a:ext cx="18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33798" name="Text Box 23"/>
            <p:cNvSpPr txBox="1">
              <a:spLocks noChangeArrowheads="1"/>
            </p:cNvSpPr>
            <p:nvPr/>
          </p:nvSpPr>
          <p:spPr bwMode="auto">
            <a:xfrm>
              <a:off x="1046" y="3098"/>
              <a:ext cx="13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>
                  <a:latin typeface="Times New Roman" pitchFamily="18" charset="0"/>
                </a:rPr>
                <a:t>Press-inside / A</a:t>
              </a:r>
            </a:p>
          </p:txBody>
        </p:sp>
        <p:sp>
          <p:nvSpPr>
            <p:cNvPr id="33799" name="Text Box 24"/>
            <p:cNvSpPr txBox="1">
              <a:spLocks noChangeArrowheads="1"/>
            </p:cNvSpPr>
            <p:nvPr/>
          </p:nvSpPr>
          <p:spPr bwMode="auto">
            <a:xfrm>
              <a:off x="3168" y="2448"/>
              <a:ext cx="8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>
                  <a:latin typeface="Times New Roman" pitchFamily="18" charset="0"/>
                </a:rPr>
                <a:t>Leave / B</a:t>
              </a:r>
            </a:p>
          </p:txBody>
        </p:sp>
        <p:sp>
          <p:nvSpPr>
            <p:cNvPr id="33800" name="Text Box 25"/>
            <p:cNvSpPr txBox="1">
              <a:spLocks noChangeArrowheads="1"/>
            </p:cNvSpPr>
            <p:nvPr/>
          </p:nvSpPr>
          <p:spPr bwMode="auto">
            <a:xfrm>
              <a:off x="1731" y="2448"/>
              <a:ext cx="8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>
                  <a:latin typeface="Times New Roman" pitchFamily="18" charset="0"/>
                </a:rPr>
                <a:t>Enter / C</a:t>
              </a:r>
            </a:p>
          </p:txBody>
        </p:sp>
        <p:sp>
          <p:nvSpPr>
            <p:cNvPr id="33801" name="Text Box 26"/>
            <p:cNvSpPr txBox="1">
              <a:spLocks noChangeArrowheads="1"/>
            </p:cNvSpPr>
            <p:nvPr/>
          </p:nvSpPr>
          <p:spPr bwMode="auto">
            <a:xfrm>
              <a:off x="3494" y="1850"/>
              <a:ext cx="10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>
                  <a:latin typeface="Times New Roman" pitchFamily="18" charset="0"/>
                </a:rPr>
                <a:t>Release / D</a:t>
              </a:r>
            </a:p>
          </p:txBody>
        </p:sp>
        <p:sp>
          <p:nvSpPr>
            <p:cNvPr id="33802" name="Text Box 27"/>
            <p:cNvSpPr txBox="1">
              <a:spLocks noChangeArrowheads="1"/>
            </p:cNvSpPr>
            <p:nvPr/>
          </p:nvSpPr>
          <p:spPr bwMode="auto">
            <a:xfrm>
              <a:off x="3446" y="3168"/>
              <a:ext cx="9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latin typeface="Times New Roman" pitchFamily="18" charset="0"/>
                </a:rPr>
                <a:t>Release / 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644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4-10-07 at 1.43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57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98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for…?</a:t>
            </a:r>
          </a:p>
        </p:txBody>
      </p:sp>
    </p:spTree>
    <p:extLst>
      <p:ext uri="{BB962C8B-B14F-4D97-AF65-F5344CB8AC3E}">
        <p14:creationId xmlns:p14="http://schemas.microsoft.com/office/powerpoint/2010/main" val="321003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browsers dispatch events?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vs. positional – some events use focus and some use position. (which?)</a:t>
            </a:r>
          </a:p>
          <a:p>
            <a:r>
              <a:rPr lang="en-US" dirty="0" smtClean="0"/>
              <a:t>dragging needs focus-based dispatch. but mouse events are positional. how would you add focus-based dispatch?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98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</a:t>
            </a:r>
            <a:r>
              <a:rPr lang="en-US" dirty="0" err="1" smtClean="0"/>
              <a:t>StateMachine</a:t>
            </a:r>
            <a:r>
              <a:rPr lang="en-US" dirty="0" smtClean="0"/>
              <a:t> object that takes in a description of a state machine and acts according to the description.</a:t>
            </a:r>
          </a:p>
          <a:p>
            <a:r>
              <a:rPr lang="en-US" dirty="0" smtClean="0"/>
              <a:t>Then write </a:t>
            </a:r>
            <a:r>
              <a:rPr lang="en-US" dirty="0" smtClean="0"/>
              <a:t>some tests.</a:t>
            </a:r>
          </a:p>
          <a:p>
            <a:r>
              <a:rPr lang="en-US" dirty="0" smtClean="0"/>
              <a:t>How's it going?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35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Asynchronous</a:t>
            </a:r>
            <a:r>
              <a:rPr lang="en-US" dirty="0" smtClean="0"/>
              <a:t> JavaScript &amp; XML</a:t>
            </a:r>
          </a:p>
          <a:p>
            <a:r>
              <a:rPr lang="en-US" dirty="0" smtClean="0"/>
              <a:t>Loads data from external services without refreshing page</a:t>
            </a:r>
          </a:p>
          <a:p>
            <a:r>
              <a:rPr lang="en-US" dirty="0" smtClean="0"/>
              <a:t>Defined “Web 2.0”</a:t>
            </a:r>
          </a:p>
          <a:p>
            <a:r>
              <a:rPr lang="en-US" dirty="0" smtClean="0"/>
              <a:t>Procedurally:</a:t>
            </a:r>
          </a:p>
          <a:p>
            <a:pPr lvl="1"/>
            <a:r>
              <a:rPr lang="en-US" dirty="0"/>
              <a:t>Make an </a:t>
            </a:r>
            <a:r>
              <a:rPr lang="en-US" b="1" dirty="0"/>
              <a:t>asynchronous </a:t>
            </a:r>
            <a:r>
              <a:rPr lang="en-US" dirty="0"/>
              <a:t>call to an external API</a:t>
            </a:r>
          </a:p>
          <a:p>
            <a:pPr lvl="2"/>
            <a:r>
              <a:rPr lang="en-US" dirty="0"/>
              <a:t>This call will return a value after some delay</a:t>
            </a:r>
          </a:p>
          <a:p>
            <a:pPr lvl="1"/>
            <a:r>
              <a:rPr lang="en-US" dirty="0"/>
              <a:t>Show a loading message (good UI practice)</a:t>
            </a:r>
          </a:p>
          <a:p>
            <a:pPr lvl="1"/>
            <a:r>
              <a:rPr lang="en-US" dirty="0"/>
              <a:t>Update the web page in response to the return value of the asynchronous </a:t>
            </a:r>
            <a:r>
              <a:rPr lang="en-US" dirty="0" smtClean="0"/>
              <a:t>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231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Events &amp; callbacks</a:t>
            </a:r>
          </a:p>
          <a:p>
            <a:pPr lvl="1"/>
            <a:r>
              <a:rPr lang="en-US" sz="1800" dirty="0" err="1">
                <a:latin typeface="Courier New"/>
                <a:cs typeface="Courier New"/>
              </a:rPr>
              <a:t>t</a:t>
            </a:r>
            <a:r>
              <a:rPr lang="en-US" sz="1800" dirty="0" err="1" smtClean="0">
                <a:latin typeface="Courier New"/>
                <a:cs typeface="Courier New"/>
              </a:rPr>
              <a:t>arget.addEventListener</a:t>
            </a:r>
            <a:r>
              <a:rPr lang="en-US" sz="1800" dirty="0" smtClean="0">
                <a:latin typeface="Courier New"/>
                <a:cs typeface="Courier New"/>
              </a:rPr>
              <a:t>(&lt;event&gt;, &lt;callback&gt;);</a:t>
            </a:r>
          </a:p>
          <a:p>
            <a:pPr lvl="1"/>
            <a:r>
              <a:rPr lang="en-US" sz="1800" dirty="0" err="1">
                <a:latin typeface="Courier New"/>
                <a:cs typeface="Courier New"/>
              </a:rPr>
              <a:t>t</a:t>
            </a:r>
            <a:r>
              <a:rPr lang="en-US" sz="1800" dirty="0" err="1" smtClean="0">
                <a:latin typeface="Courier New"/>
                <a:cs typeface="Courier New"/>
              </a:rPr>
              <a:t>arget.removeEventListener</a:t>
            </a:r>
            <a:r>
              <a:rPr lang="en-US" sz="1800" dirty="0" smtClean="0">
                <a:latin typeface="Courier New"/>
                <a:cs typeface="Courier New"/>
              </a:rPr>
              <a:t>(&lt;event&gt;, &lt;callback&gt;);</a:t>
            </a: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setTimeout</a:t>
            </a:r>
            <a:r>
              <a:rPr lang="en-US" sz="1800" dirty="0" smtClean="0">
                <a:latin typeface="Courier New"/>
                <a:cs typeface="Courier New"/>
              </a:rPr>
              <a:t>(&lt;callback&gt;, &lt;delay&gt;);</a:t>
            </a:r>
          </a:p>
          <a:p>
            <a:r>
              <a:rPr lang="en-US" sz="2600" dirty="0" smtClean="0"/>
              <a:t>Event bubbling</a:t>
            </a:r>
          </a:p>
          <a:p>
            <a:pPr lvl="1"/>
            <a:r>
              <a:rPr lang="en-US" sz="2400" dirty="0" smtClean="0"/>
              <a:t>Capture versus bubbling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16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t’s the difference between…</a:t>
            </a:r>
            <a:endParaRPr lang="en-US" dirty="0"/>
          </a:p>
        </p:txBody>
      </p:sp>
      <p:pic>
        <p:nvPicPr>
          <p:cNvPr id="4" name="Content Placeholder 3" descr="terraserver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22" r="-73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5066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oogle_eart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48" y="0"/>
            <a:ext cx="7874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4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oogle_eart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48" y="0"/>
            <a:ext cx="7874837" cy="68580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54348" y="0"/>
            <a:ext cx="7874837" cy="6858000"/>
            <a:chOff x="454348" y="0"/>
            <a:chExt cx="7874837" cy="6858000"/>
          </a:xfrm>
        </p:grpSpPr>
        <p:sp>
          <p:nvSpPr>
            <p:cNvPr id="2" name="Rectangle 1"/>
            <p:cNvSpPr/>
            <p:nvPr/>
          </p:nvSpPr>
          <p:spPr>
            <a:xfrm>
              <a:off x="2195883" y="0"/>
              <a:ext cx="6133302" cy="6858000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454348" y="350847"/>
              <a:ext cx="1741535" cy="6507153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54349" y="0"/>
              <a:ext cx="815560" cy="350847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454348" y="1891862"/>
            <a:ext cx="2059012" cy="287086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90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“Should I wear a jacket today?”</a:t>
            </a:r>
          </a:p>
          <a:p>
            <a:r>
              <a:rPr lang="en-US" dirty="0" smtClean="0"/>
              <a:t>Going to use Yahoo! Weather API</a:t>
            </a:r>
          </a:p>
          <a:p>
            <a:pPr lvl="1"/>
            <a:r>
              <a:rPr lang="en-US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http://developer.yahoo.com/weather</a:t>
            </a:r>
            <a:r>
              <a:rPr lang="en-US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</a:p>
          <a:p>
            <a:pPr lvl="1"/>
            <a:r>
              <a:rPr lang="en-US" dirty="0" smtClean="0"/>
              <a:t>One of many available weather APIs</a:t>
            </a:r>
          </a:p>
          <a:p>
            <a:pPr lvl="1"/>
            <a:r>
              <a:rPr lang="en-US" dirty="0">
                <a:solidFill>
                  <a:srgbClr val="F6C16A"/>
                </a:solidFill>
              </a:rPr>
              <a:t>http://</a:t>
            </a:r>
            <a:r>
              <a:rPr lang="en-US" dirty="0" err="1">
                <a:solidFill>
                  <a:srgbClr val="F6C16A"/>
                </a:solidFill>
              </a:rPr>
              <a:t>weather.yahooapis.com</a:t>
            </a:r>
            <a:r>
              <a:rPr lang="en-US" dirty="0">
                <a:solidFill>
                  <a:srgbClr val="F6C16A"/>
                </a:solidFill>
              </a:rPr>
              <a:t>/</a:t>
            </a:r>
            <a:r>
              <a:rPr lang="en-US" dirty="0" err="1">
                <a:solidFill>
                  <a:srgbClr val="F6C16A"/>
                </a:solidFill>
              </a:rPr>
              <a:t>forecastrss?w</a:t>
            </a:r>
            <a:r>
              <a:rPr lang="en-US" dirty="0">
                <a:solidFill>
                  <a:srgbClr val="F6C16A"/>
                </a:solidFill>
              </a:rPr>
              <a:t>=</a:t>
            </a:r>
            <a:r>
              <a:rPr lang="en-US" dirty="0" smtClean="0">
                <a:solidFill>
                  <a:srgbClr val="F6C16A"/>
                </a:solidFill>
              </a:rPr>
              <a:t>2473224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For next class: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Install </a:t>
            </a:r>
            <a:r>
              <a:rPr lang="en-US" dirty="0" err="1" smtClean="0">
                <a:solidFill>
                  <a:srgbClr val="FFFFFF"/>
                </a:solidFill>
              </a:rPr>
              <a:t>Node.js</a:t>
            </a:r>
            <a:r>
              <a:rPr lang="en-US" dirty="0">
                <a:solidFill>
                  <a:srgbClr val="FFFFFF"/>
                </a:solidFill>
              </a:rPr>
              <a:t>: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http://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nodejs.org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/</a:t>
            </a:r>
          </a:p>
          <a:p>
            <a:pPr lvl="1"/>
            <a:endParaRPr lang="en-US" dirty="0" smtClean="0">
              <a:solidFill>
                <a:srgbClr val="FFFFFF"/>
              </a:solidFill>
            </a:endParaRPr>
          </a:p>
          <a:p>
            <a:pPr lvl="1"/>
            <a:endParaRPr lang="en-US" dirty="0"/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111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8 – or maybe earlier if we get to it in lab 7</a:t>
            </a:r>
            <a:endParaRPr lang="en-US" dirty="0" smtClean="0"/>
          </a:p>
          <a:p>
            <a:r>
              <a:rPr lang="en-US" dirty="0" smtClean="0"/>
              <a:t>10</a:t>
            </a:r>
            <a:r>
              <a:rPr lang="en-US" dirty="0" smtClean="0"/>
              <a:t>/16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5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Last project</a:t>
            </a:r>
          </a:p>
          <a:p>
            <a:pPr lvl="1"/>
            <a:r>
              <a:rPr lang="en-US" dirty="0" smtClean="0"/>
              <a:t>Project of your own choosing</a:t>
            </a:r>
          </a:p>
          <a:p>
            <a:pPr lvl="1"/>
            <a:r>
              <a:rPr lang="en-US" dirty="0" smtClean="0"/>
              <a:t>May overlap with a personal project but may not overlap with any projects for other classes</a:t>
            </a:r>
          </a:p>
          <a:p>
            <a:pPr lvl="1"/>
            <a:r>
              <a:rPr lang="en-US" dirty="0" smtClean="0"/>
              <a:t>Must use topics discussed in class but may run on any platform</a:t>
            </a:r>
          </a:p>
          <a:p>
            <a:pPr lvl="2"/>
            <a:r>
              <a:rPr lang="en-US" dirty="0" smtClean="0"/>
              <a:t>client-side, server-side, </a:t>
            </a:r>
            <a:r>
              <a:rPr lang="en-US" dirty="0" err="1" smtClean="0"/>
              <a:t>iOS</a:t>
            </a:r>
            <a:r>
              <a:rPr lang="en-US" dirty="0" smtClean="0"/>
              <a:t>, dashboard widgets, Chrome extensions, etc.</a:t>
            </a:r>
          </a:p>
          <a:p>
            <a:r>
              <a:rPr lang="en-US" dirty="0" smtClean="0"/>
              <a:t>Proposals due November 1</a:t>
            </a:r>
            <a:r>
              <a:rPr lang="en-US" baseline="30000" dirty="0" smtClean="0"/>
              <a:t>st</a:t>
            </a:r>
            <a:endParaRPr lang="en-US" dirty="0" smtClean="0"/>
          </a:p>
          <a:p>
            <a:r>
              <a:rPr lang="en-US" dirty="0" smtClean="0"/>
              <a:t>Project checkpoint November 15</a:t>
            </a:r>
            <a:r>
              <a:rPr lang="en-US" baseline="30000" dirty="0" smtClean="0"/>
              <a:t>th</a:t>
            </a:r>
            <a:endParaRPr lang="en-US" dirty="0"/>
          </a:p>
          <a:p>
            <a:r>
              <a:rPr lang="en-US" dirty="0" smtClean="0"/>
              <a:t>Presentations November 29</a:t>
            </a:r>
            <a:r>
              <a:rPr lang="en-US" baseline="30000" dirty="0" smtClean="0"/>
              <a:t>th</a:t>
            </a:r>
            <a:r>
              <a:rPr lang="en-US" dirty="0" smtClean="0"/>
              <a:t> &amp; December 6</a:t>
            </a:r>
            <a:r>
              <a:rPr lang="en-US" baseline="30000" dirty="0" smtClean="0"/>
              <a:t>th</a:t>
            </a:r>
          </a:p>
          <a:p>
            <a:r>
              <a:rPr lang="en-US" b="1" dirty="0" smtClean="0"/>
              <a:t>Start thinking of project ideas now</a:t>
            </a:r>
          </a:p>
        </p:txBody>
      </p:sp>
    </p:spTree>
    <p:extLst>
      <p:ext uri="{BB962C8B-B14F-4D97-AF65-F5344CB8AC3E}">
        <p14:creationId xmlns:p14="http://schemas.microsoft.com/office/powerpoint/2010/main" val="1204321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</a:t>
            </a:r>
          </a:p>
          <a:p>
            <a:r>
              <a:rPr lang="en-US" dirty="0" smtClean="0"/>
              <a:t>Server-side code</a:t>
            </a:r>
          </a:p>
          <a:p>
            <a:r>
              <a:rPr lang="en-US" dirty="0" err="1" smtClean="0"/>
              <a:t>Node.JS</a:t>
            </a:r>
            <a:endParaRPr lang="en-US" dirty="0" smtClean="0"/>
          </a:p>
          <a:p>
            <a:r>
              <a:rPr lang="en-US" dirty="0" smtClean="0"/>
              <a:t>Begin a multi-day in-class project</a:t>
            </a:r>
          </a:p>
          <a:p>
            <a:pPr lvl="1"/>
            <a:r>
              <a:rPr lang="en-US" dirty="0" smtClean="0"/>
              <a:t>Part of participation grade rather than project grade</a:t>
            </a:r>
          </a:p>
          <a:p>
            <a:pPr lvl="1"/>
            <a:r>
              <a:rPr lang="en-US" dirty="0" smtClean="0"/>
              <a:t>Intention: only work in-class, groups of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51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Asynchronous</a:t>
            </a:r>
            <a:r>
              <a:rPr lang="en-US" dirty="0" smtClean="0"/>
              <a:t> JavaScript &amp; XML</a:t>
            </a:r>
          </a:p>
          <a:p>
            <a:r>
              <a:rPr lang="en-US" dirty="0" smtClean="0"/>
              <a:t>Loads data from external services without refreshing page</a:t>
            </a:r>
          </a:p>
          <a:p>
            <a:r>
              <a:rPr lang="en-US" dirty="0" smtClean="0"/>
              <a:t>Defined “Web 2.0”</a:t>
            </a:r>
          </a:p>
          <a:p>
            <a:r>
              <a:rPr lang="en-US" dirty="0" smtClean="0"/>
              <a:t>Procedurally:</a:t>
            </a:r>
          </a:p>
          <a:p>
            <a:pPr lvl="1"/>
            <a:r>
              <a:rPr lang="en-US" dirty="0"/>
              <a:t>Make an </a:t>
            </a:r>
            <a:r>
              <a:rPr lang="en-US" b="1" dirty="0"/>
              <a:t>asynchronous </a:t>
            </a:r>
            <a:r>
              <a:rPr lang="en-US" dirty="0"/>
              <a:t>call to an external API</a:t>
            </a:r>
          </a:p>
          <a:p>
            <a:pPr lvl="2"/>
            <a:r>
              <a:rPr lang="en-US" dirty="0"/>
              <a:t>This call will return a value after some delay</a:t>
            </a:r>
          </a:p>
          <a:p>
            <a:pPr lvl="1"/>
            <a:r>
              <a:rPr lang="en-US" dirty="0"/>
              <a:t>Show a loading message (good UI practice)</a:t>
            </a:r>
          </a:p>
          <a:p>
            <a:pPr lvl="1"/>
            <a:r>
              <a:rPr lang="en-US" dirty="0"/>
              <a:t>Update the web page in response to the return value of the asynchronous </a:t>
            </a:r>
            <a:r>
              <a:rPr lang="en-US" dirty="0" smtClean="0"/>
              <a:t>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29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Done with </a:t>
            </a:r>
            <a:r>
              <a:rPr lang="en-US" dirty="0" err="1" smtClean="0">
                <a:latin typeface="Courier New"/>
                <a:cs typeface="Courier New"/>
              </a:rPr>
              <a:t>XMLHttpRequest</a:t>
            </a:r>
            <a:endParaRPr lang="en-US" dirty="0"/>
          </a:p>
          <a:p>
            <a:pPr lvl="1"/>
            <a:r>
              <a:rPr lang="en-US" dirty="0" smtClean="0"/>
              <a:t>API for sending requests to a web server within JavaScript</a:t>
            </a:r>
          </a:p>
          <a:p>
            <a:r>
              <a:rPr lang="en-US" dirty="0" smtClean="0"/>
              <a:t>Many libraries simplify the development of AJAX</a:t>
            </a:r>
          </a:p>
          <a:p>
            <a:pPr lvl="1"/>
            <a:r>
              <a:rPr lang="en-US" dirty="0" smtClean="0"/>
              <a:t>…we won’t use any of them</a:t>
            </a:r>
          </a:p>
          <a:p>
            <a:pPr lvl="1"/>
            <a:r>
              <a:rPr lang="en-US" dirty="0" smtClean="0"/>
              <a:t>…but you may for your final projects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7333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15257"/>
            <a:ext cx="7770813" cy="1429871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XMLHttpRequest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78441"/>
            <a:ext cx="7770813" cy="425702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550" dirty="0" smtClean="0">
                <a:latin typeface="Courier New"/>
                <a:cs typeface="Courier New"/>
              </a:rPr>
              <a:t>.</a:t>
            </a:r>
            <a:r>
              <a:rPr lang="en-US" sz="1550" dirty="0" err="1" smtClean="0">
                <a:latin typeface="Courier New"/>
                <a:cs typeface="Courier New"/>
              </a:rPr>
              <a:t>readyState</a:t>
            </a:r>
            <a:endParaRPr lang="en-US" sz="1550" dirty="0" smtClean="0">
              <a:latin typeface="Courier New"/>
              <a:cs typeface="Courier New"/>
            </a:endParaRPr>
          </a:p>
          <a:p>
            <a:pPr lvl="1"/>
            <a:r>
              <a:rPr lang="en-US" sz="1550" dirty="0" smtClean="0">
                <a:latin typeface="Courier New"/>
                <a:cs typeface="Courier New"/>
              </a:rPr>
              <a:t>1</a:t>
            </a:r>
            <a:r>
              <a:rPr lang="en-US" sz="1550" dirty="0">
                <a:latin typeface="Courier New"/>
                <a:cs typeface="Courier New"/>
              </a:rPr>
              <a:t>:</a:t>
            </a:r>
            <a:r>
              <a:rPr lang="en-US" sz="1550" dirty="0" smtClean="0"/>
              <a:t> </a:t>
            </a:r>
            <a:r>
              <a:rPr lang="en-US" sz="1550" dirty="0" smtClean="0">
                <a:latin typeface="Courier New"/>
                <a:cs typeface="Courier New"/>
              </a:rPr>
              <a:t>open</a:t>
            </a:r>
            <a:r>
              <a:rPr lang="en-US" sz="1550" dirty="0" smtClean="0"/>
              <a:t> method has been successfully called</a:t>
            </a:r>
          </a:p>
          <a:p>
            <a:pPr lvl="1"/>
            <a:r>
              <a:rPr lang="en-US" sz="1550" dirty="0">
                <a:latin typeface="Courier New"/>
                <a:cs typeface="Courier New"/>
              </a:rPr>
              <a:t>2: send</a:t>
            </a:r>
            <a:r>
              <a:rPr lang="en-US" sz="1550" dirty="0"/>
              <a:t> method has been successfully </a:t>
            </a:r>
            <a:r>
              <a:rPr lang="en-US" sz="1550" dirty="0" smtClean="0"/>
              <a:t>called, response headers have been </a:t>
            </a:r>
            <a:r>
              <a:rPr lang="en-US" sz="1550" dirty="0" err="1" smtClean="0"/>
              <a:t>recieved</a:t>
            </a:r>
            <a:endParaRPr lang="en-US" sz="1550" dirty="0" smtClean="0"/>
          </a:p>
          <a:p>
            <a:pPr lvl="1"/>
            <a:r>
              <a:rPr lang="en-US" sz="1550" dirty="0" smtClean="0">
                <a:latin typeface="Courier New"/>
                <a:cs typeface="Courier New"/>
              </a:rPr>
              <a:t>3: </a:t>
            </a:r>
            <a:r>
              <a:rPr lang="en-US" sz="1550" dirty="0" smtClean="0"/>
              <a:t>response has begun to load</a:t>
            </a:r>
            <a:endParaRPr lang="en-US" sz="1550" dirty="0">
              <a:latin typeface="Courier New"/>
              <a:cs typeface="Courier New"/>
            </a:endParaRPr>
          </a:p>
          <a:p>
            <a:pPr lvl="1"/>
            <a:r>
              <a:rPr lang="en-US" sz="1550" b="1" dirty="0" smtClean="0">
                <a:latin typeface="Courier New"/>
                <a:cs typeface="Courier New"/>
              </a:rPr>
              <a:t>4: </a:t>
            </a:r>
            <a:r>
              <a:rPr lang="en-US" sz="1550" b="1" dirty="0" smtClean="0"/>
              <a:t>response has finished loading</a:t>
            </a:r>
            <a:endParaRPr lang="en-US" sz="155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01892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P2 doodles</a:t>
            </a:r>
          </a:p>
          <a:p>
            <a:r>
              <a:rPr lang="en-US" dirty="0" smtClean="0"/>
              <a:t>FSMs &amp; </a:t>
            </a:r>
            <a:r>
              <a:rPr lang="en-US" dirty="0" smtClean="0"/>
              <a:t>P3 (optional)</a:t>
            </a:r>
          </a:p>
          <a:p>
            <a:r>
              <a:rPr lang="en-US" dirty="0" smtClean="0"/>
              <a:t>Positional and focus based dispatch</a:t>
            </a:r>
            <a:endParaRPr lang="en-US" dirty="0" smtClean="0"/>
          </a:p>
          <a:p>
            <a:r>
              <a:rPr lang="en-US" dirty="0" smtClean="0"/>
              <a:t>AJAX</a:t>
            </a:r>
          </a:p>
          <a:p>
            <a:pPr lvl="1"/>
            <a:r>
              <a:rPr lang="en-US" dirty="0" smtClean="0"/>
              <a:t>Accessing data from remote </a:t>
            </a:r>
            <a:r>
              <a:rPr lang="en-US" dirty="0" smtClean="0"/>
              <a:t>servers</a:t>
            </a:r>
          </a:p>
          <a:p>
            <a:r>
              <a:rPr lang="en-US" dirty="0" smtClean="0"/>
              <a:t>Making your own servers (if there's 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70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15257"/>
            <a:ext cx="7770813" cy="1429871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XMLHttpRequest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78441"/>
            <a:ext cx="7770813" cy="425702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550" dirty="0" smtClean="0">
                <a:latin typeface="Courier New"/>
                <a:cs typeface="Courier New"/>
              </a:rPr>
              <a:t>.</a:t>
            </a:r>
            <a:r>
              <a:rPr lang="en-US" sz="1550" dirty="0" err="1" smtClean="0">
                <a:latin typeface="Courier New"/>
                <a:cs typeface="Courier New"/>
              </a:rPr>
              <a:t>readyState</a:t>
            </a:r>
            <a:endParaRPr lang="en-US" sz="1550" dirty="0" smtClean="0">
              <a:latin typeface="Courier New"/>
              <a:cs typeface="Courier New"/>
            </a:endParaRPr>
          </a:p>
          <a:p>
            <a:pPr lvl="1"/>
            <a:r>
              <a:rPr lang="en-US" sz="1550" dirty="0" smtClean="0">
                <a:latin typeface="Courier New"/>
                <a:cs typeface="Courier New"/>
              </a:rPr>
              <a:t>1</a:t>
            </a:r>
            <a:r>
              <a:rPr lang="en-US" sz="1550" dirty="0">
                <a:latin typeface="Courier New"/>
                <a:cs typeface="Courier New"/>
              </a:rPr>
              <a:t>:</a:t>
            </a:r>
            <a:r>
              <a:rPr lang="en-US" sz="1550" dirty="0" smtClean="0"/>
              <a:t> </a:t>
            </a:r>
            <a:r>
              <a:rPr lang="en-US" sz="1550" dirty="0" smtClean="0">
                <a:latin typeface="Courier New"/>
                <a:cs typeface="Courier New"/>
              </a:rPr>
              <a:t>open</a:t>
            </a:r>
            <a:r>
              <a:rPr lang="en-US" sz="1550" dirty="0" smtClean="0"/>
              <a:t> method has been successfully called</a:t>
            </a:r>
          </a:p>
          <a:p>
            <a:pPr lvl="1"/>
            <a:r>
              <a:rPr lang="en-US" sz="1550" dirty="0">
                <a:latin typeface="Courier New"/>
                <a:cs typeface="Courier New"/>
              </a:rPr>
              <a:t>2: send</a:t>
            </a:r>
            <a:r>
              <a:rPr lang="en-US" sz="1550" dirty="0"/>
              <a:t> method has been successfully </a:t>
            </a:r>
            <a:r>
              <a:rPr lang="en-US" sz="1550" dirty="0" smtClean="0"/>
              <a:t>called, response headers have been </a:t>
            </a:r>
            <a:r>
              <a:rPr lang="en-US" sz="1550" dirty="0" err="1" smtClean="0"/>
              <a:t>recieved</a:t>
            </a:r>
            <a:endParaRPr lang="en-US" sz="1550" dirty="0" smtClean="0"/>
          </a:p>
          <a:p>
            <a:pPr lvl="1"/>
            <a:r>
              <a:rPr lang="en-US" sz="1550" dirty="0" smtClean="0">
                <a:latin typeface="Courier New"/>
                <a:cs typeface="Courier New"/>
              </a:rPr>
              <a:t>3: </a:t>
            </a:r>
            <a:r>
              <a:rPr lang="en-US" sz="1550" dirty="0" smtClean="0"/>
              <a:t>response has begun to load</a:t>
            </a:r>
            <a:endParaRPr lang="en-US" sz="1550" dirty="0">
              <a:latin typeface="Courier New"/>
              <a:cs typeface="Courier New"/>
            </a:endParaRPr>
          </a:p>
          <a:p>
            <a:pPr lvl="1"/>
            <a:r>
              <a:rPr lang="en-US" sz="1550" b="1" dirty="0" smtClean="0">
                <a:latin typeface="Courier New"/>
                <a:cs typeface="Courier New"/>
              </a:rPr>
              <a:t>4: </a:t>
            </a:r>
            <a:r>
              <a:rPr lang="en-US" sz="1550" b="1" dirty="0" smtClean="0"/>
              <a:t>response has finished loading</a:t>
            </a:r>
            <a:endParaRPr lang="en-US" sz="1550" b="1" dirty="0">
              <a:latin typeface="Courier New"/>
              <a:cs typeface="Courier New"/>
            </a:endParaRPr>
          </a:p>
          <a:p>
            <a:pPr>
              <a:spcBef>
                <a:spcPts val="600"/>
              </a:spcBef>
            </a:pPr>
            <a:r>
              <a:rPr lang="en-US" sz="1550" dirty="0" smtClean="0">
                <a:latin typeface="Courier New"/>
                <a:cs typeface="Courier New"/>
              </a:rPr>
              <a:t>.status</a:t>
            </a:r>
          </a:p>
          <a:p>
            <a:pPr lvl="1"/>
            <a:r>
              <a:rPr lang="en-US" sz="1550" dirty="0" smtClean="0"/>
              <a:t>Status code in the response from the server</a:t>
            </a:r>
          </a:p>
          <a:p>
            <a:pPr lvl="2"/>
            <a:r>
              <a:rPr lang="en-US" sz="1550" dirty="0" smtClean="0">
                <a:latin typeface="Courier New"/>
                <a:cs typeface="Courier New"/>
              </a:rPr>
              <a:t>200: OK</a:t>
            </a:r>
          </a:p>
          <a:p>
            <a:pPr lvl="2"/>
            <a:r>
              <a:rPr lang="en-US" sz="1550" dirty="0" smtClean="0">
                <a:latin typeface="Courier New"/>
                <a:cs typeface="Courier New"/>
              </a:rPr>
              <a:t>403: Forbidden</a:t>
            </a:r>
          </a:p>
          <a:p>
            <a:pPr lvl="2"/>
            <a:r>
              <a:rPr lang="en-US" sz="1550" dirty="0" smtClean="0">
                <a:latin typeface="Courier New"/>
                <a:cs typeface="Courier New"/>
              </a:rPr>
              <a:t>404: Not found</a:t>
            </a:r>
          </a:p>
        </p:txBody>
      </p:sp>
    </p:spTree>
    <p:extLst>
      <p:ext uri="{BB962C8B-B14F-4D97-AF65-F5344CB8AC3E}">
        <p14:creationId xmlns:p14="http://schemas.microsoft.com/office/powerpoint/2010/main" val="3881036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15257"/>
            <a:ext cx="7770813" cy="1429871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XMLHttpRequest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78441"/>
            <a:ext cx="7770813" cy="425702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550" dirty="0" smtClean="0">
                <a:latin typeface="Courier New"/>
                <a:cs typeface="Courier New"/>
              </a:rPr>
              <a:t>.</a:t>
            </a:r>
            <a:r>
              <a:rPr lang="en-US" sz="1550" dirty="0" err="1" smtClean="0">
                <a:latin typeface="Courier New"/>
                <a:cs typeface="Courier New"/>
              </a:rPr>
              <a:t>readyState</a:t>
            </a:r>
            <a:endParaRPr lang="en-US" sz="1550" dirty="0" smtClean="0">
              <a:latin typeface="Courier New"/>
              <a:cs typeface="Courier New"/>
            </a:endParaRPr>
          </a:p>
          <a:p>
            <a:pPr lvl="1"/>
            <a:r>
              <a:rPr lang="en-US" sz="1550" dirty="0" smtClean="0">
                <a:latin typeface="Courier New"/>
                <a:cs typeface="Courier New"/>
              </a:rPr>
              <a:t>1</a:t>
            </a:r>
            <a:r>
              <a:rPr lang="en-US" sz="1550" dirty="0">
                <a:latin typeface="Courier New"/>
                <a:cs typeface="Courier New"/>
              </a:rPr>
              <a:t>:</a:t>
            </a:r>
            <a:r>
              <a:rPr lang="en-US" sz="1550" dirty="0" smtClean="0"/>
              <a:t> </a:t>
            </a:r>
            <a:r>
              <a:rPr lang="en-US" sz="1550" dirty="0" smtClean="0">
                <a:latin typeface="Courier New"/>
                <a:cs typeface="Courier New"/>
              </a:rPr>
              <a:t>open</a:t>
            </a:r>
            <a:r>
              <a:rPr lang="en-US" sz="1550" dirty="0" smtClean="0"/>
              <a:t> method has been successfully called</a:t>
            </a:r>
          </a:p>
          <a:p>
            <a:pPr lvl="1"/>
            <a:r>
              <a:rPr lang="en-US" sz="1550" dirty="0">
                <a:latin typeface="Courier New"/>
                <a:cs typeface="Courier New"/>
              </a:rPr>
              <a:t>2: send</a:t>
            </a:r>
            <a:r>
              <a:rPr lang="en-US" sz="1550" dirty="0"/>
              <a:t> method has been successfully </a:t>
            </a:r>
            <a:r>
              <a:rPr lang="en-US" sz="1550" dirty="0" smtClean="0"/>
              <a:t>called, response headers have been </a:t>
            </a:r>
            <a:r>
              <a:rPr lang="en-US" sz="1550" dirty="0" err="1" smtClean="0"/>
              <a:t>recieved</a:t>
            </a:r>
            <a:endParaRPr lang="en-US" sz="1550" dirty="0" smtClean="0"/>
          </a:p>
          <a:p>
            <a:pPr lvl="1"/>
            <a:r>
              <a:rPr lang="en-US" sz="1550" dirty="0" smtClean="0">
                <a:latin typeface="Courier New"/>
                <a:cs typeface="Courier New"/>
              </a:rPr>
              <a:t>3: </a:t>
            </a:r>
            <a:r>
              <a:rPr lang="en-US" sz="1550" dirty="0" smtClean="0"/>
              <a:t>response has begun to load</a:t>
            </a:r>
            <a:endParaRPr lang="en-US" sz="1550" dirty="0">
              <a:latin typeface="Courier New"/>
              <a:cs typeface="Courier New"/>
            </a:endParaRPr>
          </a:p>
          <a:p>
            <a:pPr lvl="1"/>
            <a:r>
              <a:rPr lang="en-US" sz="1550" b="1" dirty="0" smtClean="0">
                <a:latin typeface="Courier New"/>
                <a:cs typeface="Courier New"/>
              </a:rPr>
              <a:t>4: </a:t>
            </a:r>
            <a:r>
              <a:rPr lang="en-US" sz="1550" b="1" dirty="0" smtClean="0"/>
              <a:t>response has finished loading</a:t>
            </a:r>
            <a:endParaRPr lang="en-US" sz="1550" b="1" dirty="0">
              <a:latin typeface="Courier New"/>
              <a:cs typeface="Courier New"/>
            </a:endParaRPr>
          </a:p>
          <a:p>
            <a:pPr>
              <a:spcBef>
                <a:spcPts val="600"/>
              </a:spcBef>
            </a:pPr>
            <a:r>
              <a:rPr lang="en-US" sz="1550" dirty="0" smtClean="0">
                <a:latin typeface="Courier New"/>
                <a:cs typeface="Courier New"/>
              </a:rPr>
              <a:t>.status</a:t>
            </a:r>
          </a:p>
          <a:p>
            <a:pPr lvl="1"/>
            <a:r>
              <a:rPr lang="en-US" sz="1550" dirty="0" smtClean="0"/>
              <a:t>Status code in the response from the server</a:t>
            </a:r>
          </a:p>
          <a:p>
            <a:pPr lvl="2"/>
            <a:r>
              <a:rPr lang="en-US" sz="1550" dirty="0" smtClean="0">
                <a:latin typeface="Courier New"/>
                <a:cs typeface="Courier New"/>
              </a:rPr>
              <a:t>200: OK</a:t>
            </a:r>
          </a:p>
          <a:p>
            <a:pPr lvl="2"/>
            <a:r>
              <a:rPr lang="en-US" sz="1550" dirty="0" smtClean="0">
                <a:latin typeface="Courier New"/>
                <a:cs typeface="Courier New"/>
              </a:rPr>
              <a:t>403: Forbidden</a:t>
            </a:r>
          </a:p>
          <a:p>
            <a:pPr lvl="2"/>
            <a:r>
              <a:rPr lang="en-US" sz="1550" dirty="0" smtClean="0">
                <a:latin typeface="Courier New"/>
                <a:cs typeface="Courier New"/>
              </a:rPr>
              <a:t>404: Not found</a:t>
            </a:r>
          </a:p>
          <a:p>
            <a:pPr>
              <a:spcBef>
                <a:spcPts val="600"/>
              </a:spcBef>
            </a:pPr>
            <a:r>
              <a:rPr lang="en-US" sz="1550" dirty="0" smtClean="0">
                <a:latin typeface="Courier New"/>
                <a:cs typeface="Courier New"/>
              </a:rPr>
              <a:t>.</a:t>
            </a:r>
            <a:r>
              <a:rPr lang="en-US" sz="1550" dirty="0" err="1" smtClean="0">
                <a:latin typeface="Courier New"/>
                <a:cs typeface="Courier New"/>
              </a:rPr>
              <a:t>onreadystatechange</a:t>
            </a:r>
            <a:r>
              <a:rPr lang="en-US" sz="1550" dirty="0" smtClean="0">
                <a:latin typeface="Courier New"/>
                <a:cs typeface="Courier New"/>
              </a:rPr>
              <a:t> = function()…</a:t>
            </a:r>
          </a:p>
          <a:p>
            <a:pPr lvl="1"/>
            <a:r>
              <a:rPr lang="en-US" sz="1550" dirty="0" smtClean="0"/>
              <a:t>Called when </a:t>
            </a:r>
            <a:r>
              <a:rPr lang="en-US" sz="1550" dirty="0" smtClean="0">
                <a:latin typeface="Courier New"/>
                <a:cs typeface="Courier New"/>
              </a:rPr>
              <a:t>.</a:t>
            </a:r>
            <a:r>
              <a:rPr lang="en-US" sz="1550" dirty="0" err="1" smtClean="0">
                <a:latin typeface="Courier New"/>
                <a:cs typeface="Courier New"/>
              </a:rPr>
              <a:t>readyState</a:t>
            </a:r>
            <a:r>
              <a:rPr lang="en-US" sz="1550" dirty="0" smtClean="0">
                <a:latin typeface="Courier New"/>
                <a:cs typeface="Courier New"/>
              </a:rPr>
              <a:t> </a:t>
            </a:r>
            <a:r>
              <a:rPr lang="en-US" sz="1550" dirty="0" smtClean="0"/>
              <a:t>changes</a:t>
            </a:r>
            <a:endParaRPr lang="en-US" sz="155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8583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15257"/>
            <a:ext cx="7770813" cy="1429871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XMLHttpRequest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78441"/>
            <a:ext cx="7770813" cy="425702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550" dirty="0" smtClean="0">
                <a:latin typeface="Courier New"/>
                <a:cs typeface="Courier New"/>
              </a:rPr>
              <a:t>.</a:t>
            </a:r>
            <a:r>
              <a:rPr lang="en-US" sz="1550" dirty="0" err="1" smtClean="0">
                <a:latin typeface="Courier New"/>
                <a:cs typeface="Courier New"/>
              </a:rPr>
              <a:t>readyState</a:t>
            </a:r>
            <a:endParaRPr lang="en-US" sz="1550" dirty="0" smtClean="0">
              <a:latin typeface="Courier New"/>
              <a:cs typeface="Courier New"/>
            </a:endParaRPr>
          </a:p>
          <a:p>
            <a:pPr lvl="1"/>
            <a:r>
              <a:rPr lang="en-US" sz="1550" dirty="0" smtClean="0">
                <a:latin typeface="Courier New"/>
                <a:cs typeface="Courier New"/>
              </a:rPr>
              <a:t>1</a:t>
            </a:r>
            <a:r>
              <a:rPr lang="en-US" sz="1550" dirty="0">
                <a:latin typeface="Courier New"/>
                <a:cs typeface="Courier New"/>
              </a:rPr>
              <a:t>:</a:t>
            </a:r>
            <a:r>
              <a:rPr lang="en-US" sz="1550" dirty="0" smtClean="0"/>
              <a:t> </a:t>
            </a:r>
            <a:r>
              <a:rPr lang="en-US" sz="1550" dirty="0" smtClean="0">
                <a:latin typeface="Courier New"/>
                <a:cs typeface="Courier New"/>
              </a:rPr>
              <a:t>open</a:t>
            </a:r>
            <a:r>
              <a:rPr lang="en-US" sz="1550" dirty="0" smtClean="0"/>
              <a:t> method has been successfully called</a:t>
            </a:r>
          </a:p>
          <a:p>
            <a:pPr lvl="1"/>
            <a:r>
              <a:rPr lang="en-US" sz="1550" dirty="0">
                <a:latin typeface="Courier New"/>
                <a:cs typeface="Courier New"/>
              </a:rPr>
              <a:t>2: send</a:t>
            </a:r>
            <a:r>
              <a:rPr lang="en-US" sz="1550" dirty="0"/>
              <a:t> method has been successfully </a:t>
            </a:r>
            <a:r>
              <a:rPr lang="en-US" sz="1550" dirty="0" smtClean="0"/>
              <a:t>called, response headers have been </a:t>
            </a:r>
            <a:r>
              <a:rPr lang="en-US" sz="1550" dirty="0" err="1" smtClean="0"/>
              <a:t>recieved</a:t>
            </a:r>
            <a:endParaRPr lang="en-US" sz="1550" dirty="0" smtClean="0"/>
          </a:p>
          <a:p>
            <a:pPr lvl="1"/>
            <a:r>
              <a:rPr lang="en-US" sz="1550" dirty="0" smtClean="0">
                <a:latin typeface="Courier New"/>
                <a:cs typeface="Courier New"/>
              </a:rPr>
              <a:t>3: </a:t>
            </a:r>
            <a:r>
              <a:rPr lang="en-US" sz="1550" dirty="0" smtClean="0"/>
              <a:t>response has begun to load</a:t>
            </a:r>
            <a:endParaRPr lang="en-US" sz="1550" dirty="0">
              <a:latin typeface="Courier New"/>
              <a:cs typeface="Courier New"/>
            </a:endParaRPr>
          </a:p>
          <a:p>
            <a:pPr lvl="1"/>
            <a:r>
              <a:rPr lang="en-US" sz="1550" b="1" dirty="0" smtClean="0">
                <a:latin typeface="Courier New"/>
                <a:cs typeface="Courier New"/>
              </a:rPr>
              <a:t>4: </a:t>
            </a:r>
            <a:r>
              <a:rPr lang="en-US" sz="1550" b="1" dirty="0" smtClean="0"/>
              <a:t>response has finished loading</a:t>
            </a:r>
            <a:endParaRPr lang="en-US" sz="1550" b="1" dirty="0">
              <a:latin typeface="Courier New"/>
              <a:cs typeface="Courier New"/>
            </a:endParaRPr>
          </a:p>
          <a:p>
            <a:pPr>
              <a:spcBef>
                <a:spcPts val="600"/>
              </a:spcBef>
            </a:pPr>
            <a:r>
              <a:rPr lang="en-US" sz="1550" dirty="0" smtClean="0">
                <a:latin typeface="Courier New"/>
                <a:cs typeface="Courier New"/>
              </a:rPr>
              <a:t>.status</a:t>
            </a:r>
          </a:p>
          <a:p>
            <a:pPr lvl="1"/>
            <a:r>
              <a:rPr lang="en-US" sz="1550" dirty="0" smtClean="0"/>
              <a:t>Status code in the response from the server</a:t>
            </a:r>
          </a:p>
          <a:p>
            <a:pPr lvl="2"/>
            <a:r>
              <a:rPr lang="en-US" sz="1550" dirty="0" smtClean="0">
                <a:latin typeface="Courier New"/>
                <a:cs typeface="Courier New"/>
              </a:rPr>
              <a:t>200: OK</a:t>
            </a:r>
          </a:p>
          <a:p>
            <a:pPr lvl="2"/>
            <a:r>
              <a:rPr lang="en-US" sz="1550" dirty="0" smtClean="0">
                <a:latin typeface="Courier New"/>
                <a:cs typeface="Courier New"/>
              </a:rPr>
              <a:t>403: Forbidden</a:t>
            </a:r>
          </a:p>
          <a:p>
            <a:pPr lvl="2"/>
            <a:r>
              <a:rPr lang="en-US" sz="1550" dirty="0" smtClean="0">
                <a:latin typeface="Courier New"/>
                <a:cs typeface="Courier New"/>
              </a:rPr>
              <a:t>404: Not found</a:t>
            </a:r>
          </a:p>
          <a:p>
            <a:pPr>
              <a:spcBef>
                <a:spcPts val="600"/>
              </a:spcBef>
            </a:pPr>
            <a:r>
              <a:rPr lang="en-US" sz="1550" dirty="0" smtClean="0">
                <a:latin typeface="Courier New"/>
                <a:cs typeface="Courier New"/>
              </a:rPr>
              <a:t>.</a:t>
            </a:r>
            <a:r>
              <a:rPr lang="en-US" sz="1550" dirty="0" err="1" smtClean="0">
                <a:latin typeface="Courier New"/>
                <a:cs typeface="Courier New"/>
              </a:rPr>
              <a:t>onreadystatechange</a:t>
            </a:r>
            <a:r>
              <a:rPr lang="en-US" sz="1550" dirty="0" smtClean="0">
                <a:latin typeface="Courier New"/>
                <a:cs typeface="Courier New"/>
              </a:rPr>
              <a:t> = function()…</a:t>
            </a:r>
          </a:p>
          <a:p>
            <a:pPr lvl="1"/>
            <a:r>
              <a:rPr lang="en-US" sz="1550" dirty="0" smtClean="0"/>
              <a:t>Called when </a:t>
            </a:r>
            <a:r>
              <a:rPr lang="en-US" sz="1550" dirty="0" smtClean="0">
                <a:latin typeface="Courier New"/>
                <a:cs typeface="Courier New"/>
              </a:rPr>
              <a:t>.</a:t>
            </a:r>
            <a:r>
              <a:rPr lang="en-US" sz="1550" dirty="0" err="1" smtClean="0">
                <a:latin typeface="Courier New"/>
                <a:cs typeface="Courier New"/>
              </a:rPr>
              <a:t>readyState</a:t>
            </a:r>
            <a:r>
              <a:rPr lang="en-US" sz="1550" dirty="0" smtClean="0">
                <a:latin typeface="Courier New"/>
                <a:cs typeface="Courier New"/>
              </a:rPr>
              <a:t> </a:t>
            </a:r>
            <a:r>
              <a:rPr lang="en-US" sz="1550" dirty="0" smtClean="0"/>
              <a:t>changes</a:t>
            </a:r>
            <a:endParaRPr lang="en-US" sz="1550" dirty="0" smtClean="0">
              <a:latin typeface="Courier New"/>
              <a:cs typeface="Courier New"/>
            </a:endParaRPr>
          </a:p>
          <a:p>
            <a:pPr>
              <a:spcBef>
                <a:spcPts val="600"/>
              </a:spcBef>
            </a:pPr>
            <a:r>
              <a:rPr lang="en-US" sz="1550" dirty="0" smtClean="0">
                <a:latin typeface="Courier New"/>
                <a:cs typeface="Courier New"/>
              </a:rPr>
              <a:t>.open(method, </a:t>
            </a:r>
            <a:r>
              <a:rPr lang="en-US" sz="1550" dirty="0" err="1" smtClean="0">
                <a:latin typeface="Courier New"/>
                <a:cs typeface="Courier New"/>
              </a:rPr>
              <a:t>url</a:t>
            </a:r>
            <a:r>
              <a:rPr lang="en-US" sz="1550" dirty="0" smtClean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sz="1550" dirty="0" smtClean="0"/>
              <a:t>Specify a method (</a:t>
            </a:r>
            <a:r>
              <a:rPr lang="en-US" sz="1550" dirty="0" smtClean="0">
                <a:latin typeface="Courier New"/>
                <a:cs typeface="Courier New"/>
              </a:rPr>
              <a:t>GET</a:t>
            </a:r>
            <a:r>
              <a:rPr lang="en-US" sz="1550" dirty="0" smtClean="0"/>
              <a:t>, </a:t>
            </a:r>
            <a:r>
              <a:rPr lang="en-US" sz="1550" dirty="0" smtClean="0">
                <a:latin typeface="Courier New"/>
                <a:cs typeface="Courier New"/>
              </a:rPr>
              <a:t>POST</a:t>
            </a:r>
            <a:r>
              <a:rPr lang="en-US" sz="1550" dirty="0" smtClean="0"/>
              <a:t>, etc.) and a URL to fetch</a:t>
            </a:r>
            <a:endParaRPr lang="en-US" sz="155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9318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15257"/>
            <a:ext cx="7770813" cy="1429871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XMLHttpRequest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78441"/>
            <a:ext cx="7770813" cy="425702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550" dirty="0" smtClean="0">
                <a:latin typeface="Courier New"/>
                <a:cs typeface="Courier New"/>
              </a:rPr>
              <a:t>.</a:t>
            </a:r>
            <a:r>
              <a:rPr lang="en-US" sz="1550" dirty="0" err="1" smtClean="0">
                <a:latin typeface="Courier New"/>
                <a:cs typeface="Courier New"/>
              </a:rPr>
              <a:t>readyState</a:t>
            </a:r>
            <a:endParaRPr lang="en-US" sz="1550" dirty="0" smtClean="0">
              <a:latin typeface="Courier New"/>
              <a:cs typeface="Courier New"/>
            </a:endParaRPr>
          </a:p>
          <a:p>
            <a:pPr lvl="1"/>
            <a:r>
              <a:rPr lang="en-US" sz="1550" dirty="0" smtClean="0">
                <a:latin typeface="Courier New"/>
                <a:cs typeface="Courier New"/>
              </a:rPr>
              <a:t>1</a:t>
            </a:r>
            <a:r>
              <a:rPr lang="en-US" sz="1550" dirty="0">
                <a:latin typeface="Courier New"/>
                <a:cs typeface="Courier New"/>
              </a:rPr>
              <a:t>:</a:t>
            </a:r>
            <a:r>
              <a:rPr lang="en-US" sz="1550" dirty="0" smtClean="0"/>
              <a:t> </a:t>
            </a:r>
            <a:r>
              <a:rPr lang="en-US" sz="1550" dirty="0" smtClean="0">
                <a:latin typeface="Courier New"/>
                <a:cs typeface="Courier New"/>
              </a:rPr>
              <a:t>open</a:t>
            </a:r>
            <a:r>
              <a:rPr lang="en-US" sz="1550" dirty="0" smtClean="0"/>
              <a:t> method has been successfully called</a:t>
            </a:r>
          </a:p>
          <a:p>
            <a:pPr lvl="1"/>
            <a:r>
              <a:rPr lang="en-US" sz="1550" dirty="0">
                <a:latin typeface="Courier New"/>
                <a:cs typeface="Courier New"/>
              </a:rPr>
              <a:t>2: send</a:t>
            </a:r>
            <a:r>
              <a:rPr lang="en-US" sz="1550" dirty="0"/>
              <a:t> method has been successfully </a:t>
            </a:r>
            <a:r>
              <a:rPr lang="en-US" sz="1550" dirty="0" smtClean="0"/>
              <a:t>called, response headers have been </a:t>
            </a:r>
            <a:r>
              <a:rPr lang="en-US" sz="1550" dirty="0" err="1" smtClean="0"/>
              <a:t>recieved</a:t>
            </a:r>
            <a:endParaRPr lang="en-US" sz="1550" dirty="0" smtClean="0"/>
          </a:p>
          <a:p>
            <a:pPr lvl="1"/>
            <a:r>
              <a:rPr lang="en-US" sz="1550" dirty="0" smtClean="0">
                <a:latin typeface="Courier New"/>
                <a:cs typeface="Courier New"/>
              </a:rPr>
              <a:t>3: </a:t>
            </a:r>
            <a:r>
              <a:rPr lang="en-US" sz="1550" dirty="0" smtClean="0"/>
              <a:t>response has begun to load</a:t>
            </a:r>
            <a:endParaRPr lang="en-US" sz="1550" dirty="0">
              <a:latin typeface="Courier New"/>
              <a:cs typeface="Courier New"/>
            </a:endParaRPr>
          </a:p>
          <a:p>
            <a:pPr lvl="1"/>
            <a:r>
              <a:rPr lang="en-US" sz="1550" b="1" dirty="0" smtClean="0">
                <a:latin typeface="Courier New"/>
                <a:cs typeface="Courier New"/>
              </a:rPr>
              <a:t>4: </a:t>
            </a:r>
            <a:r>
              <a:rPr lang="en-US" sz="1550" b="1" dirty="0" smtClean="0"/>
              <a:t>response has finished loading</a:t>
            </a:r>
            <a:endParaRPr lang="en-US" sz="1550" b="1" dirty="0">
              <a:latin typeface="Courier New"/>
              <a:cs typeface="Courier New"/>
            </a:endParaRPr>
          </a:p>
          <a:p>
            <a:pPr>
              <a:spcBef>
                <a:spcPts val="600"/>
              </a:spcBef>
            </a:pPr>
            <a:r>
              <a:rPr lang="en-US" sz="1550" dirty="0" smtClean="0">
                <a:latin typeface="Courier New"/>
                <a:cs typeface="Courier New"/>
              </a:rPr>
              <a:t>.status</a:t>
            </a:r>
          </a:p>
          <a:p>
            <a:pPr lvl="1"/>
            <a:r>
              <a:rPr lang="en-US" sz="1550" dirty="0" smtClean="0"/>
              <a:t>Status code in the response from the server</a:t>
            </a:r>
          </a:p>
          <a:p>
            <a:pPr lvl="2"/>
            <a:r>
              <a:rPr lang="en-US" sz="1550" dirty="0" smtClean="0">
                <a:latin typeface="Courier New"/>
                <a:cs typeface="Courier New"/>
              </a:rPr>
              <a:t>200: OK</a:t>
            </a:r>
          </a:p>
          <a:p>
            <a:pPr lvl="2"/>
            <a:r>
              <a:rPr lang="en-US" sz="1550" dirty="0" smtClean="0">
                <a:latin typeface="Courier New"/>
                <a:cs typeface="Courier New"/>
              </a:rPr>
              <a:t>403: Forbidden</a:t>
            </a:r>
          </a:p>
          <a:p>
            <a:pPr lvl="2"/>
            <a:r>
              <a:rPr lang="en-US" sz="1550" dirty="0" smtClean="0">
                <a:latin typeface="Courier New"/>
                <a:cs typeface="Courier New"/>
              </a:rPr>
              <a:t>404: Not found</a:t>
            </a:r>
          </a:p>
          <a:p>
            <a:pPr>
              <a:spcBef>
                <a:spcPts val="600"/>
              </a:spcBef>
            </a:pPr>
            <a:r>
              <a:rPr lang="en-US" sz="1550" dirty="0" smtClean="0">
                <a:latin typeface="Courier New"/>
                <a:cs typeface="Courier New"/>
              </a:rPr>
              <a:t>.</a:t>
            </a:r>
            <a:r>
              <a:rPr lang="en-US" sz="1550" dirty="0" err="1" smtClean="0">
                <a:latin typeface="Courier New"/>
                <a:cs typeface="Courier New"/>
              </a:rPr>
              <a:t>onreadystatechange</a:t>
            </a:r>
            <a:r>
              <a:rPr lang="en-US" sz="1550" dirty="0" smtClean="0">
                <a:latin typeface="Courier New"/>
                <a:cs typeface="Courier New"/>
              </a:rPr>
              <a:t> = function()…</a:t>
            </a:r>
          </a:p>
          <a:p>
            <a:pPr lvl="1"/>
            <a:r>
              <a:rPr lang="en-US" sz="1550" dirty="0" smtClean="0"/>
              <a:t>Called when </a:t>
            </a:r>
            <a:r>
              <a:rPr lang="en-US" sz="1550" dirty="0" smtClean="0">
                <a:latin typeface="Courier New"/>
                <a:cs typeface="Courier New"/>
              </a:rPr>
              <a:t>.</a:t>
            </a:r>
            <a:r>
              <a:rPr lang="en-US" sz="1550" dirty="0" err="1" smtClean="0">
                <a:latin typeface="Courier New"/>
                <a:cs typeface="Courier New"/>
              </a:rPr>
              <a:t>readyState</a:t>
            </a:r>
            <a:r>
              <a:rPr lang="en-US" sz="1550" dirty="0" smtClean="0">
                <a:latin typeface="Courier New"/>
                <a:cs typeface="Courier New"/>
              </a:rPr>
              <a:t> </a:t>
            </a:r>
            <a:r>
              <a:rPr lang="en-US" sz="1550" dirty="0" smtClean="0"/>
              <a:t>changes</a:t>
            </a:r>
            <a:endParaRPr lang="en-US" sz="1550" dirty="0" smtClean="0">
              <a:latin typeface="Courier New"/>
              <a:cs typeface="Courier New"/>
            </a:endParaRPr>
          </a:p>
          <a:p>
            <a:pPr>
              <a:spcBef>
                <a:spcPts val="600"/>
              </a:spcBef>
            </a:pPr>
            <a:r>
              <a:rPr lang="en-US" sz="1550" dirty="0" smtClean="0">
                <a:latin typeface="Courier New"/>
                <a:cs typeface="Courier New"/>
              </a:rPr>
              <a:t>.open(method, </a:t>
            </a:r>
            <a:r>
              <a:rPr lang="en-US" sz="1550" dirty="0" err="1" smtClean="0">
                <a:latin typeface="Courier New"/>
                <a:cs typeface="Courier New"/>
              </a:rPr>
              <a:t>url</a:t>
            </a:r>
            <a:r>
              <a:rPr lang="en-US" sz="1550" dirty="0" smtClean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sz="1550" dirty="0" smtClean="0"/>
              <a:t>Specify a method (</a:t>
            </a:r>
            <a:r>
              <a:rPr lang="en-US" sz="1550" dirty="0" smtClean="0">
                <a:latin typeface="Courier New"/>
                <a:cs typeface="Courier New"/>
              </a:rPr>
              <a:t>GET</a:t>
            </a:r>
            <a:r>
              <a:rPr lang="en-US" sz="1550" dirty="0" smtClean="0"/>
              <a:t>, </a:t>
            </a:r>
            <a:r>
              <a:rPr lang="en-US" sz="1550" dirty="0" smtClean="0">
                <a:latin typeface="Courier New"/>
                <a:cs typeface="Courier New"/>
              </a:rPr>
              <a:t>POST</a:t>
            </a:r>
            <a:r>
              <a:rPr lang="en-US" sz="1550" dirty="0" smtClean="0"/>
              <a:t>, etc.) and a URL to fetch</a:t>
            </a:r>
            <a:endParaRPr lang="en-US" sz="1550" dirty="0" smtClean="0">
              <a:latin typeface="Courier New"/>
              <a:cs typeface="Courier New"/>
            </a:endParaRPr>
          </a:p>
          <a:p>
            <a:pPr>
              <a:spcBef>
                <a:spcPts val="600"/>
              </a:spcBef>
            </a:pPr>
            <a:r>
              <a:rPr lang="en-US" sz="1550" dirty="0" smtClean="0">
                <a:latin typeface="Courier New"/>
                <a:cs typeface="Courier New"/>
              </a:rPr>
              <a:t>.send()</a:t>
            </a:r>
          </a:p>
          <a:p>
            <a:pPr lvl="2"/>
            <a:r>
              <a:rPr lang="en-US" sz="1550" dirty="0" smtClean="0"/>
              <a:t>Sends the request (optional </a:t>
            </a:r>
            <a:r>
              <a:rPr lang="en-US" sz="1550" dirty="0" smtClean="0">
                <a:latin typeface="Courier New"/>
                <a:cs typeface="Courier New"/>
              </a:rPr>
              <a:t>data</a:t>
            </a:r>
            <a:r>
              <a:rPr lang="en-US" sz="1550" dirty="0" smtClean="0"/>
              <a:t> argument)</a:t>
            </a:r>
            <a:endParaRPr lang="en-US" sz="155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77974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89755" y="2047854"/>
            <a:ext cx="110737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xmlhttp</a:t>
            </a:r>
            <a:r>
              <a:rPr lang="en-US" dirty="0">
                <a:latin typeface="Courier New"/>
                <a:cs typeface="Courier New"/>
              </a:rPr>
              <a:t> = new </a:t>
            </a:r>
            <a:r>
              <a:rPr lang="en-US" dirty="0" err="1">
                <a:latin typeface="Courier New"/>
                <a:cs typeface="Courier New"/>
              </a:rPr>
              <a:t>XMLHttpRequest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 smtClean="0"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latin typeface="Courier New"/>
                <a:cs typeface="Courier New"/>
              </a:rPr>
              <a:t> = function</a:t>
            </a:r>
            <a:r>
              <a:rPr lang="en-US" dirty="0">
                <a:latin typeface="Courier New"/>
                <a:cs typeface="Courier New"/>
              </a:rPr>
              <a:t>() {</a:t>
            </a:r>
          </a:p>
          <a:p>
            <a:r>
              <a:rPr lang="en-US" dirty="0">
                <a:latin typeface="Courier New"/>
                <a:cs typeface="Courier New"/>
              </a:rPr>
              <a:t>					if (</a:t>
            </a:r>
            <a:r>
              <a:rPr lang="en-US" dirty="0" err="1" smtClean="0"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latin typeface="Courier New"/>
                <a:cs typeface="Courier New"/>
              </a:rPr>
              <a:t> === 4 </a:t>
            </a:r>
            <a:r>
              <a:rPr lang="en-US" dirty="0"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latin typeface="Courier New"/>
                <a:cs typeface="Courier New"/>
              </a:rPr>
              <a:t>xmlhttp.status</a:t>
            </a:r>
            <a:r>
              <a:rPr lang="en-US" dirty="0" smtClean="0">
                <a:latin typeface="Courier New"/>
                <a:cs typeface="Courier New"/>
              </a:rPr>
              <a:t> === 200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latin typeface="Courier New"/>
                <a:cs typeface="Courier New"/>
              </a:rPr>
              <a:t>						</a:t>
            </a:r>
            <a:r>
              <a:rPr lang="en-US" dirty="0" err="1" smtClean="0">
                <a:latin typeface="Courier New"/>
                <a:cs typeface="Courier New"/>
              </a:rPr>
              <a:t>console.log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xmlhttp</a:t>
            </a:r>
            <a:r>
              <a:rPr lang="en-US" dirty="0" smtClean="0">
                <a:latin typeface="Courier New"/>
                <a:cs typeface="Courier New"/>
              </a:rPr>
              <a:t>);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	}</a:t>
            </a:r>
          </a:p>
          <a:p>
            <a:r>
              <a:rPr lang="en-US" dirty="0">
                <a:latin typeface="Courier New"/>
                <a:cs typeface="Courier New"/>
              </a:rPr>
              <a:t>				}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>
                <a:latin typeface="Courier New"/>
                <a:cs typeface="Courier New"/>
              </a:rPr>
              <a:t>xmlhttp.open</a:t>
            </a:r>
            <a:r>
              <a:rPr lang="en-US" dirty="0">
                <a:latin typeface="Courier New"/>
                <a:cs typeface="Courier New"/>
              </a:rPr>
              <a:t>("GET", </a:t>
            </a:r>
            <a:r>
              <a:rPr lang="en-US" dirty="0" smtClean="0">
                <a:latin typeface="Courier New"/>
                <a:cs typeface="Courier New"/>
              </a:rPr>
              <a:t>”http</a:t>
            </a:r>
            <a:r>
              <a:rPr lang="en-US" dirty="0">
                <a:latin typeface="Courier New"/>
                <a:cs typeface="Courier New"/>
              </a:rPr>
              <a:t>://</a:t>
            </a:r>
            <a:r>
              <a:rPr lang="en-US" dirty="0" err="1">
                <a:latin typeface="Courier New"/>
                <a:cs typeface="Courier New"/>
              </a:rPr>
              <a:t>from.so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web_lab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pgh_weather.php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>
                <a:latin typeface="Courier New"/>
                <a:cs typeface="Courier New"/>
              </a:rPr>
              <a:t>xmlhttp.send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73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89755" y="2047854"/>
            <a:ext cx="110737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xmlhttp</a:t>
            </a:r>
            <a:r>
              <a:rPr lang="en-US" dirty="0">
                <a:latin typeface="Courier New"/>
                <a:cs typeface="Courier New"/>
              </a:rPr>
              <a:t> = new </a:t>
            </a:r>
            <a:r>
              <a:rPr lang="en-US" dirty="0" err="1">
                <a:latin typeface="Courier New"/>
                <a:cs typeface="Courier New"/>
              </a:rPr>
              <a:t>XMLHttpRequest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 function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 {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if (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=== 4 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xmlhttp.status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=== 200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	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console.log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);</a:t>
            </a:r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}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}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xmlhttp.open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("GET", 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”http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://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from.so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web_lab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pgh_weather.php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);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xmlhttp.send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2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89755" y="2047854"/>
            <a:ext cx="110737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var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 = new 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XMLHttpRequest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 smtClean="0"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latin typeface="Courier New"/>
                <a:cs typeface="Courier New"/>
              </a:rPr>
              <a:t> = function</a:t>
            </a:r>
            <a:r>
              <a:rPr lang="en-US" dirty="0">
                <a:latin typeface="Courier New"/>
                <a:cs typeface="Courier New"/>
              </a:rPr>
              <a:t>() {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if (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=== 4 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xmlhttp.status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=== 200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	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console.log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);</a:t>
            </a:r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}</a:t>
            </a:r>
          </a:p>
          <a:p>
            <a:r>
              <a:rPr lang="en-US" dirty="0">
                <a:latin typeface="Courier New"/>
                <a:cs typeface="Courier New"/>
              </a:rPr>
              <a:t>				}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xmlhttp.open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("GET", 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”http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://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from.so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web_lab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pgh_weather.php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);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xmlhttp.send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2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89755" y="2047854"/>
            <a:ext cx="110737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var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 = new 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XMLHttpRequest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 function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 {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if (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=== 4 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xmlhttp.status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=== 200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	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console.log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);</a:t>
            </a:r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}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}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>
                <a:latin typeface="Courier New"/>
                <a:cs typeface="Courier New"/>
              </a:rPr>
              <a:t>xmlhttp.open</a:t>
            </a:r>
            <a:r>
              <a:rPr lang="en-US" dirty="0">
                <a:latin typeface="Courier New"/>
                <a:cs typeface="Courier New"/>
              </a:rPr>
              <a:t>("GET", </a:t>
            </a:r>
            <a:r>
              <a:rPr lang="en-US" dirty="0" smtClean="0">
                <a:latin typeface="Courier New"/>
                <a:cs typeface="Courier New"/>
              </a:rPr>
              <a:t>”http</a:t>
            </a:r>
            <a:r>
              <a:rPr lang="en-US" dirty="0">
                <a:latin typeface="Courier New"/>
                <a:cs typeface="Courier New"/>
              </a:rPr>
              <a:t>://</a:t>
            </a:r>
            <a:r>
              <a:rPr lang="en-US" dirty="0" err="1">
                <a:latin typeface="Courier New"/>
                <a:cs typeface="Courier New"/>
              </a:rPr>
              <a:t>from.so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web_lab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pgh_weather.php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xmlhttp.send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37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89755" y="2047854"/>
            <a:ext cx="110737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var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 = new 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XMLHttpRequest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 function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 {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if (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=== 4 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xmlhttp.status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=== 200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	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console.log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);</a:t>
            </a:r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}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}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xmlhttp.open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("GET", 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”http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://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from.so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web_lab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pgh_weather.php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);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>
                <a:latin typeface="Courier New"/>
                <a:cs typeface="Courier New"/>
              </a:rPr>
              <a:t>xmlhttp.send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28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89755" y="2047854"/>
            <a:ext cx="110737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var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 = new 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XMLHttpRequest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 function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 {</a:t>
            </a:r>
          </a:p>
          <a:p>
            <a:r>
              <a:rPr lang="en-US" dirty="0">
                <a:latin typeface="Courier New"/>
                <a:cs typeface="Courier New"/>
              </a:rPr>
              <a:t>					if (</a:t>
            </a:r>
            <a:r>
              <a:rPr lang="en-US" dirty="0" err="1" smtClean="0"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latin typeface="Courier New"/>
                <a:cs typeface="Courier New"/>
              </a:rPr>
              <a:t> === 4 </a:t>
            </a:r>
            <a:r>
              <a:rPr lang="en-US" dirty="0"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latin typeface="Courier New"/>
                <a:cs typeface="Courier New"/>
              </a:rPr>
              <a:t>xmlhttp.status</a:t>
            </a:r>
            <a:r>
              <a:rPr lang="en-US" dirty="0" smtClean="0">
                <a:latin typeface="Courier New"/>
                <a:cs typeface="Courier New"/>
              </a:rPr>
              <a:t> === 200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latin typeface="Courier New"/>
                <a:cs typeface="Courier New"/>
              </a:rPr>
              <a:t>						</a:t>
            </a:r>
            <a:r>
              <a:rPr lang="en-US" dirty="0" err="1" smtClean="0">
                <a:latin typeface="Courier New"/>
                <a:cs typeface="Courier New"/>
              </a:rPr>
              <a:t>console.log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xmlhttp</a:t>
            </a:r>
            <a:r>
              <a:rPr lang="en-US" dirty="0" smtClean="0">
                <a:latin typeface="Courier New"/>
                <a:cs typeface="Courier New"/>
              </a:rPr>
              <a:t>);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	}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}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xmlhttp.open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("GET", 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”http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://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from.so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web_lab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pgh_weather.php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);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xmlhttp.send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33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 Doodles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TODO: pick out some good 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568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 I wear a jacket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Yahoo! Weather API</a:t>
            </a:r>
          </a:p>
          <a:p>
            <a:pPr lvl="1"/>
            <a:r>
              <a:rPr lang="en-US" dirty="0">
                <a:solidFill>
                  <a:srgbClr val="F6C16A"/>
                </a:solidFill>
              </a:rPr>
              <a:t>http://from.so/web_lab/</a:t>
            </a:r>
            <a:r>
              <a:rPr lang="en-US" dirty="0" smtClean="0">
                <a:solidFill>
                  <a:srgbClr val="F6C16A"/>
                </a:solidFill>
              </a:rPr>
              <a:t>pgh_weather.php</a:t>
            </a:r>
            <a:endParaRPr lang="en-US" u="sng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/>
              <a:t>More information about the API:</a:t>
            </a:r>
            <a:endParaRPr lang="en-US" u="sng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</a:t>
            </a:r>
            <a:r>
              <a:rPr lang="en-US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://developer.yahoo.com/weather</a:t>
            </a:r>
            <a:r>
              <a:rPr lang="en-US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Step 1: Fetch weather information from Yahoo!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Starter code on next slide</a:t>
            </a:r>
          </a:p>
          <a:p>
            <a:pPr lvl="1"/>
            <a:endParaRPr lang="en-US" dirty="0"/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855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Fetch weather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marL="34925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555570" y="2520395"/>
            <a:ext cx="110737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xmlhttp</a:t>
            </a:r>
            <a:r>
              <a:rPr lang="en-US" dirty="0">
                <a:latin typeface="Courier New"/>
                <a:cs typeface="Courier New"/>
              </a:rPr>
              <a:t> = new </a:t>
            </a:r>
            <a:r>
              <a:rPr lang="en-US" dirty="0" err="1">
                <a:latin typeface="Courier New"/>
                <a:cs typeface="Courier New"/>
              </a:rPr>
              <a:t>XMLHttpRequest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 smtClean="0"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latin typeface="Courier New"/>
                <a:cs typeface="Courier New"/>
              </a:rPr>
              <a:t> = function</a:t>
            </a:r>
            <a:r>
              <a:rPr lang="en-US" dirty="0">
                <a:latin typeface="Courier New"/>
                <a:cs typeface="Courier New"/>
              </a:rPr>
              <a:t>() {</a:t>
            </a:r>
          </a:p>
          <a:p>
            <a:r>
              <a:rPr lang="en-US" dirty="0">
                <a:latin typeface="Courier New"/>
                <a:cs typeface="Courier New"/>
              </a:rPr>
              <a:t>					if (</a:t>
            </a:r>
            <a:r>
              <a:rPr lang="en-US" dirty="0" err="1" smtClean="0"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latin typeface="Courier New"/>
                <a:cs typeface="Courier New"/>
              </a:rPr>
              <a:t> === 4 </a:t>
            </a:r>
            <a:r>
              <a:rPr lang="en-US" dirty="0"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latin typeface="Courier New"/>
                <a:cs typeface="Courier New"/>
              </a:rPr>
              <a:t>xmlhttp.status</a:t>
            </a:r>
            <a:r>
              <a:rPr lang="en-US" dirty="0" smtClean="0">
                <a:latin typeface="Courier New"/>
                <a:cs typeface="Courier New"/>
              </a:rPr>
              <a:t> === 200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latin typeface="Courier New"/>
                <a:cs typeface="Courier New"/>
              </a:rPr>
              <a:t>						</a:t>
            </a:r>
            <a:r>
              <a:rPr lang="en-US" dirty="0" err="1" smtClean="0">
                <a:latin typeface="Courier New"/>
                <a:cs typeface="Courier New"/>
              </a:rPr>
              <a:t>console.log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xmlhttp</a:t>
            </a:r>
            <a:r>
              <a:rPr lang="en-US" dirty="0" smtClean="0">
                <a:latin typeface="Courier New"/>
                <a:cs typeface="Courier New"/>
              </a:rPr>
              <a:t>);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	}</a:t>
            </a:r>
          </a:p>
          <a:p>
            <a:r>
              <a:rPr lang="en-US" dirty="0">
                <a:latin typeface="Courier New"/>
                <a:cs typeface="Courier New"/>
              </a:rPr>
              <a:t>				}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>
                <a:latin typeface="Courier New"/>
                <a:cs typeface="Courier New"/>
              </a:rPr>
              <a:t>xmlhttp.open</a:t>
            </a:r>
            <a:r>
              <a:rPr lang="en-US" dirty="0">
                <a:latin typeface="Courier New"/>
                <a:cs typeface="Courier New"/>
              </a:rPr>
              <a:t>("GET", </a:t>
            </a:r>
            <a:r>
              <a:rPr lang="en-US" dirty="0" smtClean="0">
                <a:latin typeface="Courier New"/>
                <a:cs typeface="Courier New"/>
              </a:rPr>
              <a:t>”http</a:t>
            </a:r>
            <a:r>
              <a:rPr lang="en-US" dirty="0">
                <a:latin typeface="Courier New"/>
                <a:cs typeface="Courier New"/>
              </a:rPr>
              <a:t>://</a:t>
            </a:r>
            <a:r>
              <a:rPr lang="en-US" dirty="0" err="1">
                <a:latin typeface="Courier New"/>
                <a:cs typeface="Courier New"/>
              </a:rPr>
              <a:t>from.so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web_lab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pgh_weather.php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>
                <a:latin typeface="Courier New"/>
                <a:cs typeface="Courier New"/>
              </a:rPr>
              <a:t>xmlhttp.send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66763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response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most common formats: XML &amp; JSON</a:t>
            </a:r>
          </a:p>
          <a:p>
            <a:pPr lvl="1"/>
            <a:r>
              <a:rPr lang="en-US" dirty="0" smtClean="0"/>
              <a:t>XML: Treated like HTML, root: </a:t>
            </a:r>
            <a:r>
              <a:rPr lang="en-US" dirty="0" err="1" smtClean="0">
                <a:latin typeface="Courier New"/>
                <a:cs typeface="Courier New"/>
              </a:rPr>
              <a:t>xmlhttp.responseXML</a:t>
            </a:r>
            <a:endParaRPr lang="en-US" dirty="0" smtClean="0">
              <a:latin typeface="Courier New"/>
              <a:cs typeface="Courier New"/>
            </a:endParaRP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xmlhttp.responseXML.getElementById</a:t>
            </a:r>
            <a:endParaRPr lang="en-US" dirty="0" smtClean="0">
              <a:latin typeface="Courier New"/>
              <a:cs typeface="Courier New"/>
            </a:endParaRP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xmlhttp.responseXML.getElementsByTagName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JSON: JavaScript objects are directly given</a:t>
            </a: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JSON.parse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xmlhttp.responseText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40536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response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most common formats: XML &amp; JSON</a:t>
            </a:r>
          </a:p>
          <a:p>
            <a:pPr lvl="1"/>
            <a:r>
              <a:rPr lang="en-US" b="1" dirty="0" smtClean="0"/>
              <a:t>XML: Treated like HTML, root: </a:t>
            </a:r>
            <a:r>
              <a:rPr lang="en-US" b="1" dirty="0" err="1" smtClean="0">
                <a:latin typeface="Courier New"/>
                <a:cs typeface="Courier New"/>
              </a:rPr>
              <a:t>xmlhttp.responseXML</a:t>
            </a:r>
            <a:endParaRPr lang="en-US" b="1" dirty="0" smtClean="0">
              <a:latin typeface="Courier New"/>
              <a:cs typeface="Courier New"/>
            </a:endParaRP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xmlhttp.responseXML.getElementById</a:t>
            </a:r>
            <a:endParaRPr lang="en-US" dirty="0" smtClean="0">
              <a:latin typeface="Courier New"/>
              <a:cs typeface="Courier New"/>
            </a:endParaRP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xmlhttp.responseXML.getElementsByTagName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JSON: JavaScript objects are directly given</a:t>
            </a: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JSON.parse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xmlhttp.responseText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96445" y="5604933"/>
            <a:ext cx="61129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Yahoo! Weather API uses XML</a:t>
            </a:r>
            <a:endParaRPr lang="en-US" sz="3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552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555570" y="2520395"/>
            <a:ext cx="1107371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xmlhttp</a:t>
            </a:r>
            <a:r>
              <a:rPr lang="en-US" dirty="0">
                <a:latin typeface="Courier New"/>
                <a:cs typeface="Courier New"/>
              </a:rPr>
              <a:t> = new </a:t>
            </a:r>
            <a:r>
              <a:rPr lang="en-US" dirty="0" err="1">
                <a:latin typeface="Courier New"/>
                <a:cs typeface="Courier New"/>
              </a:rPr>
              <a:t>XMLHttpRequest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 smtClean="0"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latin typeface="Courier New"/>
                <a:cs typeface="Courier New"/>
              </a:rPr>
              <a:t> = function</a:t>
            </a:r>
            <a:r>
              <a:rPr lang="en-US" dirty="0">
                <a:latin typeface="Courier New"/>
                <a:cs typeface="Courier New"/>
              </a:rPr>
              <a:t>() {</a:t>
            </a:r>
          </a:p>
          <a:p>
            <a:r>
              <a:rPr lang="en-US" dirty="0">
                <a:latin typeface="Courier New"/>
                <a:cs typeface="Courier New"/>
              </a:rPr>
              <a:t>					if (</a:t>
            </a:r>
            <a:r>
              <a:rPr lang="en-US" dirty="0" err="1" smtClean="0"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latin typeface="Courier New"/>
                <a:cs typeface="Courier New"/>
              </a:rPr>
              <a:t> === 4 </a:t>
            </a:r>
            <a:r>
              <a:rPr lang="en-US" dirty="0"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latin typeface="Courier New"/>
                <a:cs typeface="Courier New"/>
              </a:rPr>
              <a:t>xmlhttp.status</a:t>
            </a:r>
            <a:r>
              <a:rPr lang="en-US" dirty="0" smtClean="0">
                <a:latin typeface="Courier New"/>
                <a:cs typeface="Courier New"/>
              </a:rPr>
              <a:t> === 200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latin typeface="Courier New"/>
                <a:cs typeface="Courier New"/>
              </a:rPr>
              <a:t>						</a:t>
            </a:r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condition= 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              </a:t>
            </a:r>
            <a:r>
              <a:rPr lang="en-US" dirty="0" err="1" smtClean="0">
                <a:latin typeface="Courier New"/>
                <a:cs typeface="Courier New"/>
              </a:rPr>
              <a:t>xmlhttp.responseXML.getElementsByTagName</a:t>
            </a:r>
            <a:r>
              <a:rPr lang="en-US" dirty="0">
                <a:latin typeface="Courier New"/>
                <a:cs typeface="Courier New"/>
              </a:rPr>
              <a:t>("</a:t>
            </a:r>
            <a:r>
              <a:rPr lang="en-US" dirty="0" smtClean="0">
                <a:latin typeface="Courier New"/>
                <a:cs typeface="Courier New"/>
              </a:rPr>
              <a:t>condition”);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				// your code here...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	}</a:t>
            </a:r>
          </a:p>
          <a:p>
            <a:r>
              <a:rPr lang="en-US" dirty="0">
                <a:latin typeface="Courier New"/>
                <a:cs typeface="Courier New"/>
              </a:rPr>
              <a:t>				}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>
                <a:latin typeface="Courier New"/>
                <a:cs typeface="Courier New"/>
              </a:rPr>
              <a:t>xmlhttp.open</a:t>
            </a:r>
            <a:r>
              <a:rPr lang="en-US" dirty="0">
                <a:latin typeface="Courier New"/>
                <a:cs typeface="Courier New"/>
              </a:rPr>
              <a:t>("GET", </a:t>
            </a:r>
            <a:r>
              <a:rPr lang="en-US" dirty="0" smtClean="0">
                <a:latin typeface="Courier New"/>
                <a:cs typeface="Courier New"/>
              </a:rPr>
              <a:t>”http</a:t>
            </a:r>
            <a:r>
              <a:rPr lang="en-US" dirty="0">
                <a:latin typeface="Courier New"/>
                <a:cs typeface="Courier New"/>
              </a:rPr>
              <a:t>://</a:t>
            </a:r>
            <a:r>
              <a:rPr lang="en-US" dirty="0" err="1">
                <a:latin typeface="Courier New"/>
                <a:cs typeface="Courier New"/>
              </a:rPr>
              <a:t>from.so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web_lab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pgh_weather.php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>
                <a:latin typeface="Courier New"/>
                <a:cs typeface="Courier New"/>
              </a:rPr>
              <a:t>xmlhttp.send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2: Update your UI with weather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39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Back ends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75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12" y="1524000"/>
            <a:ext cx="745336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8543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We’ve learned about how to make cool interactive stuff happen on your web page.</a:t>
            </a:r>
          </a:p>
          <a:p>
            <a:r>
              <a:rPr lang="en-US" dirty="0" smtClean="0"/>
              <a:t>All of this logic runs on your computer. </a:t>
            </a:r>
          </a:p>
          <a:p>
            <a:r>
              <a:rPr lang="en-US" dirty="0" smtClean="0"/>
              <a:t>If you change computers, all of your information is lost.</a:t>
            </a:r>
          </a:p>
        </p:txBody>
      </p:sp>
    </p:spTree>
    <p:extLst>
      <p:ext uri="{BB962C8B-B14F-4D97-AF65-F5344CB8AC3E}">
        <p14:creationId xmlns:p14="http://schemas.microsoft.com/office/powerpoint/2010/main" val="4159366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missing </a:t>
            </a:r>
            <a:r>
              <a:rPr lang="en-US" dirty="0" smtClean="0"/>
              <a:t>piece</a:t>
            </a:r>
            <a:endParaRPr lang="en-US" dirty="0"/>
          </a:p>
        </p:txBody>
      </p:sp>
      <p:pic>
        <p:nvPicPr>
          <p:cNvPr id="3074" name="Picture 2" descr="http://1userverrack.net/wp-content/uploads/2011/05/web-server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218" y="2133600"/>
            <a:ext cx="428625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624840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http://1userverrack.net/wp-content/uploads/2011/05/web-server1.jpg</a:t>
            </a:r>
          </a:p>
        </p:txBody>
      </p:sp>
    </p:spTree>
    <p:extLst>
      <p:ext uri="{BB962C8B-B14F-4D97-AF65-F5344CB8AC3E}">
        <p14:creationId xmlns:p14="http://schemas.microsoft.com/office/powerpoint/2010/main" val="4068130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Beauty of Servers</a:t>
            </a:r>
            <a:endParaRPr lang="en-US" dirty="0"/>
          </a:p>
        </p:txBody>
      </p:sp>
      <p:pic>
        <p:nvPicPr>
          <p:cNvPr id="5" name="Picture 2" descr="http://1userverrack.net/wp-content/uploads/2011/05/web-server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895600"/>
            <a:ext cx="2865954" cy="215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12" y="1828800"/>
            <a:ext cx="2129532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12" y="3286125"/>
            <a:ext cx="2129532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12" y="4828054"/>
            <a:ext cx="2129532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3218744" y="2514600"/>
            <a:ext cx="2343856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</p:cNvCxnSpPr>
          <p:nvPr/>
        </p:nvCxnSpPr>
        <p:spPr>
          <a:xfrm>
            <a:off x="3218744" y="3971925"/>
            <a:ext cx="23438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352800" y="4657725"/>
            <a:ext cx="2209800" cy="8561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472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Finite State Machines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quick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46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Writing code that runs on the server.</a:t>
            </a:r>
          </a:p>
          <a:p>
            <a:pPr lvl="1"/>
            <a:r>
              <a:rPr lang="en-US" dirty="0" smtClean="0"/>
              <a:t>Logic that gets data for you</a:t>
            </a:r>
          </a:p>
          <a:p>
            <a:pPr lvl="1"/>
            <a:r>
              <a:rPr lang="en-US" dirty="0" smtClean="0"/>
              <a:t>Stores data</a:t>
            </a:r>
          </a:p>
          <a:p>
            <a:pPr lvl="1"/>
            <a:r>
              <a:rPr lang="en-US" dirty="0" smtClean="0"/>
              <a:t>Combines data intelligently and generates a page to present to you.</a:t>
            </a:r>
          </a:p>
          <a:p>
            <a:r>
              <a:rPr lang="en-US" dirty="0" smtClean="0"/>
              <a:t>Also called “Back end Programming”</a:t>
            </a:r>
          </a:p>
          <a:p>
            <a:pPr lvl="1"/>
            <a:r>
              <a:rPr lang="en-US" dirty="0" smtClean="0"/>
              <a:t>Stuff you were doing before: “Front end Programming”</a:t>
            </a:r>
          </a:p>
        </p:txBody>
      </p:sp>
    </p:spTree>
    <p:extLst>
      <p:ext uri="{BB962C8B-B14F-4D97-AF65-F5344CB8AC3E}">
        <p14:creationId xmlns:p14="http://schemas.microsoft.com/office/powerpoint/2010/main" val="719928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Server-Side Code Executes (Simple Model)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9812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http://mysite.com/blog/getPost?day=xyz</a:t>
            </a:r>
            <a:endParaRPr lang="en-US" dirty="0"/>
          </a:p>
        </p:txBody>
      </p:sp>
      <p:pic>
        <p:nvPicPr>
          <p:cNvPr id="5" name="Picture 2" descr="http://1userverrack.net/wp-content/uploads/2011/05/web-server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7" y="3352800"/>
            <a:ext cx="1210365" cy="90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 rot="5400000">
            <a:off x="2209800" y="281940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64024" y="469765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doGet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 rot="5400000">
            <a:off x="2171830" y="4261919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153189"/>
            <a:ext cx="3124200" cy="2012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4090147" y="5029200"/>
            <a:ext cx="838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163420" y="2831068"/>
            <a:ext cx="460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Web browser makes request to server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018930" y="3996588"/>
            <a:ext cx="149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thinks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57600" y="5633646"/>
            <a:ext cx="149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Server gives you a page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3372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Back 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44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12" y="1524000"/>
            <a:ext cx="745336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8034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We’ve learned about how to make cool interactive stuff happen on your web page.</a:t>
            </a:r>
          </a:p>
          <a:p>
            <a:r>
              <a:rPr lang="en-US" dirty="0" smtClean="0"/>
              <a:t>All of this logic runs on your computer. </a:t>
            </a:r>
          </a:p>
          <a:p>
            <a:r>
              <a:rPr lang="en-US" dirty="0" smtClean="0"/>
              <a:t>If you change computers, all of your information is lost.</a:t>
            </a:r>
          </a:p>
        </p:txBody>
      </p:sp>
    </p:spTree>
    <p:extLst>
      <p:ext uri="{BB962C8B-B14F-4D97-AF65-F5344CB8AC3E}">
        <p14:creationId xmlns:p14="http://schemas.microsoft.com/office/powerpoint/2010/main" val="1247275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missing </a:t>
            </a:r>
            <a:r>
              <a:rPr lang="en-US" dirty="0" err="1" smtClean="0"/>
              <a:t>peice</a:t>
            </a:r>
            <a:endParaRPr lang="en-US" dirty="0"/>
          </a:p>
        </p:txBody>
      </p:sp>
      <p:pic>
        <p:nvPicPr>
          <p:cNvPr id="3074" name="Picture 2" descr="http://1userverrack.net/wp-content/uploads/2011/05/web-server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218" y="2133600"/>
            <a:ext cx="428625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624840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http://1userverrack.net/wp-content/uploads/2011/05/web-server1.jpg</a:t>
            </a:r>
          </a:p>
        </p:txBody>
      </p:sp>
    </p:spTree>
    <p:extLst>
      <p:ext uri="{BB962C8B-B14F-4D97-AF65-F5344CB8AC3E}">
        <p14:creationId xmlns:p14="http://schemas.microsoft.com/office/powerpoint/2010/main" val="3672109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Beauty of Servers</a:t>
            </a:r>
            <a:endParaRPr lang="en-US" dirty="0"/>
          </a:p>
        </p:txBody>
      </p:sp>
      <p:pic>
        <p:nvPicPr>
          <p:cNvPr id="5" name="Picture 2" descr="http://1userverrack.net/wp-content/uploads/2011/05/web-server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895600"/>
            <a:ext cx="2865954" cy="215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12" y="1828800"/>
            <a:ext cx="2129532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12" y="3286125"/>
            <a:ext cx="2129532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12" y="4828054"/>
            <a:ext cx="2129532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3218744" y="2514600"/>
            <a:ext cx="2343856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</p:cNvCxnSpPr>
          <p:nvPr/>
        </p:nvCxnSpPr>
        <p:spPr>
          <a:xfrm>
            <a:off x="3218744" y="3971925"/>
            <a:ext cx="23438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352800" y="4657725"/>
            <a:ext cx="2209800" cy="8561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689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Writing code that runs on the server.</a:t>
            </a:r>
          </a:p>
          <a:p>
            <a:pPr lvl="1"/>
            <a:r>
              <a:rPr lang="en-US" dirty="0" smtClean="0"/>
              <a:t>Logic that gets data for you</a:t>
            </a:r>
          </a:p>
          <a:p>
            <a:pPr lvl="1"/>
            <a:r>
              <a:rPr lang="en-US" dirty="0" smtClean="0"/>
              <a:t>Stores data</a:t>
            </a:r>
          </a:p>
          <a:p>
            <a:pPr lvl="1"/>
            <a:r>
              <a:rPr lang="en-US" dirty="0" smtClean="0"/>
              <a:t>Combines data intelligently and generates a page to present to you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may hear people talk about "front end" and "back end". These terms are a little overloaded – some people mean "front end" is client and "back end" is server; some people talk about both "front end" and "back end" servers. The terms "Client" and "Server" are more clear.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6682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Server-Side Code Executes (Simple Model)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9812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http://mysite.com/blog/getPost?day=xyz</a:t>
            </a:r>
            <a:endParaRPr lang="en-US" dirty="0"/>
          </a:p>
        </p:txBody>
      </p:sp>
      <p:pic>
        <p:nvPicPr>
          <p:cNvPr id="5" name="Picture 2" descr="http://1userverrack.net/wp-content/uploads/2011/05/web-server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7" y="3352800"/>
            <a:ext cx="1210365" cy="90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 rot="5400000">
            <a:off x="2209800" y="281940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64024" y="469765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doGet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 rot="5400000">
            <a:off x="2171830" y="4261919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153189"/>
            <a:ext cx="3124200" cy="2012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4090147" y="5029200"/>
            <a:ext cx="838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163420" y="2831068"/>
            <a:ext cx="460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browser makes request to server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18930" y="3996588"/>
            <a:ext cx="149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thinks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57600" y="5633646"/>
            <a:ext cx="149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gives you a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8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what is </a:t>
            </a:r>
            <a:r>
              <a:rPr lang="ja-JP" altLang="en-US">
                <a:latin typeface="Arial"/>
              </a:rPr>
              <a:t>“</a:t>
            </a:r>
            <a:r>
              <a:rPr lang="en-US">
                <a:solidFill>
                  <a:srgbClr val="00BAFB"/>
                </a:solidFill>
              </a:rPr>
              <a:t>server-side</a:t>
            </a:r>
            <a:r>
              <a:rPr lang="en-US"/>
              <a:t>?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/>
              <a:t>most javascript is </a:t>
            </a:r>
            <a:r>
              <a:rPr lang="en-US">
                <a:solidFill>
                  <a:srgbClr val="FD9A00"/>
                </a:solidFill>
              </a:rPr>
              <a:t>client-side</a:t>
            </a:r>
            <a:endParaRPr lang="en-US"/>
          </a:p>
          <a:p>
            <a:pPr marL="937584" lvl="1"/>
            <a:r>
              <a:rPr lang="en-US"/>
              <a:t>executed in the </a:t>
            </a:r>
            <a:r>
              <a:rPr lang="en-US">
                <a:solidFill>
                  <a:srgbClr val="FD9A00"/>
                </a:solidFill>
              </a:rPr>
              <a:t>user</a:t>
            </a:r>
            <a:r>
              <a:rPr lang="ja-JP" altLang="en-US">
                <a:solidFill>
                  <a:srgbClr val="FD9A00"/>
                </a:solidFill>
                <a:latin typeface="Arial"/>
              </a:rPr>
              <a:t>’</a:t>
            </a:r>
            <a:r>
              <a:rPr lang="en-US">
                <a:solidFill>
                  <a:srgbClr val="FD9A00"/>
                </a:solidFill>
              </a:rPr>
              <a:t>s browser</a:t>
            </a:r>
            <a:endParaRPr lang="en-US"/>
          </a:p>
          <a:p>
            <a:pPr marL="625056"/>
            <a:r>
              <a:rPr lang="en-US"/>
              <a:t>javascript may now be </a:t>
            </a:r>
            <a:r>
              <a:rPr lang="en-US">
                <a:solidFill>
                  <a:srgbClr val="0091CE"/>
                </a:solidFill>
              </a:rPr>
              <a:t>server-side</a:t>
            </a:r>
            <a:endParaRPr lang="en-US"/>
          </a:p>
          <a:p>
            <a:pPr marL="937584" lvl="1"/>
            <a:r>
              <a:rPr lang="en-US"/>
              <a:t>executed in the web </a:t>
            </a:r>
            <a:r>
              <a:rPr lang="en-US">
                <a:solidFill>
                  <a:srgbClr val="0091CE"/>
                </a:solidFill>
              </a:rPr>
              <a:t>page server</a:t>
            </a:r>
          </a:p>
          <a:p>
            <a:pPr marL="937584" lvl="1"/>
            <a:r>
              <a:rPr lang="en-US"/>
              <a:t>executed anywhere!</a:t>
            </a:r>
          </a:p>
        </p:txBody>
      </p:sp>
    </p:spTree>
    <p:extLst>
      <p:ext uri="{BB962C8B-B14F-4D97-AF65-F5344CB8AC3E}">
        <p14:creationId xmlns:p14="http://schemas.microsoft.com/office/powerpoint/2010/main" val="143445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a Finite State Machine?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Very simple component or ‘machine’ that responds to input of some kind.</a:t>
            </a:r>
          </a:p>
          <a:p>
            <a:r>
              <a:rPr lang="en-US" dirty="0" smtClean="0"/>
              <a:t>When discussed in CS theory, input is usually a character or number.</a:t>
            </a:r>
          </a:p>
          <a:p>
            <a:r>
              <a:rPr lang="en-US" dirty="0" smtClean="0"/>
              <a:t>In HCI, input is usually a mouse down event, a key press event, etc.</a:t>
            </a:r>
          </a:p>
          <a:p>
            <a:r>
              <a:rPr lang="en-US" dirty="0" smtClean="0"/>
              <a:t>Input can be anything that the machine takes in.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8919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FD9A00"/>
                </a:solidFill>
              </a:rPr>
              <a:t>node.js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>
              <a:buSzPct val="99000"/>
              <a:buFontTx/>
              <a:buAutoNum type="arabicPeriod"/>
            </a:pPr>
            <a:r>
              <a:rPr lang="en-US"/>
              <a:t>took Chrome javascript engine</a:t>
            </a:r>
          </a:p>
          <a:p>
            <a:pPr marL="625056">
              <a:buSzPct val="99000"/>
              <a:buFontTx/>
              <a:buAutoNum type="arabicPeriod"/>
            </a:pPr>
            <a:r>
              <a:rPr lang="en-US"/>
              <a:t>made it an application</a:t>
            </a:r>
          </a:p>
          <a:p>
            <a:pPr marL="625056">
              <a:buSzPct val="99000"/>
              <a:buFontTx/>
              <a:buAutoNum type="arabicPeriod"/>
            </a:pPr>
            <a:r>
              <a:rPr lang="en-US"/>
              <a:t>added libraries and utilities</a:t>
            </a:r>
          </a:p>
          <a:p>
            <a:pPr marL="625056">
              <a:buSzPct val="99000"/>
              <a:buFontTx/>
              <a:buAutoNum type="arabicPeriod"/>
            </a:pPr>
            <a:r>
              <a:rPr lang="en-US"/>
              <a:t>result: </a:t>
            </a:r>
            <a:r>
              <a:rPr lang="en-US">
                <a:solidFill>
                  <a:srgbClr val="FD9A00"/>
                </a:solidFill>
              </a:rPr>
              <a:t>javascript everywhere</a:t>
            </a:r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http://node.js.org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36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server</a:t>
            </a:r>
            <a:r>
              <a:rPr lang="en-US" dirty="0"/>
              <a:t>-side </a:t>
            </a:r>
            <a:r>
              <a:rPr lang="en-US" dirty="0" err="1"/>
              <a:t>js</a:t>
            </a:r>
            <a:r>
              <a:rPr lang="en-US" dirty="0"/>
              <a:t>?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6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server</a:t>
            </a:r>
            <a:r>
              <a:rPr lang="en-US" dirty="0"/>
              <a:t>-side </a:t>
            </a:r>
            <a:r>
              <a:rPr lang="en-US" dirty="0" err="1"/>
              <a:t>js</a:t>
            </a:r>
            <a:r>
              <a:rPr lang="en-US" dirty="0"/>
              <a:t>?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/>
              <a:t>re-use client-side code on the server</a:t>
            </a:r>
          </a:p>
          <a:p>
            <a:pPr marL="625056"/>
            <a:r>
              <a:rPr lang="en-US"/>
              <a:t>well known language</a:t>
            </a:r>
          </a:p>
          <a:p>
            <a:pPr marL="625056"/>
            <a:r>
              <a:rPr lang="en-US"/>
              <a:t>event-listener paradigm works well</a:t>
            </a:r>
          </a:p>
          <a:p>
            <a:pPr marL="625056"/>
            <a:r>
              <a:rPr lang="en-US"/>
              <a:t>node.js is actually faster sometimes</a:t>
            </a:r>
          </a:p>
          <a:p>
            <a:pPr marL="625056"/>
            <a:r>
              <a:rPr lang="en-US"/>
              <a:t>...or maybe you just like javascript</a:t>
            </a:r>
          </a:p>
        </p:txBody>
      </p:sp>
    </p:spTree>
    <p:extLst>
      <p:ext uri="{BB962C8B-B14F-4D97-AF65-F5344CB8AC3E}">
        <p14:creationId xmlns:p14="http://schemas.microsoft.com/office/powerpoint/2010/main" val="426664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526852" y="2210098"/>
            <a:ext cx="8251031" cy="262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</a:pP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 http 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require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'http'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>
              <a:lnSpc>
                <a:spcPts val="1969"/>
              </a:lnSpc>
            </a:pPr>
            <a:endParaRPr lang="en-US" sz="190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createServer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function 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req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res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{</a:t>
            </a:r>
            <a:endParaRPr lang="en-US" sz="190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res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writeHead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200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{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'Content-Type'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: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'text/plain'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90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res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end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'Hello World'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  <a:endParaRPr lang="en-US" sz="190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}).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listen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80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>
              <a:lnSpc>
                <a:spcPts val="1969"/>
              </a:lnSpc>
            </a:pPr>
            <a:endParaRPr lang="en-US" sz="190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log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'Server running at 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  <a:hlinkClick r:id="rId2"/>
              </a:rPr>
              <a:t>http://127.0.0.1/'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</p:txBody>
      </p:sp>
      <p:sp>
        <p:nvSpPr>
          <p:cNvPr id="31747" name="Rectangle 3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3"/>
              </a:rPr>
              <a:t>http://nodejs.org/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83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2770" name="Rectangle 2"/>
          <p:cNvSpPr>
            <a:spLocks/>
          </p:cNvSpPr>
          <p:nvPr/>
        </p:nvSpPr>
        <p:spPr bwMode="auto">
          <a:xfrm>
            <a:off x="526852" y="2210098"/>
            <a:ext cx="8251031" cy="262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http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require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'http'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>
              <a:lnSpc>
                <a:spcPts val="1969"/>
              </a:lnSpc>
            </a:pPr>
            <a:endParaRPr lang="en-US" sz="1900" dirty="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http.createServer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(function (</a:t>
            </a: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req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res) {</a:t>
            </a: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res.writeHead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(200, {'Content-Type': 'text/plain'});</a:t>
            </a: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res.end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('Hello World');</a:t>
            </a: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}).listen(80);</a:t>
            </a:r>
          </a:p>
          <a:p>
            <a:pPr>
              <a:lnSpc>
                <a:spcPts val="1969"/>
              </a:lnSpc>
            </a:pPr>
            <a:endParaRPr lang="en-US" sz="1900" dirty="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('Server running </a:t>
            </a:r>
            <a:r>
              <a:rPr lang="en-US" sz="1900" dirty="0" smtClean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at</a:t>
            </a:r>
            <a:endParaRPr lang="en-US" sz="1900" dirty="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</p:txBody>
      </p:sp>
      <p:sp>
        <p:nvSpPr>
          <p:cNvPr id="32771" name="Rectangle 3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http://nodejs.org/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5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3794" name="Rectangle 2"/>
          <p:cNvSpPr>
            <a:spLocks/>
          </p:cNvSpPr>
          <p:nvPr/>
        </p:nvSpPr>
        <p:spPr bwMode="auto">
          <a:xfrm>
            <a:off x="526852" y="2210098"/>
            <a:ext cx="8251031" cy="262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http = require('http');</a:t>
            </a:r>
          </a:p>
          <a:p>
            <a:pPr>
              <a:lnSpc>
                <a:spcPts val="1969"/>
              </a:lnSpc>
            </a:pP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</a:t>
            </a:r>
            <a:r>
              <a:rPr lang="en-US" sz="1900" dirty="0" err="1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createServer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function (</a:t>
            </a: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req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res) {</a:t>
            </a: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res.writeHead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(200, {'Content-Type': 'text/plain'});</a:t>
            </a: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res.end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('Hello World');</a:t>
            </a: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).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listen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80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>
              <a:lnSpc>
                <a:spcPts val="1969"/>
              </a:lnSpc>
            </a:pP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('Server running </a:t>
            </a:r>
            <a:r>
              <a:rPr lang="en-US" sz="1900" dirty="0" smtClean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at</a:t>
            </a:r>
            <a:endParaRPr lang="en-US" sz="1900" dirty="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</p:txBody>
      </p:sp>
      <p:sp>
        <p:nvSpPr>
          <p:cNvPr id="33795" name="Rectangle 3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http://nodejs.org/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57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4818" name="Rectangle 2"/>
          <p:cNvSpPr>
            <a:spLocks/>
          </p:cNvSpPr>
          <p:nvPr/>
        </p:nvSpPr>
        <p:spPr bwMode="auto">
          <a:xfrm>
            <a:off x="526852" y="2210098"/>
            <a:ext cx="8251031" cy="262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http = require('http');</a:t>
            </a:r>
          </a:p>
          <a:p>
            <a:pPr>
              <a:lnSpc>
                <a:spcPts val="1969"/>
              </a:lnSpc>
            </a:pPr>
            <a:endParaRPr lang="en-US" sz="1900" dirty="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http.createServer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function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req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res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{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res.writeHead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(200, {'Content-Type': 'text/plain'});</a:t>
            </a: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res.end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('Hello World');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).listen(80);</a:t>
            </a:r>
          </a:p>
          <a:p>
            <a:pPr>
              <a:lnSpc>
                <a:spcPts val="1969"/>
              </a:lnSpc>
            </a:pPr>
            <a:endParaRPr lang="en-US" sz="1900" dirty="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('Server running </a:t>
            </a:r>
            <a:r>
              <a:rPr lang="en-US" sz="1900" dirty="0" smtClean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at</a:t>
            </a:r>
            <a:endParaRPr lang="en-US" sz="1900" dirty="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</p:txBody>
      </p:sp>
      <p:sp>
        <p:nvSpPr>
          <p:cNvPr id="34819" name="Rectangle 3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http://nodejs.org/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52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5842" name="Rectangle 2"/>
          <p:cNvSpPr>
            <a:spLocks/>
          </p:cNvSpPr>
          <p:nvPr/>
        </p:nvSpPr>
        <p:spPr bwMode="auto">
          <a:xfrm>
            <a:off x="526852" y="2210098"/>
            <a:ext cx="8251031" cy="262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http = require('http');</a:t>
            </a:r>
          </a:p>
          <a:p>
            <a:pPr>
              <a:lnSpc>
                <a:spcPts val="1969"/>
              </a:lnSpc>
            </a:pPr>
            <a:endParaRPr lang="en-US" sz="1900" dirty="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http.createServer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(function (</a:t>
            </a: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req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res) {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</a:t>
            </a:r>
            <a:r>
              <a:rPr lang="en-US" sz="1900" dirty="0" err="1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writeHead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200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{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'Content-Type'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: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'text/plain'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res.end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('Hello World');</a:t>
            </a: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}).listen(80);</a:t>
            </a:r>
          </a:p>
          <a:p>
            <a:pPr>
              <a:lnSpc>
                <a:spcPts val="1969"/>
              </a:lnSpc>
            </a:pPr>
            <a:endParaRPr lang="en-US" sz="1900" dirty="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('Server running </a:t>
            </a:r>
            <a:r>
              <a:rPr lang="en-US" sz="1900" dirty="0" smtClean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at</a:t>
            </a:r>
            <a:endParaRPr lang="en-US" sz="1900" dirty="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</p:txBody>
      </p:sp>
      <p:sp>
        <p:nvSpPr>
          <p:cNvPr id="35843" name="Rectangle 3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 dirty="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http://nodejs.org/</a:t>
            </a:r>
            <a:endParaRPr lang="en-US" sz="1300" dirty="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21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6866" name="Rectangle 2"/>
          <p:cNvSpPr>
            <a:spLocks/>
          </p:cNvSpPr>
          <p:nvPr/>
        </p:nvSpPr>
        <p:spPr bwMode="auto">
          <a:xfrm>
            <a:off x="526852" y="2210098"/>
            <a:ext cx="8251031" cy="262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http = require('http');</a:t>
            </a:r>
          </a:p>
          <a:p>
            <a:pPr>
              <a:lnSpc>
                <a:spcPts val="1969"/>
              </a:lnSpc>
            </a:pPr>
            <a:endParaRPr lang="en-US" sz="1900" dirty="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http.createServer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(function (</a:t>
            </a: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req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res) {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res.writeHead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(200, {'Content-Type': 'text/plain'});</a:t>
            </a: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</a:t>
            </a:r>
            <a:r>
              <a:rPr lang="en-US" sz="1900" dirty="0" err="1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end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'Hello World'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}).listen(80);</a:t>
            </a:r>
          </a:p>
          <a:p>
            <a:pPr>
              <a:lnSpc>
                <a:spcPts val="1969"/>
              </a:lnSpc>
            </a:pPr>
            <a:endParaRPr lang="en-US" sz="1900" dirty="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('Server running </a:t>
            </a:r>
            <a:r>
              <a:rPr lang="en-US" sz="1900" dirty="0" smtClean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at;</a:t>
            </a:r>
            <a:endParaRPr lang="en-US" sz="1900" dirty="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</p:txBody>
      </p:sp>
      <p:sp>
        <p:nvSpPr>
          <p:cNvPr id="36867" name="Rectangle 3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http://nodejs.org/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51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7890" name="Rectangle 2"/>
          <p:cNvSpPr>
            <a:spLocks/>
          </p:cNvSpPr>
          <p:nvPr/>
        </p:nvSpPr>
        <p:spPr bwMode="auto">
          <a:xfrm>
            <a:off x="526852" y="2210098"/>
            <a:ext cx="8251031" cy="262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</a:pPr>
            <a:r>
              <a:rPr lang="en-US" sz="19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 http = require('http');</a:t>
            </a:r>
          </a:p>
          <a:p>
            <a:pPr>
              <a:lnSpc>
                <a:spcPts val="1969"/>
              </a:lnSpc>
            </a:pPr>
            <a:endParaRPr lang="en-US" sz="190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http.createServer(function (req, res) {</a:t>
            </a: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res.writeHead(200, {'Content-Type': 'text/plain'});</a:t>
            </a: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res.end('Hello World');</a:t>
            </a: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}).listen(80);</a:t>
            </a:r>
            <a:endParaRPr lang="en-US" sz="190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endParaRPr lang="en-US" sz="190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log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'Server running at 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  <a:hlinkClick r:id="rId2"/>
              </a:rPr>
              <a:t>http://127.0.0.1/'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</p:txBody>
      </p:sp>
      <p:sp>
        <p:nvSpPr>
          <p:cNvPr id="37891" name="Rectangle 3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3"/>
              </a:rPr>
              <a:t>http://nodejs.org/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78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a Finite State Machine?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 state machine </a:t>
            </a:r>
            <a:r>
              <a:rPr lang="en-US" dirty="0"/>
              <a:t>has:</a:t>
            </a:r>
          </a:p>
          <a:p>
            <a:pPr lvl="1"/>
            <a:r>
              <a:rPr lang="en-US" dirty="0"/>
              <a:t>Its current </a:t>
            </a:r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A start state</a:t>
            </a:r>
          </a:p>
          <a:p>
            <a:pPr lvl="1"/>
            <a:r>
              <a:rPr lang="en-US" dirty="0" smtClean="0"/>
              <a:t>Rules </a:t>
            </a:r>
            <a:r>
              <a:rPr lang="en-US" dirty="0"/>
              <a:t>that </a:t>
            </a:r>
            <a:r>
              <a:rPr lang="en-US" dirty="0" smtClean="0"/>
              <a:t>define what state it should go to given a state and input (called ‘transitions’)</a:t>
            </a:r>
          </a:p>
          <a:p>
            <a:r>
              <a:rPr lang="en-US" dirty="0" smtClean="0"/>
              <a:t>What the state machine does:</a:t>
            </a:r>
          </a:p>
          <a:p>
            <a:pPr lvl="1"/>
            <a:r>
              <a:rPr lang="en-US" dirty="0" smtClean="0"/>
              <a:t>When it gets input, it moves to another state.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061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8914" name="Rectangle 2"/>
          <p:cNvSpPr>
            <a:spLocks/>
          </p:cNvSpPr>
          <p:nvPr/>
        </p:nvSpPr>
        <p:spPr bwMode="auto">
          <a:xfrm>
            <a:off x="526852" y="2210098"/>
            <a:ext cx="8251031" cy="262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</a:pP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 http 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require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'http'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>
              <a:lnSpc>
                <a:spcPts val="1969"/>
              </a:lnSpc>
            </a:pPr>
            <a:endParaRPr lang="en-US" sz="190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createServer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function 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req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res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{</a:t>
            </a:r>
            <a:endParaRPr lang="en-US" sz="190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res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writeHead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200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{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'Content-Type'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: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'text/plain'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90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res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end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'Hello World'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  <a:endParaRPr lang="en-US" sz="190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}).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listen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80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>
              <a:lnSpc>
                <a:spcPts val="1969"/>
              </a:lnSpc>
            </a:pPr>
            <a:endParaRPr lang="en-US" sz="190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log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'Server running at 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  <a:hlinkClick r:id="rId2"/>
              </a:rPr>
              <a:t>http://127.0.0.1/'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</p:txBody>
      </p:sp>
      <p:sp>
        <p:nvSpPr>
          <p:cNvPr id="38915" name="Rectangle 3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3"/>
              </a:rPr>
              <a:t>http://nodejs.org/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92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node: </a:t>
            </a:r>
            <a:r>
              <a:rPr lang="en-US">
                <a:solidFill>
                  <a:srgbClr val="FD9A00"/>
                </a:solidFill>
                <a:latin typeface="Gill Sans Light" charset="0"/>
                <a:cs typeface="Gill Sans Light" charset="0"/>
                <a:sym typeface="Gill Sans Light" charset="0"/>
              </a:rPr>
              <a:t>socket.io</a:t>
            </a:r>
            <a:endParaRPr lang="en-US">
              <a:solidFill>
                <a:srgbClr val="FD9A00"/>
              </a:solidFill>
              <a:latin typeface="Gill Sans Light" charset="0"/>
              <a:sym typeface="Gill Sans Light" charset="0"/>
            </a:endParaRPr>
          </a:p>
        </p:txBody>
      </p:sp>
      <p:sp>
        <p:nvSpPr>
          <p:cNvPr id="39938" name="Rectangle 2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http://socket.io/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2969" y="1580555"/>
            <a:ext cx="7358063" cy="1598414"/>
          </a:xfrm>
          <a:ln/>
        </p:spPr>
        <p:txBody>
          <a:bodyPr/>
          <a:lstStyle/>
          <a:p>
            <a:pPr marL="625056"/>
            <a:r>
              <a:rPr lang="en-US"/>
              <a:t>create </a:t>
            </a:r>
            <a:r>
              <a:rPr lang="en-US">
                <a:solidFill>
                  <a:srgbClr val="FD9A00"/>
                </a:solidFill>
              </a:rPr>
              <a:t>sockets </a:t>
            </a:r>
            <a:r>
              <a:rPr lang="en-US"/>
              <a:t>for quick client-server communication</a:t>
            </a:r>
          </a:p>
          <a:p>
            <a:pPr marL="937584" lvl="1"/>
            <a:r>
              <a:rPr lang="en-US"/>
              <a:t>allows for very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live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web pages</a:t>
            </a:r>
          </a:p>
        </p:txBody>
      </p:sp>
      <p:sp>
        <p:nvSpPr>
          <p:cNvPr id="39940" name="Rectangle 4"/>
          <p:cNvSpPr>
            <a:spLocks/>
          </p:cNvSpPr>
          <p:nvPr/>
        </p:nvSpPr>
        <p:spPr bwMode="auto">
          <a:xfrm>
            <a:off x="892969" y="3768328"/>
            <a:ext cx="7358063" cy="181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spcBef>
                <a:spcPts val="1687"/>
              </a:spcBef>
            </a:pPr>
            <a:r>
              <a:rPr lang="en-US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socket.</a:t>
            </a:r>
            <a:r>
              <a:rPr lang="en-US">
                <a:solidFill>
                  <a:srgbClr val="FD9A00"/>
                </a:solidFill>
                <a:latin typeface="Courier New Bold" charset="0"/>
                <a:ea typeface="ＭＳ Ｐゴシック" charset="0"/>
                <a:cs typeface="Courier New Bold" charset="0"/>
                <a:sym typeface="Courier New Bold" charset="0"/>
              </a:rPr>
              <a:t>emit</a:t>
            </a:r>
            <a:r>
              <a:rPr lang="en-US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(event, data);</a:t>
            </a:r>
          </a:p>
          <a:p>
            <a:pPr>
              <a:spcBef>
                <a:spcPts val="1687"/>
              </a:spcBef>
            </a:pPr>
            <a:r>
              <a:rPr lang="en-US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socket.</a:t>
            </a:r>
            <a:r>
              <a:rPr lang="en-US">
                <a:solidFill>
                  <a:srgbClr val="FD9A00"/>
                </a:solidFill>
                <a:latin typeface="Courier New Bold" charset="0"/>
                <a:ea typeface="ＭＳ Ｐゴシック" charset="0"/>
                <a:cs typeface="Courier New Bold" charset="0"/>
                <a:sym typeface="Courier New Bold" charset="0"/>
              </a:rPr>
              <a:t>on</a:t>
            </a:r>
            <a:r>
              <a:rPr lang="en-US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(event, function);</a:t>
            </a:r>
          </a:p>
        </p:txBody>
      </p:sp>
    </p:spTree>
    <p:extLst>
      <p:ext uri="{BB962C8B-B14F-4D97-AF65-F5344CB8AC3E}">
        <p14:creationId xmlns:p14="http://schemas.microsoft.com/office/powerpoint/2010/main" val="165426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343434"/>
                </a:solidFill>
              </a:rPr>
              <a:t>socket.io for node</a:t>
            </a:r>
          </a:p>
        </p:txBody>
      </p:sp>
      <p:sp>
        <p:nvSpPr>
          <p:cNvPr id="40962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 io = require(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'socket.io'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).listen(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80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endParaRPr lang="en-US" sz="1200">
              <a:solidFill>
                <a:srgbClr val="E9E9E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io.sockets.on('connection', function (socket)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socket.emit('news', 'Stocks are up!');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socket.on('response',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console.log(data);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</a:p>
          <a:p>
            <a:endParaRPr lang="en-US" sz="1200">
              <a:solidFill>
                <a:srgbClr val="343434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0963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src="/socket.io/socket.io.js"&gt;&lt;/script&gt;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var socket = io.connect('</a:t>
            </a:r>
            <a:r>
              <a:rPr lang="en-US" sz="1200" u="sng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  <a:hlinkClick r:id="rId2"/>
              </a:rPr>
              <a:t>http://localhost</a:t>
            </a:r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socket.on('news',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socket.emit('response', { user: 'steve'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>
              <a:solidFill>
                <a:srgbClr val="343434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0964" name="Rectangle 4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3"/>
              </a:rPr>
              <a:t>http://socket.io/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0965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40966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rgbClr val="343434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1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343434"/>
                </a:solidFill>
              </a:rPr>
              <a:t>socket.io for node</a:t>
            </a:r>
          </a:p>
        </p:txBody>
      </p:sp>
      <p:sp>
        <p:nvSpPr>
          <p:cNvPr id="41986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 io = require('socket.io').listen(80);</a:t>
            </a:r>
          </a:p>
          <a:p>
            <a:pPr algn="l"/>
            <a:endParaRPr lang="en-US" sz="1200">
              <a:solidFill>
                <a:srgbClr val="E9E9E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'connection'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(socket) {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socket.emit('news', 'Stocks are up!');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socket.on('response',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console.log(data);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  <a:endParaRPr lang="en-US" sz="1200">
              <a:solidFill>
                <a:srgbClr val="E9E9E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20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endParaRPr lang="en-US" sz="1200">
              <a:ea typeface="ＭＳ Ｐゴシック" charset="0"/>
              <a:cs typeface="Gill Sans" charset="0"/>
            </a:endParaRPr>
          </a:p>
        </p:txBody>
      </p:sp>
      <p:sp>
        <p:nvSpPr>
          <p:cNvPr id="41987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src="/socket.io/socket.io.js"&gt;&lt;/script&gt;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var socket = io.connect('</a:t>
            </a:r>
            <a:r>
              <a:rPr lang="en-US" sz="1200" u="sng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  <a:hlinkClick r:id="rId2"/>
              </a:rPr>
              <a:t>http://localhost</a:t>
            </a:r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socket.on('news',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socket.emit('response', { user: 'steve'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>
              <a:solidFill>
                <a:srgbClr val="343434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1988" name="Rectangle 4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3"/>
              </a:rPr>
              <a:t>http://socket.io/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1989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41990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rgbClr val="343434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9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343434"/>
                </a:solidFill>
              </a:rPr>
              <a:t>socket.io for node</a:t>
            </a:r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 io = require('socket.io').listen(80);</a:t>
            </a:r>
          </a:p>
          <a:p>
            <a:pPr algn="l"/>
            <a:endParaRPr lang="en-US" sz="120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io.sockets.on('connection', function (socket) {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socket.emit(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'news'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'Stocks are up!'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</a:t>
            </a:r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socket.on('response',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console.log(data);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  <a:endParaRPr lang="en-US" sz="1200">
              <a:solidFill>
                <a:srgbClr val="E9E9E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20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endParaRPr lang="en-US" sz="1200">
              <a:ea typeface="ＭＳ Ｐゴシック" charset="0"/>
              <a:cs typeface="Gill Sans" charset="0"/>
            </a:endParaRPr>
          </a:p>
        </p:txBody>
      </p:sp>
      <p:sp>
        <p:nvSpPr>
          <p:cNvPr id="43011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src="/socket.io/socket.io.js"&gt;&lt;/script&gt;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var socket = io.connect('http://localhost');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socket.on('news',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socket.emit('response', { user: 'steve'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>
              <a:solidFill>
                <a:srgbClr val="343434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http://socket.io/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43014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rgbClr val="343434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4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343434"/>
                </a:solidFill>
              </a:rPr>
              <a:t>socket.io for node</a:t>
            </a:r>
          </a:p>
        </p:txBody>
      </p:sp>
      <p:sp>
        <p:nvSpPr>
          <p:cNvPr id="44034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 io = require('socket.io').listen(80);</a:t>
            </a:r>
          </a:p>
          <a:p>
            <a:pPr algn="l"/>
            <a:endParaRPr lang="en-US" sz="120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io.sockets.on('connection', function (socket) {</a:t>
            </a:r>
          </a:p>
          <a:p>
            <a:pPr algn="l"/>
            <a:r>
              <a:rPr lang="en-US" sz="1200">
                <a:solidFill>
                  <a:srgbClr val="9A9A9A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socket.emit('news', 'Stocks are up!');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socket.on('response',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console.log(data);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20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endParaRPr lang="en-US" sz="1200">
              <a:ea typeface="ＭＳ Ｐゴシック" charset="0"/>
              <a:cs typeface="Gill Sans" charset="0"/>
            </a:endParaRPr>
          </a:p>
        </p:txBody>
      </p:sp>
      <p:sp>
        <p:nvSpPr>
          <p:cNvPr id="44035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src=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"/socket.io/socket.io.js"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&gt;&lt;/script&gt;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</a:t>
            </a:r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var socket = io.connect('http://localhost');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socket.on('news',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socket.emit('response', { user: 'steve'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  <a:endParaRPr lang="en-US" sz="1200">
              <a:solidFill>
                <a:srgbClr val="E9E9E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  <a:endParaRPr lang="en-US" sz="120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endParaRPr lang="en-US" sz="1200">
              <a:ea typeface="ＭＳ Ｐゴシック" charset="0"/>
              <a:cs typeface="Gill Sans" charset="0"/>
            </a:endParaRPr>
          </a:p>
        </p:txBody>
      </p:sp>
      <p:sp>
        <p:nvSpPr>
          <p:cNvPr id="44036" name="Rectangle 4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http://socket.io/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4037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rgbClr val="343434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44038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5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343434"/>
                </a:solidFill>
              </a:rPr>
              <a:t>socket.io for node</a:t>
            </a:r>
          </a:p>
        </p:txBody>
      </p:sp>
      <p:sp>
        <p:nvSpPr>
          <p:cNvPr id="45058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 io = require('socket.io').listen(80);</a:t>
            </a:r>
          </a:p>
          <a:p>
            <a:pPr algn="l"/>
            <a:endParaRPr lang="en-US" sz="120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io.sockets.on('connection', function (socket) {</a:t>
            </a:r>
          </a:p>
          <a:p>
            <a:pPr algn="l"/>
            <a:r>
              <a:rPr lang="en-US" sz="1200">
                <a:solidFill>
                  <a:srgbClr val="9A9A9A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socket.emit('news', 'Stocks are up!');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socket.on('response',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console.log(data);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20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endParaRPr lang="en-US" sz="1200">
              <a:ea typeface="ＭＳ Ｐゴシック" charset="0"/>
              <a:cs typeface="Gill Sans" charset="0"/>
            </a:endParaRPr>
          </a:p>
        </p:txBody>
      </p:sp>
      <p:sp>
        <p:nvSpPr>
          <p:cNvPr id="45059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src="/socket.io/socket.io.js"&gt;&lt;/script&gt;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var socket = io.connect(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'http://localhost'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</a:t>
            </a:r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socket.on('news',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socket.emit('response', { user: 'steve'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  <a:endParaRPr lang="en-US" sz="1200">
              <a:solidFill>
                <a:srgbClr val="E9E9E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>
              <a:solidFill>
                <a:srgbClr val="343434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5060" name="Rectangle 4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http://socket.io/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5061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rgbClr val="343434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45062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343434"/>
                </a:solidFill>
              </a:rPr>
              <a:t>socket.io for node</a:t>
            </a:r>
          </a:p>
        </p:txBody>
      </p:sp>
      <p:sp>
        <p:nvSpPr>
          <p:cNvPr id="46082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 io = require('socket.io').listen(80);</a:t>
            </a:r>
          </a:p>
          <a:p>
            <a:pPr algn="l"/>
            <a:endParaRPr lang="en-US" sz="120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io.sockets.on('connection', function (socket) {</a:t>
            </a:r>
          </a:p>
          <a:p>
            <a:pPr algn="l"/>
            <a:r>
              <a:rPr lang="en-US" sz="1200">
                <a:solidFill>
                  <a:srgbClr val="9A9A9A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socket.emit('news', 'Stocks are up!');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socket.on('response',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console.log(data);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</a:p>
          <a:p>
            <a:endParaRPr lang="en-US" sz="1200">
              <a:solidFill>
                <a:srgbClr val="343434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6083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src="/socket.io/socket.io.js"&gt;&lt;/script&gt;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var socket = io.connect('http://localhost');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'news'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socket.emit('response', { user: 'steve' });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>
              <a:solidFill>
                <a:srgbClr val="343434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6084" name="Rectangle 4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http://socket.io/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6085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rgbClr val="343434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46086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5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343434"/>
                </a:solidFill>
              </a:rPr>
              <a:t>socket.io for node</a:t>
            </a:r>
          </a:p>
        </p:txBody>
      </p:sp>
      <p:sp>
        <p:nvSpPr>
          <p:cNvPr id="47106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 io = require('socket.io').listen(80);</a:t>
            </a:r>
          </a:p>
          <a:p>
            <a:pPr algn="l"/>
            <a:endParaRPr lang="en-US" sz="120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io.sockets.on('connection', function (socket) {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socket.emit(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'news'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'Stocks are up!'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socket.on('response',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console.log(data);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20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endParaRPr lang="en-US" sz="1200">
              <a:ea typeface="ＭＳ Ｐゴシック" charset="0"/>
              <a:cs typeface="Gill Sans" charset="0"/>
            </a:endParaRPr>
          </a:p>
        </p:txBody>
      </p:sp>
      <p:sp>
        <p:nvSpPr>
          <p:cNvPr id="47107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src="/socket.io/socket.io.js"&gt;&lt;/script&gt;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var socket = io.connect('http://localhost');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'news'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socket.emit('response', { user: 'steve' });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>
              <a:solidFill>
                <a:srgbClr val="343434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7108" name="Rectangle 4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http://socket.io/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7109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47110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47111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3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343434"/>
                </a:solidFill>
              </a:rPr>
              <a:t>socket.io for node</a:t>
            </a:r>
          </a:p>
        </p:txBody>
      </p:sp>
      <p:sp>
        <p:nvSpPr>
          <p:cNvPr id="48130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 io = require('socket.io').listen(80);</a:t>
            </a:r>
          </a:p>
          <a:p>
            <a:pPr algn="l"/>
            <a:endParaRPr lang="en-US" sz="120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io.sockets.on('connection', function (socket) {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socket.emit(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'news'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'Stocks are up!'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socket.on('response',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console.log(data);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20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endParaRPr lang="en-US" sz="1200">
              <a:ea typeface="ＭＳ Ｐゴシック" charset="0"/>
              <a:cs typeface="Gill Sans" charset="0"/>
            </a:endParaRPr>
          </a:p>
        </p:txBody>
      </p:sp>
      <p:sp>
        <p:nvSpPr>
          <p:cNvPr id="48131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src="/socket.io/socket.io.js"&gt;&lt;/script&gt;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var socket = io.connect('http://localhost');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'news'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(data) {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socket.emit(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'response'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{ user: 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'steve'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});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>
              <a:solidFill>
                <a:srgbClr val="343434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8132" name="Rectangle 4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http://socket.io/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8133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48134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6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are some examples of</a:t>
            </a:r>
            <a:br>
              <a:rPr lang="en-US" dirty="0" smtClean="0"/>
            </a:br>
            <a:r>
              <a:rPr lang="en-US" dirty="0" smtClean="0"/>
              <a:t>Finite State Machines?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471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343434"/>
                </a:solidFill>
              </a:rPr>
              <a:t>socket.io for node</a:t>
            </a:r>
          </a:p>
        </p:txBody>
      </p:sp>
      <p:sp>
        <p:nvSpPr>
          <p:cNvPr id="49154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 io = require('socket.io').listen(80);</a:t>
            </a:r>
          </a:p>
          <a:p>
            <a:pPr algn="l"/>
            <a:endParaRPr lang="en-US" sz="120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io.sockets.on('connection', function (socket)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socket.emit('news', 'Stocks are up!');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'response'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(data) {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console.log(data);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</a:p>
          <a:p>
            <a:endParaRPr lang="en-US" sz="1200">
              <a:solidFill>
                <a:srgbClr val="343434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9155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src="/socket.io/socket.io.js"&gt;&lt;/script&gt;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var socket = io.connect('http://localhost');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socket.on('news', function (data) {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socket.emit(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'response'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{ user: 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'steve'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});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</a:t>
            </a:r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  <a:endParaRPr lang="en-US" sz="120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endParaRPr lang="en-US" sz="1200">
              <a:ea typeface="ＭＳ Ｐゴシック" charset="0"/>
              <a:cs typeface="Gill Sans" charset="0"/>
            </a:endParaRP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http://socket.io/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3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socket.io for node</a:t>
            </a:r>
          </a:p>
        </p:txBody>
      </p:sp>
      <p:sp>
        <p:nvSpPr>
          <p:cNvPr id="50178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 io = require(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'socket.io'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).listen(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80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endParaRPr lang="en-US" sz="1200">
              <a:solidFill>
                <a:srgbClr val="E9E9E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'connection'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(socket) {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socket.emit(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'news'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'Stocks are up!'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'response'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(data) {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console.log(data);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20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endParaRPr lang="en-US" sz="1200">
              <a:ea typeface="ＭＳ Ｐゴシック" charset="0"/>
              <a:cs typeface="Gill Sans" charset="0"/>
            </a:endParaRPr>
          </a:p>
        </p:txBody>
      </p:sp>
      <p:sp>
        <p:nvSpPr>
          <p:cNvPr id="50179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src=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"/socket.io/socket.io.js"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&gt;&lt;/script&gt;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var socket = io.connect(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'http://localhost'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'news'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(data) {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socket.emit(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'response'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{ user: 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'steve'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});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  <a:endParaRPr lang="en-US" sz="120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endParaRPr lang="en-US" sz="1200">
              <a:ea typeface="ＭＳ Ｐゴシック" charset="0"/>
              <a:cs typeface="Gill Sans" charset="0"/>
            </a:endParaRPr>
          </a:p>
        </p:txBody>
      </p:sp>
      <p:sp>
        <p:nvSpPr>
          <p:cNvPr id="50180" name="Rectangle 4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http://socket.io/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0181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50182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2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Write an application using </a:t>
            </a:r>
            <a:r>
              <a:rPr lang="en-US" dirty="0" err="1" smtClean="0"/>
              <a:t>Socket.IO</a:t>
            </a:r>
            <a:endParaRPr lang="en-US" dirty="0" smtClean="0"/>
          </a:p>
          <a:p>
            <a:r>
              <a:rPr lang="en-US" dirty="0" smtClean="0"/>
              <a:t>Teams of 2 (randomly divided)</a:t>
            </a:r>
          </a:p>
        </p:txBody>
      </p:sp>
    </p:spTree>
    <p:extLst>
      <p:ext uri="{BB962C8B-B14F-4D97-AF65-F5344CB8AC3E}">
        <p14:creationId xmlns:p14="http://schemas.microsoft.com/office/powerpoint/2010/main" val="22928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Notation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Means: when you are in state A and you see a mouse down, go to state B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981200" y="1824039"/>
            <a:ext cx="5791200" cy="2062163"/>
            <a:chOff x="1824" y="2877"/>
            <a:chExt cx="3648" cy="1299"/>
          </a:xfrm>
        </p:grpSpPr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1824" y="3168"/>
              <a:ext cx="3648" cy="1008"/>
              <a:chOff x="528" y="2496"/>
              <a:chExt cx="3648" cy="1008"/>
            </a:xfrm>
          </p:grpSpPr>
          <p:sp>
            <p:nvSpPr>
              <p:cNvPr id="10" name="Oval 6"/>
              <p:cNvSpPr>
                <a:spLocks noChangeArrowheads="1"/>
              </p:cNvSpPr>
              <p:nvPr/>
            </p:nvSpPr>
            <p:spPr bwMode="auto">
              <a:xfrm>
                <a:off x="3600" y="2928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 dirty="0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11" name="Oval 7"/>
              <p:cNvSpPr>
                <a:spLocks noChangeArrowheads="1"/>
              </p:cNvSpPr>
              <p:nvPr/>
            </p:nvSpPr>
            <p:spPr bwMode="auto">
              <a:xfrm>
                <a:off x="528" y="2928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 dirty="0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2" name="Arc 8"/>
              <p:cNvSpPr>
                <a:spLocks/>
              </p:cNvSpPr>
              <p:nvPr/>
            </p:nvSpPr>
            <p:spPr bwMode="auto">
              <a:xfrm flipH="1">
                <a:off x="816" y="2496"/>
                <a:ext cx="3093" cy="449"/>
              </a:xfrm>
              <a:custGeom>
                <a:avLst/>
                <a:gdLst>
                  <a:gd name="T0" fmla="*/ 0 w 43200"/>
                  <a:gd name="T1" fmla="*/ 9 h 22427"/>
                  <a:gd name="T2" fmla="*/ 221 w 43200"/>
                  <a:gd name="T3" fmla="*/ 9 h 22427"/>
                  <a:gd name="T4" fmla="*/ 111 w 43200"/>
                  <a:gd name="T5" fmla="*/ 9 h 22427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27"/>
                  <a:gd name="T11" fmla="*/ 43200 w 43200"/>
                  <a:gd name="T12" fmla="*/ 22427 h 224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27" fill="none" extrusionOk="0">
                    <a:moveTo>
                      <a:pt x="15" y="22427"/>
                    </a:moveTo>
                    <a:cubicBezTo>
                      <a:pt x="5" y="22151"/>
                      <a:pt x="0" y="2187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27" stroke="0" extrusionOk="0">
                    <a:moveTo>
                      <a:pt x="15" y="22427"/>
                    </a:moveTo>
                    <a:cubicBezTo>
                      <a:pt x="5" y="22151"/>
                      <a:pt x="0" y="2187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264" y="2877"/>
              <a:ext cx="97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latin typeface="Times New Roman" pitchFamily="18" charset="0"/>
                </a:rPr>
                <a:t>Mouse_Dn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5233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5142</TotalTime>
  <Words>3690</Words>
  <Application>Microsoft Macintosh PowerPoint</Application>
  <PresentationFormat>On-screen Show (4:3)</PresentationFormat>
  <Paragraphs>730</Paragraphs>
  <Slides>82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3" baseType="lpstr">
      <vt:lpstr>Story</vt:lpstr>
      <vt:lpstr>State machines and AJAX</vt:lpstr>
      <vt:lpstr>Last time…</vt:lpstr>
      <vt:lpstr>Today</vt:lpstr>
      <vt:lpstr>P2 Doodles</vt:lpstr>
      <vt:lpstr>Finite State Machines</vt:lpstr>
      <vt:lpstr>What is a Finite State Machine?</vt:lpstr>
      <vt:lpstr>What is a Finite State Machine?</vt:lpstr>
      <vt:lpstr>What are some examples of Finite State Machines?</vt:lpstr>
      <vt:lpstr>FSM Notation</vt:lpstr>
      <vt:lpstr>Example: Binary # with Odd or Even Number of Zeros:</vt:lpstr>
      <vt:lpstr>Why do we Care?</vt:lpstr>
      <vt:lpstr>State Machines for HCI</vt:lpstr>
      <vt:lpstr>FSM Notation for HCI</vt:lpstr>
      <vt:lpstr>FSM for a button</vt:lpstr>
      <vt:lpstr>PowerPoint Presentation</vt:lpstr>
      <vt:lpstr>FSM for…?</vt:lpstr>
      <vt:lpstr>How do browsers dispatch events?</vt:lpstr>
      <vt:lpstr>Project 3</vt:lpstr>
      <vt:lpstr>AJAX</vt:lpstr>
      <vt:lpstr>it’s the difference between…</vt:lpstr>
      <vt:lpstr>PowerPoint Presentation</vt:lpstr>
      <vt:lpstr>PowerPoint Presentation</vt:lpstr>
      <vt:lpstr>Next time…</vt:lpstr>
      <vt:lpstr>AJAX</vt:lpstr>
      <vt:lpstr>Project 4</vt:lpstr>
      <vt:lpstr>Today</vt:lpstr>
      <vt:lpstr>AJAX</vt:lpstr>
      <vt:lpstr>AJAX</vt:lpstr>
      <vt:lpstr>XMLHttpRequest</vt:lpstr>
      <vt:lpstr>XMLHttpRequest</vt:lpstr>
      <vt:lpstr>XMLHttpRequest</vt:lpstr>
      <vt:lpstr>XMLHttpRequest</vt:lpstr>
      <vt:lpstr>XMLHttpRequest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Should I wear a jacket today?</vt:lpstr>
      <vt:lpstr>Step 1: Fetch weather data</vt:lpstr>
      <vt:lpstr>Dealing with response data</vt:lpstr>
      <vt:lpstr>Dealing with response data</vt:lpstr>
      <vt:lpstr>Step 2: Update your UI with weather data</vt:lpstr>
      <vt:lpstr>Web Back ends</vt:lpstr>
      <vt:lpstr>So Far…</vt:lpstr>
      <vt:lpstr>So Far…</vt:lpstr>
      <vt:lpstr>The missing piece</vt:lpstr>
      <vt:lpstr>The Beauty of Servers</vt:lpstr>
      <vt:lpstr>Server-Side Programming</vt:lpstr>
      <vt:lpstr>How Server-Side Code Executes (Simple Model)</vt:lpstr>
      <vt:lpstr>Web Back ends</vt:lpstr>
      <vt:lpstr>So Far…</vt:lpstr>
      <vt:lpstr>So Far…</vt:lpstr>
      <vt:lpstr>The missing peice</vt:lpstr>
      <vt:lpstr>The Beauty of Servers</vt:lpstr>
      <vt:lpstr>Server-Side Programming</vt:lpstr>
      <vt:lpstr>How Server-Side Code Executes (Simple Model)</vt:lpstr>
      <vt:lpstr>what is “server-side?”</vt:lpstr>
      <vt:lpstr>node.js</vt:lpstr>
      <vt:lpstr>why server-side js?</vt:lpstr>
      <vt:lpstr>why server-side js?</vt:lpstr>
      <vt:lpstr>node web server</vt:lpstr>
      <vt:lpstr>node web server</vt:lpstr>
      <vt:lpstr>node web server</vt:lpstr>
      <vt:lpstr>node web server</vt:lpstr>
      <vt:lpstr>node web server</vt:lpstr>
      <vt:lpstr>node web server</vt:lpstr>
      <vt:lpstr>node web server</vt:lpstr>
      <vt:lpstr>node web server</vt:lpstr>
      <vt:lpstr>node: socket.io</vt:lpstr>
      <vt:lpstr>socket.io for node</vt:lpstr>
      <vt:lpstr>socket.io for node</vt:lpstr>
      <vt:lpstr>socket.io for node</vt:lpstr>
      <vt:lpstr>socket.io for node</vt:lpstr>
      <vt:lpstr>socket.io for node</vt:lpstr>
      <vt:lpstr>socket.io for node</vt:lpstr>
      <vt:lpstr>socket.io for node</vt:lpstr>
      <vt:lpstr>socket.io for node</vt:lpstr>
      <vt:lpstr>socket.io for node</vt:lpstr>
      <vt:lpstr>socket.io for node</vt:lpstr>
      <vt:lpstr>In-class 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Prototype, Canvas</dc:title>
  <dc:creator>Julia Schwarz</dc:creator>
  <cp:lastModifiedBy>Dan Tasse</cp:lastModifiedBy>
  <cp:revision>291</cp:revision>
  <dcterms:created xsi:type="dcterms:W3CDTF">2011-09-15T03:16:43Z</dcterms:created>
  <dcterms:modified xsi:type="dcterms:W3CDTF">2014-10-07T18:03:34Z</dcterms:modified>
</cp:coreProperties>
</file>