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291" r:id="rId3"/>
    <p:sldId id="436" r:id="rId4"/>
    <p:sldId id="437" r:id="rId5"/>
    <p:sldId id="292" r:id="rId6"/>
    <p:sldId id="293" r:id="rId7"/>
    <p:sldId id="427" r:id="rId8"/>
    <p:sldId id="428" r:id="rId9"/>
    <p:sldId id="429" r:id="rId10"/>
    <p:sldId id="430" r:id="rId11"/>
    <p:sldId id="431" r:id="rId12"/>
    <p:sldId id="432" r:id="rId13"/>
    <p:sldId id="333" r:id="rId14"/>
    <p:sldId id="334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435" r:id="rId23"/>
    <p:sldId id="434" r:id="rId24"/>
    <p:sldId id="433" r:id="rId25"/>
    <p:sldId id="345" r:id="rId26"/>
    <p:sldId id="377" r:id="rId27"/>
    <p:sldId id="380" r:id="rId28"/>
    <p:sldId id="381" r:id="rId29"/>
    <p:sldId id="378" r:id="rId30"/>
    <p:sldId id="379" r:id="rId31"/>
    <p:sldId id="382" r:id="rId32"/>
    <p:sldId id="383" r:id="rId33"/>
    <p:sldId id="384" r:id="rId34"/>
    <p:sldId id="390" r:id="rId35"/>
    <p:sldId id="385" r:id="rId36"/>
    <p:sldId id="386" r:id="rId37"/>
    <p:sldId id="387" r:id="rId38"/>
    <p:sldId id="389" r:id="rId39"/>
    <p:sldId id="391" r:id="rId40"/>
    <p:sldId id="425" r:id="rId41"/>
    <p:sldId id="39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37" autoAdjust="0"/>
  </p:normalViewPr>
  <p:slideViewPr>
    <p:cSldViewPr snapToGrid="0" snapToObjects="1">
      <p:cViewPr varScale="1">
        <p:scale>
          <a:sx n="55" d="100"/>
          <a:sy n="55" d="100"/>
        </p:scale>
        <p:origin x="-1024" y="-112"/>
      </p:cViewPr>
      <p:guideLst>
        <p:guide orient="horz" pos="21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8422-C8B8-4BC4-B711-60DC022E0201}" type="datetimeFigureOut">
              <a:rPr lang="en-US" smtClean="0"/>
              <a:pPr/>
              <a:t>10/23/14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4B385-195D-42A6-AD53-ED33A3B9CE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64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through</a:t>
            </a:r>
            <a:r>
              <a:rPr lang="en-US" baseline="0" dirty="0" smtClean="0"/>
              <a:t> the project in detail on </a:t>
            </a:r>
            <a:r>
              <a:rPr lang="en-US" baseline="0" smtClean="0"/>
              <a:t>the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9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00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Servers can query that data and give it to you wherever you 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30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 store your</a:t>
            </a:r>
            <a:r>
              <a:rPr lang="en-US" baseline="0" dirty="0" smtClean="0"/>
              <a:t> data when your computer closes, or be able to access your same email across computers, you need to store it somewhere else, like in this giant behemoth.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you get webpages, you are usually not loading them from your computer as we are in class. You’re loading them from a web server, a computer that’s sitting somewhere else (could be in your room or somewhere in Kentucky. Probably not in your room). Usually you load pages from computers that are called servers.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servers can do more than just give you a simple HTML page.  You can also run programs on servers, and more importantly, store huge amounts of data.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4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61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everyone to get this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7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6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34EC56-5BE0-CF40-A0E9-9B07941CA105}" type="datetimeFigureOut">
              <a:rPr lang="en-US" smtClean="0"/>
              <a:pPr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vascript.crockford.com/popular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vascript.crockford.com/popular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antasse.github.io/ssuiweb2014/p4/project4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Server-Side Development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9</a:t>
            </a:r>
          </a:p>
          <a:p>
            <a:r>
              <a:rPr lang="en-US" dirty="0" smtClean="0"/>
              <a:t>10/23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1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Writing code that runs on the server.</a:t>
            </a:r>
          </a:p>
          <a:p>
            <a:pPr lvl="1"/>
            <a:r>
              <a:rPr lang="en-US" dirty="0" smtClean="0"/>
              <a:t>Logic that gets data for you</a:t>
            </a:r>
          </a:p>
          <a:p>
            <a:pPr lvl="1"/>
            <a:r>
              <a:rPr lang="en-US" dirty="0" smtClean="0"/>
              <a:t>Stores data</a:t>
            </a:r>
          </a:p>
          <a:p>
            <a:pPr lvl="1"/>
            <a:r>
              <a:rPr lang="en-US" dirty="0" smtClean="0"/>
              <a:t>Combines data intelligently and generates a page to present to you.</a:t>
            </a:r>
          </a:p>
          <a:p>
            <a:r>
              <a:rPr lang="en-US" dirty="0" smtClean="0"/>
              <a:t>You may hear people talk about "front end" and "back end". These terms are a little overloaded – some people mean "front end" is client and "back end" is server; some people talk about both "front end" and "back end" servers. The terms "Client" (your laptop and a browser) and "Server" (usually a big data center somewhere) are more clear.</a:t>
            </a:r>
          </a:p>
        </p:txBody>
      </p:sp>
    </p:spTree>
    <p:extLst>
      <p:ext uri="{BB962C8B-B14F-4D97-AF65-F5344CB8AC3E}">
        <p14:creationId xmlns:p14="http://schemas.microsoft.com/office/powerpoint/2010/main" val="3103564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Server-Side Code Executes (Simple Model)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9812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http://mysite.com/blog/getPost?day=xyz</a:t>
            </a:r>
            <a:endParaRPr lang="en-US" dirty="0"/>
          </a:p>
        </p:txBody>
      </p:sp>
      <p:pic>
        <p:nvPicPr>
          <p:cNvPr id="5" name="Picture 2" descr="http://1userverrack.net/wp-content/uploads/2011/05/web-server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7" y="3352800"/>
            <a:ext cx="1210365" cy="90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 rot="5400000">
            <a:off x="2209800" y="28194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64024" y="469765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2171830" y="4261919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53189"/>
            <a:ext cx="3124200" cy="2012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4090147" y="5029200"/>
            <a:ext cx="838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63420" y="2831068"/>
            <a:ext cx="460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browser makes request to server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18930" y="3996588"/>
            <a:ext cx="149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thinks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57600" y="5633646"/>
            <a:ext cx="149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gives you a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09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FD9A00"/>
                </a:solidFill>
              </a:rPr>
              <a:t>node.js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>
              <a:buSzPct val="99000"/>
              <a:buFontTx/>
              <a:buAutoNum type="arabicPeriod"/>
            </a:pPr>
            <a:r>
              <a:rPr lang="en-US"/>
              <a:t>took Chrome javascript engine</a:t>
            </a:r>
          </a:p>
          <a:p>
            <a:pPr marL="625056">
              <a:buSzPct val="99000"/>
              <a:buFontTx/>
              <a:buAutoNum type="arabicPeriod"/>
            </a:pPr>
            <a:r>
              <a:rPr lang="en-US"/>
              <a:t>made it an application</a:t>
            </a:r>
          </a:p>
          <a:p>
            <a:pPr marL="625056">
              <a:buSzPct val="99000"/>
              <a:buFontTx/>
              <a:buAutoNum type="arabicPeriod"/>
            </a:pPr>
            <a:r>
              <a:rPr lang="en-US"/>
              <a:t>added libraries and utilities</a:t>
            </a:r>
          </a:p>
          <a:p>
            <a:pPr marL="625056">
              <a:buSzPct val="99000"/>
              <a:buFontTx/>
              <a:buAutoNum type="arabicPeriod"/>
            </a:pPr>
            <a:r>
              <a:rPr lang="en-US"/>
              <a:t>result: </a:t>
            </a:r>
            <a:r>
              <a:rPr lang="en-US">
                <a:solidFill>
                  <a:srgbClr val="FD9A00"/>
                </a:solidFill>
              </a:rPr>
              <a:t>javascript everywhere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http://node.js.org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91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what is </a:t>
            </a:r>
            <a:r>
              <a:rPr lang="ja-JP" altLang="en-US">
                <a:latin typeface="Arial"/>
              </a:rPr>
              <a:t>“</a:t>
            </a:r>
            <a:r>
              <a:rPr lang="en-US">
                <a:solidFill>
                  <a:srgbClr val="00BAFB"/>
                </a:solidFill>
              </a:rPr>
              <a:t>server-side</a:t>
            </a:r>
            <a:r>
              <a:rPr lang="en-US"/>
              <a:t>?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dirty="0"/>
              <a:t>most </a:t>
            </a:r>
            <a:r>
              <a:rPr lang="en-US" dirty="0" err="1"/>
              <a:t>javascript</a:t>
            </a:r>
            <a:r>
              <a:rPr lang="en-US" dirty="0"/>
              <a:t> is </a:t>
            </a:r>
            <a:r>
              <a:rPr lang="en-US" dirty="0">
                <a:solidFill>
                  <a:srgbClr val="FD9A00"/>
                </a:solidFill>
              </a:rPr>
              <a:t>client-side</a:t>
            </a:r>
            <a:endParaRPr lang="en-US" dirty="0"/>
          </a:p>
          <a:p>
            <a:pPr marL="937584" lvl="1"/>
            <a:r>
              <a:rPr lang="en-US" dirty="0"/>
              <a:t>executed in the </a:t>
            </a:r>
            <a:r>
              <a:rPr lang="en-US" dirty="0">
                <a:solidFill>
                  <a:srgbClr val="FD9A00"/>
                </a:solidFill>
              </a:rPr>
              <a:t>user</a:t>
            </a:r>
            <a:r>
              <a:rPr lang="ja-JP" altLang="en-US" dirty="0">
                <a:solidFill>
                  <a:srgbClr val="FD9A00"/>
                </a:solidFill>
                <a:latin typeface="Arial"/>
              </a:rPr>
              <a:t>’</a:t>
            </a:r>
            <a:r>
              <a:rPr lang="en-US" dirty="0">
                <a:solidFill>
                  <a:srgbClr val="FD9A00"/>
                </a:solidFill>
              </a:rPr>
              <a:t>s browser</a:t>
            </a:r>
            <a:endParaRPr lang="en-US" dirty="0"/>
          </a:p>
          <a:p>
            <a:pPr marL="625056"/>
            <a:r>
              <a:rPr lang="en-US" dirty="0" err="1"/>
              <a:t>javascript</a:t>
            </a:r>
            <a:r>
              <a:rPr lang="en-US" dirty="0"/>
              <a:t> may now be </a:t>
            </a:r>
            <a:r>
              <a:rPr lang="en-US" dirty="0">
                <a:solidFill>
                  <a:srgbClr val="0091CE"/>
                </a:solidFill>
              </a:rPr>
              <a:t>server-side</a:t>
            </a:r>
            <a:endParaRPr lang="en-US" dirty="0"/>
          </a:p>
          <a:p>
            <a:pPr marL="937584" lvl="1"/>
            <a:r>
              <a:rPr lang="en-US" dirty="0"/>
              <a:t>executed in the web </a:t>
            </a:r>
            <a:r>
              <a:rPr lang="en-US" dirty="0">
                <a:solidFill>
                  <a:srgbClr val="0091CE"/>
                </a:solidFill>
              </a:rPr>
              <a:t>page server</a:t>
            </a:r>
          </a:p>
          <a:p>
            <a:pPr marL="937584" lvl="1"/>
            <a:r>
              <a:rPr lang="en-US" dirty="0"/>
              <a:t>executed anywhere!</a:t>
            </a:r>
          </a:p>
        </p:txBody>
      </p:sp>
    </p:spTree>
    <p:extLst>
      <p:ext uri="{BB962C8B-B14F-4D97-AF65-F5344CB8AC3E}">
        <p14:creationId xmlns:p14="http://schemas.microsoft.com/office/powerpoint/2010/main" val="188077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FD9A00"/>
                </a:solidFill>
              </a:rPr>
              <a:t>node.js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>
              <a:buSzPct val="99000"/>
              <a:buFontTx/>
              <a:buAutoNum type="arabicPeriod"/>
            </a:pPr>
            <a:r>
              <a:rPr lang="en-US"/>
              <a:t>took Chrome javascript engine</a:t>
            </a:r>
          </a:p>
          <a:p>
            <a:pPr marL="625056">
              <a:buSzPct val="99000"/>
              <a:buFontTx/>
              <a:buAutoNum type="arabicPeriod"/>
            </a:pPr>
            <a:r>
              <a:rPr lang="en-US"/>
              <a:t>made it an application</a:t>
            </a:r>
          </a:p>
          <a:p>
            <a:pPr marL="625056">
              <a:buSzPct val="99000"/>
              <a:buFontTx/>
              <a:buAutoNum type="arabicPeriod"/>
            </a:pPr>
            <a:r>
              <a:rPr lang="en-US"/>
              <a:t>added libraries and utilities</a:t>
            </a:r>
          </a:p>
          <a:p>
            <a:pPr marL="625056">
              <a:buSzPct val="99000"/>
              <a:buFontTx/>
              <a:buAutoNum type="arabicPeriod"/>
            </a:pPr>
            <a:r>
              <a:rPr lang="en-US"/>
              <a:t>result: </a:t>
            </a:r>
            <a:r>
              <a:rPr lang="en-US">
                <a:solidFill>
                  <a:srgbClr val="FD9A00"/>
                </a:solidFill>
              </a:rPr>
              <a:t>javascript everywhere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http://node.js.org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44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526852" y="1645566"/>
            <a:ext cx="8251031" cy="375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require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'http'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createServer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function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res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writeHead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200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'Content-Type'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: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'text/plain'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end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'Hello World'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listen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80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log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'Server running at http://127.0.0.1/'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3505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526852" y="1645566"/>
            <a:ext cx="8251031" cy="375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require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'http'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http.createServer</a:t>
            </a:r>
            <a:r>
              <a:rPr lang="en-US" sz="1900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(function (</a:t>
            </a:r>
            <a:r>
              <a:rPr lang="en-US" sz="19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res) {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res.writeHead</a:t>
            </a:r>
            <a:r>
              <a:rPr lang="en-US" sz="1900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(200, {'Content-Type': 'text/plain'});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res.end</a:t>
            </a:r>
            <a:r>
              <a:rPr lang="en-US" sz="1900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('Hello World');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}).listen(80);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chemeClr val="bg1">
                  <a:lumMod val="50000"/>
                  <a:lumOff val="50000"/>
                </a:schemeClr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900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('Server running at http://127.0.0.1/');</a:t>
            </a:r>
          </a:p>
        </p:txBody>
      </p:sp>
    </p:spTree>
    <p:extLst>
      <p:ext uri="{BB962C8B-B14F-4D97-AF65-F5344CB8AC3E}">
        <p14:creationId xmlns:p14="http://schemas.microsoft.com/office/powerpoint/2010/main" val="244210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526852" y="1645566"/>
            <a:ext cx="8251031" cy="375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= require('http');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createServer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function (</a:t>
            </a: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res) {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res.writeHead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(200, {'Content-Type': 'text/plain'});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res.end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('Hello World');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).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listen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80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('Server running at http://127.0.0.1/');</a:t>
            </a:r>
          </a:p>
        </p:txBody>
      </p:sp>
    </p:spTree>
    <p:extLst>
      <p:ext uri="{BB962C8B-B14F-4D97-AF65-F5344CB8AC3E}">
        <p14:creationId xmlns:p14="http://schemas.microsoft.com/office/powerpoint/2010/main" val="232419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526852" y="1645566"/>
            <a:ext cx="8251031" cy="375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= require('http');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7F7F7F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http.createServer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function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res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res.writeHead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(200, {'Content-Type': 'text/plain'});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res.end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('Hello World');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).listen(80);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7F7F7F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('Server running at http://127.0.0.1/');</a:t>
            </a:r>
          </a:p>
        </p:txBody>
      </p:sp>
    </p:spTree>
    <p:extLst>
      <p:ext uri="{BB962C8B-B14F-4D97-AF65-F5344CB8AC3E}">
        <p14:creationId xmlns:p14="http://schemas.microsoft.com/office/powerpoint/2010/main" val="96388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526852" y="1645566"/>
            <a:ext cx="8251031" cy="375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= require('http');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7F7F7F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http.createServer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(function (</a:t>
            </a: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res) {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writeHead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200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'Content-Type'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: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'text/plain'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res.end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('Hello World');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}).listen(80);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7F7F7F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('Server running at http://127.0.0.1/');</a:t>
            </a:r>
          </a:p>
        </p:txBody>
      </p:sp>
    </p:spTree>
    <p:extLst>
      <p:ext uri="{BB962C8B-B14F-4D97-AF65-F5344CB8AC3E}">
        <p14:creationId xmlns:p14="http://schemas.microsoft.com/office/powerpoint/2010/main" val="96388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hours tomorrow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1:30-2:30pm (not 3) tomorrow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96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526852" y="1645566"/>
            <a:ext cx="8251031" cy="375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= require('http');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7F7F7F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http.createServer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(function (</a:t>
            </a: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res) {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res.writeHead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(200, {'Content-Type': 'text/plain'});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end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'Hello World'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}).listen(80);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7F7F7F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('Server running at http://127.0.0.1/');</a:t>
            </a:r>
          </a:p>
        </p:txBody>
      </p:sp>
    </p:spTree>
    <p:extLst>
      <p:ext uri="{BB962C8B-B14F-4D97-AF65-F5344CB8AC3E}">
        <p14:creationId xmlns:p14="http://schemas.microsoft.com/office/powerpoint/2010/main" val="96388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526852" y="1645566"/>
            <a:ext cx="8251031" cy="375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require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'http'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createServer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function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res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writeHead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200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'Content-Type'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: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'text/plain'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end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'Hello World'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listen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80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log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'Server running at http://127.0.0.1/'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9202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couple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write an HTTP server that returns the current date</a:t>
            </a:r>
          </a:p>
          <a:p>
            <a:r>
              <a:rPr lang="en-US" dirty="0" smtClean="0"/>
              <a:t>write an HTTP server that, when you visit 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hello?name</a:t>
            </a:r>
            <a:r>
              <a:rPr lang="en-US" dirty="0" smtClean="0"/>
              <a:t>=foo, responds with "hello foo"</a:t>
            </a:r>
          </a:p>
          <a:p>
            <a:pPr lvl="1"/>
            <a:r>
              <a:rPr lang="en-US" dirty="0" smtClean="0"/>
              <a:t>use "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 = require('</a:t>
            </a:r>
            <a:r>
              <a:rPr lang="en-US" dirty="0" err="1" smtClean="0"/>
              <a:t>url</a:t>
            </a:r>
            <a:r>
              <a:rPr lang="en-US" dirty="0" smtClean="0"/>
              <a:t>')" then "</a:t>
            </a:r>
            <a:r>
              <a:rPr lang="en-US" dirty="0" err="1" smtClean="0"/>
              <a:t>url.parse</a:t>
            </a:r>
            <a:r>
              <a:rPr lang="en-US" dirty="0" smtClean="0"/>
              <a:t>(</a:t>
            </a:r>
            <a:r>
              <a:rPr lang="en-US" dirty="0" err="1" smtClean="0"/>
              <a:t>request.url</a:t>
            </a:r>
            <a:r>
              <a:rPr lang="en-US" dirty="0" smtClean="0"/>
              <a:t>, true)"</a:t>
            </a:r>
          </a:p>
          <a:p>
            <a:r>
              <a:rPr lang="en-US" dirty="0"/>
              <a:t>write an HTTP server that you can save something to.</a:t>
            </a:r>
          </a:p>
          <a:p>
            <a:pPr lvl="1"/>
            <a:r>
              <a:rPr lang="en-US" dirty="0"/>
              <a:t>you can perhaps pass in the data in the query string, like a server that, if you visit /</a:t>
            </a:r>
            <a:r>
              <a:rPr lang="en-US" dirty="0" err="1"/>
              <a:t>save?hello</a:t>
            </a:r>
            <a:r>
              <a:rPr lang="en-US" dirty="0"/>
              <a:t>, will write "hello" into a text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embed that within a page so you can type your name, click a button, and a message is generated server-side to greet you, then sent to the client and displayed. (think AJAX like we learned last time.)</a:t>
            </a:r>
          </a:p>
        </p:txBody>
      </p:sp>
    </p:spTree>
    <p:extLst>
      <p:ext uri="{BB962C8B-B14F-4D97-AF65-F5344CB8AC3E}">
        <p14:creationId xmlns:p14="http://schemas.microsoft.com/office/powerpoint/2010/main" val="2697049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node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howtonode.org</a:t>
            </a:r>
            <a:r>
              <a:rPr lang="en-US" dirty="0"/>
              <a:t>/hello-</a:t>
            </a:r>
            <a:r>
              <a:rPr lang="en-US" dirty="0" smtClean="0"/>
              <a:t>node</a:t>
            </a:r>
          </a:p>
          <a:p>
            <a:r>
              <a:rPr lang="en-US" dirty="0"/>
              <a:t>http://</a:t>
            </a:r>
            <a:r>
              <a:rPr lang="en-US" dirty="0" err="1"/>
              <a:t>nodeschool.io</a:t>
            </a:r>
            <a:r>
              <a:rPr lang="en-US" dirty="0"/>
              <a:t>/#</a:t>
            </a:r>
            <a:r>
              <a:rPr lang="en-US" dirty="0" err="1" smtClean="0"/>
              <a:t>learnyounode</a:t>
            </a:r>
            <a:endParaRPr lang="en-US" dirty="0"/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–g </a:t>
            </a:r>
            <a:r>
              <a:rPr lang="en-US" dirty="0" err="1" smtClean="0"/>
              <a:t>learnyounode</a:t>
            </a:r>
            <a:r>
              <a:rPr lang="en-US" dirty="0" smtClean="0"/>
              <a:t> (exercises 10-13)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04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Bonus: </a:t>
            </a:r>
            <a:r>
              <a:rPr lang="en-US" dirty="0" err="1" smtClean="0"/>
              <a:t>socket.io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have time, or if you're downloading these slides after class and you're interested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93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node: </a:t>
            </a:r>
            <a:r>
              <a:rPr lang="en-US">
                <a:solidFill>
                  <a:srgbClr val="FD9A00"/>
                </a:solidFill>
                <a:latin typeface="Gill Sans Light" charset="0"/>
                <a:cs typeface="Gill Sans Light" charset="0"/>
                <a:sym typeface="Gill Sans Light" charset="0"/>
              </a:rPr>
              <a:t>socket.io</a:t>
            </a:r>
            <a:endParaRPr lang="en-US">
              <a:solidFill>
                <a:srgbClr val="FD9A00"/>
              </a:solidFill>
              <a:latin typeface="Gill Sans Light" charset="0"/>
              <a:sym typeface="Gill Sans Light" charset="0"/>
            </a:endParaRPr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2969" y="1580555"/>
            <a:ext cx="7358063" cy="1598414"/>
          </a:xfrm>
          <a:ln/>
        </p:spPr>
        <p:txBody>
          <a:bodyPr/>
          <a:lstStyle/>
          <a:p>
            <a:pPr marL="625056"/>
            <a:r>
              <a:rPr lang="en-US" dirty="0"/>
              <a:t>create </a:t>
            </a:r>
            <a:r>
              <a:rPr lang="en-US" dirty="0">
                <a:solidFill>
                  <a:srgbClr val="FD9A00"/>
                </a:solidFill>
              </a:rPr>
              <a:t>sockets </a:t>
            </a:r>
            <a:r>
              <a:rPr lang="en-US" dirty="0"/>
              <a:t>for quick client-server communication</a:t>
            </a:r>
          </a:p>
          <a:p>
            <a:pPr marL="937584" lvl="1"/>
            <a:r>
              <a:rPr lang="en-US" dirty="0"/>
              <a:t>allows for very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live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web pages</a:t>
            </a:r>
          </a:p>
        </p:txBody>
      </p:sp>
      <p:sp>
        <p:nvSpPr>
          <p:cNvPr id="39940" name="Rectangle 4"/>
          <p:cNvSpPr>
            <a:spLocks/>
          </p:cNvSpPr>
          <p:nvPr/>
        </p:nvSpPr>
        <p:spPr bwMode="auto">
          <a:xfrm>
            <a:off x="892969" y="3768328"/>
            <a:ext cx="7358063" cy="181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spcBef>
                <a:spcPts val="1687"/>
              </a:spcBef>
            </a:pPr>
            <a:r>
              <a:rPr lang="en-US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socket.</a:t>
            </a:r>
            <a:r>
              <a:rPr lang="en-US" dirty="0" err="1">
                <a:solidFill>
                  <a:srgbClr val="FD9A00"/>
                </a:solidFill>
                <a:latin typeface="Courier New Bold" charset="0"/>
                <a:ea typeface="ＭＳ Ｐゴシック" charset="0"/>
                <a:cs typeface="Courier New Bold" charset="0"/>
                <a:sym typeface="Courier New Bold" charset="0"/>
              </a:rPr>
              <a:t>emit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(event, data);</a:t>
            </a:r>
          </a:p>
          <a:p>
            <a:pPr>
              <a:spcBef>
                <a:spcPts val="1687"/>
              </a:spcBef>
            </a:pPr>
            <a:r>
              <a:rPr lang="en-US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socket.</a:t>
            </a:r>
            <a:r>
              <a:rPr lang="en-US" dirty="0" err="1">
                <a:solidFill>
                  <a:srgbClr val="FD9A00"/>
                </a:solidFill>
                <a:latin typeface="Courier New Bold" charset="0"/>
                <a:ea typeface="ＭＳ Ｐゴシック" charset="0"/>
                <a:cs typeface="Courier New Bold" charset="0"/>
                <a:sym typeface="Courier New Bold" charset="0"/>
              </a:rPr>
              <a:t>on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(event, function);</a:t>
            </a:r>
          </a:p>
        </p:txBody>
      </p:sp>
    </p:spTree>
    <p:extLst>
      <p:ext uri="{BB962C8B-B14F-4D97-AF65-F5344CB8AC3E}">
        <p14:creationId xmlns:p14="http://schemas.microsoft.com/office/powerpoint/2010/main" val="318351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socket.io</a:t>
            </a:r>
            <a:r>
              <a:rPr lang="en-US" dirty="0"/>
              <a:t> for node</a:t>
            </a:r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= require(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).listen(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80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endParaRPr lang="en-US" sz="1200" dirty="0">
              <a:solidFill>
                <a:srgbClr val="E9E9E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('connection', function (socket)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'Stocks are up!');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(data);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</a:t>
            </a:r>
            <a:r>
              <a:rPr lang="en-US" sz="1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src</a:t>
            </a:r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="/</a:t>
            </a:r>
            <a:r>
              <a:rPr lang="en-US" sz="1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/</a:t>
            </a:r>
            <a:r>
              <a:rPr lang="en-US" sz="1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socket.io.js</a:t>
            </a:r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"&gt;&lt;/script&gt;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 = </a:t>
            </a:r>
            <a:r>
              <a:rPr lang="en-US" sz="1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io.connect</a:t>
            </a:r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('http://</a:t>
            </a:r>
            <a:r>
              <a:rPr lang="en-US" sz="1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localhost</a:t>
            </a:r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');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function (data) {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</a:t>
            </a:r>
            <a:r>
              <a:rPr lang="en-US" sz="1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{ user: '</a:t>
            </a:r>
            <a:r>
              <a:rPr lang="en-US" sz="1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steve</a:t>
            </a:r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 });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 dirty="0">
              <a:solidFill>
                <a:schemeClr val="bg1">
                  <a:lumMod val="65000"/>
                  <a:lumOff val="35000"/>
                </a:schemeClr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0181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</p:spTree>
    <p:extLst>
      <p:ext uri="{BB962C8B-B14F-4D97-AF65-F5344CB8AC3E}">
        <p14:creationId xmlns:p14="http://schemas.microsoft.com/office/powerpoint/2010/main" val="350440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= require('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').listen(80);</a:t>
            </a:r>
          </a:p>
          <a:p>
            <a:pPr algn="l"/>
            <a:endParaRPr lang="en-US" sz="1200" dirty="0">
              <a:solidFill>
                <a:srgbClr val="59595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('connection', function (socket)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'Stocks are up!');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(data);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</a:p>
          <a:p>
            <a:endParaRPr lang="en-US" sz="1200" dirty="0">
              <a:solidFill>
                <a:srgbClr val="595959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src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"/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/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socket.io.js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&gt;&lt;/script&gt;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 =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io.connect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('http://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localhost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{ user: 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steve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  <a:endParaRPr lang="en-US" sz="1200" dirty="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82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9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= require('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').listen(80);</a:t>
            </a:r>
          </a:p>
          <a:p>
            <a:pPr algn="l"/>
            <a:endParaRPr lang="en-US" sz="1200" dirty="0">
              <a:solidFill>
                <a:srgbClr val="59595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('connection', function (socket)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'Stocks are up!');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(data);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</a:p>
          <a:p>
            <a:endParaRPr lang="en-US" sz="1200" dirty="0">
              <a:solidFill>
                <a:srgbClr val="595959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src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="/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socket.io.js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"&gt;&lt;/script&gt;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 =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io.connect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'http://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localhost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{ user: 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steve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82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9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= require('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').listen(80);</a:t>
            </a:r>
          </a:p>
          <a:p>
            <a:pPr algn="l"/>
            <a:endParaRPr lang="en-US" sz="1200" dirty="0">
              <a:solidFill>
                <a:srgbClr val="E9E9E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'connection'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(socket)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'Stocks are up!');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(data);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200" dirty="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src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="/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socket.io.js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"&gt;&lt;/script&gt;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 =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io.connect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('http://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localhost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{ user: 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steve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 dirty="0">
              <a:solidFill>
                <a:srgbClr val="595959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0181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9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assignments and class difficulty: mix of "too easy" and "too hard" and "just right"</a:t>
            </a:r>
          </a:p>
          <a:p>
            <a:r>
              <a:rPr lang="en-US" dirty="0" smtClean="0"/>
              <a:t>maybe could have more shorter assignments (too late now, but thanks for the feedback for next year)</a:t>
            </a:r>
          </a:p>
          <a:p>
            <a:r>
              <a:rPr lang="en-US" dirty="0" smtClean="0"/>
              <a:t>canvas + inheritance lab was a little convoluted and frustrating</a:t>
            </a:r>
            <a:endParaRPr lang="en-US" dirty="0" smtClean="0"/>
          </a:p>
          <a:p>
            <a:r>
              <a:rPr lang="en-US" dirty="0" smtClean="0"/>
              <a:t>lectures could hav</a:t>
            </a:r>
            <a:r>
              <a:rPr lang="en-US" dirty="0" smtClean="0"/>
              <a:t>e more hands on work</a:t>
            </a:r>
          </a:p>
          <a:p>
            <a:r>
              <a:rPr lang="en-US" dirty="0" smtClean="0"/>
              <a:t>following SSUI: a little split; could be closer, but maybe not</a:t>
            </a:r>
          </a:p>
          <a:p>
            <a:r>
              <a:rPr lang="en-US" dirty="0" smtClean="0"/>
              <a:t>future topics: </a:t>
            </a:r>
            <a:r>
              <a:rPr lang="en-US" dirty="0" err="1" smtClean="0"/>
              <a:t>jquery</a:t>
            </a:r>
            <a:r>
              <a:rPr lang="en-US" dirty="0" smtClean="0"/>
              <a:t> (yes), sweet CSS tricks (probably), more modern frameworks (yes!), </a:t>
            </a:r>
            <a:r>
              <a:rPr lang="en-US" dirty="0" err="1" smtClean="0"/>
              <a:t>coffeescript</a:t>
            </a:r>
            <a:r>
              <a:rPr lang="en-US" dirty="0" smtClean="0"/>
              <a:t> (maybe)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27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= require('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').listen(80);</a:t>
            </a:r>
          </a:p>
          <a:p>
            <a:pPr algn="l"/>
            <a:endParaRPr lang="en-US" sz="1200" dirty="0">
              <a:solidFill>
                <a:srgbClr val="59595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('connection', function (socket) {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'Stocks are up!'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(data);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src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="/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socket.io.js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"&gt;&lt;/script&gt;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 =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io.connect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('http://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localhost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{ user: 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steve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 dirty="0">
              <a:solidFill>
                <a:srgbClr val="595959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0181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9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= require('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').listen(80);</a:t>
            </a:r>
          </a:p>
          <a:p>
            <a:pPr algn="l"/>
            <a:endParaRPr lang="en-US" sz="1200" dirty="0">
              <a:solidFill>
                <a:srgbClr val="59595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('connection', function (socket)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'Stocks are up!');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(data);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</a:p>
          <a:p>
            <a:endParaRPr lang="en-US" sz="1200" dirty="0">
              <a:solidFill>
                <a:srgbClr val="595959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src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="/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socket.io.js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"&gt;&lt;/script&gt;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 =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io.connect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('http://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localhost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{ user: 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steve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 });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82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9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= require('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').listen(80);</a:t>
            </a:r>
          </a:p>
          <a:p>
            <a:pPr algn="l"/>
            <a:endParaRPr lang="en-US" sz="1200" dirty="0">
              <a:solidFill>
                <a:srgbClr val="59595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('connection', function (socket) {</a:t>
            </a:r>
          </a:p>
          <a:p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'Stocks are up!'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(data);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</a:p>
          <a:p>
            <a:endParaRPr lang="en-US" sz="1200" dirty="0">
              <a:solidFill>
                <a:srgbClr val="595959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src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="/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socket.io.js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"&gt;&lt;/script&gt;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 =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io.connect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('http://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localhost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{ user: 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steve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});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81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50182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9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= require('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').listen(80);</a:t>
            </a:r>
          </a:p>
          <a:p>
            <a:pPr algn="l"/>
            <a:endParaRPr lang="en-US" sz="1200" dirty="0">
              <a:solidFill>
                <a:srgbClr val="59595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('connection', function (socket)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'Stocks are up!');</a:t>
            </a:r>
          </a:p>
          <a:p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function (data) {</a:t>
            </a:r>
          </a:p>
          <a:p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(data);</a:t>
            </a:r>
          </a:p>
          <a:p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 smtClean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src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="/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socket.io.js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"&gt;&lt;/script&gt;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 =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io.connect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('http://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localhost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function (data) {</a:t>
            </a:r>
          </a:p>
          <a:p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{ user: 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steve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 dirty="0">
              <a:solidFill>
                <a:srgbClr val="595959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0182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6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= require('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').listen(80);</a:t>
            </a:r>
          </a:p>
          <a:p>
            <a:pPr algn="l"/>
            <a:endParaRPr lang="en-US" sz="1200" dirty="0">
              <a:solidFill>
                <a:srgbClr val="59595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('connection', function (socket)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'Stocks are up!');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(data);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src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="/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socket.io.js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"&gt;&lt;/script&gt;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 =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io.connect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('http://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localhost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function (data) {</a:t>
            </a:r>
          </a:p>
          <a:p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{ user: 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steve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 dirty="0">
              <a:solidFill>
                <a:srgbClr val="595959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0181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50182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6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= require(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).listen(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80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endParaRPr lang="en-US" sz="1200" dirty="0">
              <a:solidFill>
                <a:srgbClr val="E9E9E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'connection'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(socket) {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'Stocks are up!'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(data);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200" dirty="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src=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"/socket.io/socket.io.js"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&gt;&lt;/script&gt;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var socket = io.connect(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'http://localhost'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socket.emit(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{ user: 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'steve'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});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  <a:endParaRPr lang="en-US" sz="120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>
              <a:ea typeface="ＭＳ Ｐゴシック" charset="0"/>
              <a:cs typeface="Gill Sans" charset="0"/>
            </a:endParaRPr>
          </a:p>
        </p:txBody>
      </p:sp>
      <p:sp>
        <p:nvSpPr>
          <p:cNvPr id="50181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50182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6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/>
          </p:cNvSpPr>
          <p:nvPr/>
        </p:nvSpPr>
        <p:spPr bwMode="auto">
          <a:xfrm>
            <a:off x="0" y="790377"/>
            <a:ext cx="9144000" cy="510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>
              <a:spcBef>
                <a:spcPts val="1687"/>
              </a:spcBef>
            </a:pPr>
            <a:r>
              <a:rPr lang="en-US" sz="4000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socket.</a:t>
            </a:r>
            <a:r>
              <a:rPr lang="en-US" sz="4000" dirty="0" err="1">
                <a:solidFill>
                  <a:srgbClr val="FD9A00"/>
                </a:solidFill>
                <a:latin typeface="Courier New Bold" charset="0"/>
                <a:ea typeface="ＭＳ Ｐゴシック" charset="0"/>
                <a:cs typeface="Courier New Bold" charset="0"/>
                <a:sym typeface="Courier New Bold" charset="0"/>
              </a:rPr>
              <a:t>emit</a:t>
            </a:r>
            <a:r>
              <a:rPr lang="en-US" sz="40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(event, data)</a:t>
            </a:r>
            <a:r>
              <a:rPr lang="en-US" sz="4000" dirty="0" smtClean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;</a:t>
            </a:r>
          </a:p>
          <a:p>
            <a:pPr algn="ctr">
              <a:spcBef>
                <a:spcPts val="1687"/>
              </a:spcBef>
            </a:pPr>
            <a:endParaRPr lang="en-US" sz="4000" dirty="0">
              <a:solidFill>
                <a:schemeClr val="tx1"/>
              </a:solidFill>
              <a:latin typeface="Courier New" charset="0"/>
              <a:ea typeface="ＭＳ Ｐゴシック" charset="0"/>
              <a:cs typeface="Courier New" charset="0"/>
              <a:sym typeface="Courier New" charset="0"/>
            </a:endParaRPr>
          </a:p>
          <a:p>
            <a:pPr algn="ctr">
              <a:spcBef>
                <a:spcPts val="1687"/>
              </a:spcBef>
            </a:pPr>
            <a:r>
              <a:rPr lang="en-US" sz="4000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socket.</a:t>
            </a:r>
            <a:r>
              <a:rPr lang="en-US" sz="4000" dirty="0" err="1">
                <a:solidFill>
                  <a:srgbClr val="FD9A00"/>
                </a:solidFill>
                <a:latin typeface="Courier New Bold" charset="0"/>
                <a:ea typeface="ＭＳ Ｐゴシック" charset="0"/>
                <a:cs typeface="Courier New Bold" charset="0"/>
                <a:sym typeface="Courier New Bold" charset="0"/>
              </a:rPr>
              <a:t>on</a:t>
            </a:r>
            <a:r>
              <a:rPr lang="en-US" sz="40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(event, function)</a:t>
            </a:r>
            <a:r>
              <a:rPr lang="en-US" sz="4000" dirty="0" smtClean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;</a:t>
            </a:r>
          </a:p>
          <a:p>
            <a:pPr algn="ctr">
              <a:spcBef>
                <a:spcPts val="1687"/>
              </a:spcBef>
            </a:pPr>
            <a:endParaRPr lang="en-US" sz="4000" dirty="0">
              <a:latin typeface="Courier New" charset="0"/>
              <a:ea typeface="ＭＳ Ｐゴシック" charset="0"/>
              <a:cs typeface="Courier New" charset="0"/>
              <a:sym typeface="Courier New" charset="0"/>
            </a:endParaRPr>
          </a:p>
          <a:p>
            <a:pPr algn="ctr">
              <a:spcBef>
                <a:spcPts val="1687"/>
              </a:spcBef>
            </a:pPr>
            <a:r>
              <a:rPr lang="en-US" sz="4000" dirty="0" err="1" smtClean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io.sockets.</a:t>
            </a:r>
            <a:r>
              <a:rPr lang="en-US" sz="4000" dirty="0" err="1" smtClean="0">
                <a:solidFill>
                  <a:srgbClr val="FD9A00"/>
                </a:solidFill>
                <a:latin typeface="Courier New Bold" charset="0"/>
                <a:ea typeface="ＭＳ Ｐゴシック" charset="0"/>
                <a:cs typeface="Courier New Bold" charset="0"/>
                <a:sym typeface="Courier New Bold" charset="0"/>
              </a:rPr>
              <a:t>emit</a:t>
            </a:r>
            <a:r>
              <a:rPr lang="en-US" sz="4000" dirty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(event, data)</a:t>
            </a:r>
            <a:r>
              <a:rPr lang="en-US" sz="4000" dirty="0" smtClean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;</a:t>
            </a:r>
            <a:endParaRPr lang="en-US" sz="4000" dirty="0">
              <a:latin typeface="Courier New" charset="0"/>
              <a:ea typeface="ＭＳ Ｐゴシック" charset="0"/>
              <a:cs typeface="Courier New" charset="0"/>
              <a:sym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5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10-24 at 10.36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764"/>
            <a:ext cx="9144000" cy="737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8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10-24 at 10.36.14 P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66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764"/>
            <a:ext cx="9144000" cy="737851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6456" y="3100294"/>
            <a:ext cx="81885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Helvetica Neue Light"/>
                <a:cs typeface="Helvetica Neue Light"/>
              </a:rPr>
              <a:t>http://</a:t>
            </a:r>
            <a:r>
              <a:rPr lang="en-US" sz="4400" dirty="0" err="1" smtClean="0">
                <a:latin typeface="Helvetica Neue Light"/>
                <a:cs typeface="Helvetica Neue Light"/>
              </a:rPr>
              <a:t>from.so</a:t>
            </a:r>
            <a:r>
              <a:rPr lang="en-US" sz="4400" dirty="0" smtClean="0">
                <a:latin typeface="Helvetica Neue Light"/>
                <a:cs typeface="Helvetica Neue Light"/>
              </a:rPr>
              <a:t>/</a:t>
            </a:r>
            <a:r>
              <a:rPr lang="en-US" sz="4400" dirty="0" err="1" smtClean="0">
                <a:latin typeface="Helvetica Neue Light"/>
                <a:cs typeface="Helvetica Neue Light"/>
              </a:rPr>
              <a:t>web_lab</a:t>
            </a:r>
            <a:r>
              <a:rPr lang="en-US" sz="4400" dirty="0" smtClean="0">
                <a:latin typeface="Helvetica Neue Light"/>
                <a:cs typeface="Helvetica Neue Light"/>
              </a:rPr>
              <a:t>/</a:t>
            </a:r>
            <a:r>
              <a:rPr lang="en-US" sz="4400" dirty="0" err="1" smtClean="0">
                <a:latin typeface="Helvetica Neue Light"/>
                <a:cs typeface="Helvetica Neue Light"/>
              </a:rPr>
              <a:t>chat.html</a:t>
            </a:r>
            <a:endParaRPr lang="en-US" sz="44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153124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61008"/>
            <a:ext cx="7770813" cy="1429871"/>
          </a:xfrm>
        </p:spPr>
        <p:txBody>
          <a:bodyPr/>
          <a:lstStyle/>
          <a:p>
            <a:r>
              <a:rPr lang="en-US" dirty="0" smtClean="0"/>
              <a:t>Let’s implement a chat app!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633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are you writing code on the whiteboard when you've got your computer plugged in? good point.</a:t>
            </a:r>
          </a:p>
          <a:p>
            <a:r>
              <a:rPr lang="en-US" dirty="0" smtClean="0"/>
              <a:t>"it's in </a:t>
            </a:r>
            <a:r>
              <a:rPr lang="en-US" dirty="0" err="1" smtClean="0"/>
              <a:t>craig</a:t>
            </a:r>
            <a:r>
              <a:rPr lang="en-US" dirty="0" smtClean="0"/>
              <a:t> </a:t>
            </a:r>
            <a:r>
              <a:rPr lang="en-US" dirty="0" err="1" smtClean="0"/>
              <a:t>st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:(" and "walking to </a:t>
            </a:r>
            <a:r>
              <a:rPr lang="en-US" dirty="0" err="1" smtClean="0">
                <a:sym typeface="Wingdings"/>
              </a:rPr>
              <a:t>craig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st</a:t>
            </a:r>
            <a:r>
              <a:rPr lang="en-US" dirty="0" smtClean="0">
                <a:sym typeface="Wingdings"/>
              </a:rPr>
              <a:t> is good exercise"</a:t>
            </a:r>
          </a:p>
          <a:p>
            <a:r>
              <a:rPr lang="en-US" dirty="0" smtClean="0">
                <a:sym typeface="Wingdings"/>
              </a:rPr>
              <a:t>"do we have a final project?" glad you asked…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878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Write a chat application using </a:t>
            </a:r>
            <a:r>
              <a:rPr lang="en-US" dirty="0" err="1" smtClean="0"/>
              <a:t>Socket.IO</a:t>
            </a:r>
            <a:endParaRPr lang="en-US" dirty="0" smtClean="0"/>
          </a:p>
          <a:p>
            <a:r>
              <a:rPr lang="en-US" dirty="0" smtClean="0"/>
              <a:t>Teams of 2 (randomly divided)</a:t>
            </a:r>
          </a:p>
        </p:txBody>
      </p:sp>
    </p:spTree>
    <p:extLst>
      <p:ext uri="{BB962C8B-B14F-4D97-AF65-F5344CB8AC3E}">
        <p14:creationId xmlns:p14="http://schemas.microsoft.com/office/powerpoint/2010/main" val="1719200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0378"/>
            <a:ext cx="7770813" cy="4257022"/>
          </a:xfrm>
        </p:spPr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socket.IO</a:t>
            </a:r>
            <a:r>
              <a:rPr lang="en-US" dirty="0" smtClean="0"/>
              <a:t>. In your project folder, run: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npm</a:t>
            </a:r>
            <a:r>
              <a:rPr lang="en-US" dirty="0" smtClean="0">
                <a:latin typeface="Courier New"/>
                <a:cs typeface="Courier New"/>
              </a:rPr>
              <a:t> install </a:t>
            </a:r>
            <a:r>
              <a:rPr lang="en-US" dirty="0" err="1" smtClean="0">
                <a:latin typeface="Courier New"/>
                <a:cs typeface="Courier New"/>
              </a:rPr>
              <a:t>socket.io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Create a file </a:t>
            </a:r>
            <a:r>
              <a:rPr lang="en-US" dirty="0" err="1" smtClean="0">
                <a:latin typeface="Courier New"/>
                <a:cs typeface="Courier New"/>
              </a:rPr>
              <a:t>chat_server.js</a:t>
            </a:r>
            <a:r>
              <a:rPr lang="en-US" dirty="0"/>
              <a:t>: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0842" y="1984744"/>
            <a:ext cx="9243895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4E66FF"/>
                </a:solidFill>
                <a:latin typeface="Monaco"/>
              </a:rPr>
              <a:t>var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app </a:t>
            </a:r>
            <a:r>
              <a:rPr lang="en-US" sz="1600" dirty="0">
                <a:solidFill>
                  <a:srgbClr val="FFFF8F"/>
                </a:solidFill>
                <a:latin typeface="Monaco"/>
              </a:rPr>
              <a:t>=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require(</a:t>
            </a:r>
            <a:r>
              <a:rPr lang="en-US" sz="1600" dirty="0">
                <a:solidFill>
                  <a:srgbClr val="FB001A"/>
                </a:solidFill>
                <a:latin typeface="Monaco"/>
              </a:rPr>
              <a:t>'http'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).</a:t>
            </a:r>
            <a:r>
              <a:rPr lang="en-US" sz="1600" dirty="0" err="1">
                <a:solidFill>
                  <a:srgbClr val="D6D6D6"/>
                </a:solidFill>
                <a:latin typeface="Monaco"/>
              </a:rPr>
              <a:t>createServer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(handler)</a:t>
            </a: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, </a:t>
            </a:r>
            <a:r>
              <a:rPr lang="en-US" sz="1600" dirty="0" err="1">
                <a:solidFill>
                  <a:srgbClr val="D6D6D6"/>
                </a:solidFill>
                <a:latin typeface="Monaco"/>
              </a:rPr>
              <a:t>io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FFFF8F"/>
                </a:solidFill>
                <a:latin typeface="Monaco"/>
              </a:rPr>
              <a:t>=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require(</a:t>
            </a:r>
            <a:r>
              <a:rPr lang="en-US" sz="1600" dirty="0">
                <a:solidFill>
                  <a:srgbClr val="FB001A"/>
                </a:solidFill>
                <a:latin typeface="Monaco"/>
              </a:rPr>
              <a:t>'</a:t>
            </a:r>
            <a:r>
              <a:rPr lang="en-US" sz="1600" dirty="0" err="1">
                <a:solidFill>
                  <a:srgbClr val="FB001A"/>
                </a:solidFill>
                <a:latin typeface="Monaco"/>
              </a:rPr>
              <a:t>socket.io</a:t>
            </a:r>
            <a:r>
              <a:rPr lang="en-US" sz="1600" dirty="0">
                <a:solidFill>
                  <a:srgbClr val="FB001A"/>
                </a:solidFill>
                <a:latin typeface="Monaco"/>
              </a:rPr>
              <a:t>'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).listen(app)</a:t>
            </a: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, </a:t>
            </a:r>
            <a:r>
              <a:rPr lang="en-US" sz="1600" dirty="0" err="1">
                <a:solidFill>
                  <a:srgbClr val="D6D6D6"/>
                </a:solidFill>
                <a:latin typeface="Monaco"/>
              </a:rPr>
              <a:t>fs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FFFF8F"/>
                </a:solidFill>
                <a:latin typeface="Monaco"/>
              </a:rPr>
              <a:t>=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require(</a:t>
            </a:r>
            <a:r>
              <a:rPr lang="en-US" sz="1600" dirty="0">
                <a:solidFill>
                  <a:srgbClr val="FB001A"/>
                </a:solidFill>
                <a:latin typeface="Monaco"/>
              </a:rPr>
              <a:t>'</a:t>
            </a:r>
            <a:r>
              <a:rPr lang="en-US" sz="1600" dirty="0" err="1">
                <a:solidFill>
                  <a:srgbClr val="FB001A"/>
                </a:solidFill>
                <a:latin typeface="Monaco"/>
              </a:rPr>
              <a:t>fs</a:t>
            </a:r>
            <a:r>
              <a:rPr lang="en-US" sz="1600" dirty="0">
                <a:solidFill>
                  <a:srgbClr val="FB001A"/>
                </a:solidFill>
                <a:latin typeface="Monaco"/>
              </a:rPr>
              <a:t>'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)</a:t>
            </a:r>
          </a:p>
          <a:p>
            <a:endParaRPr lang="en-US" sz="1600" dirty="0">
              <a:solidFill>
                <a:srgbClr val="D6D6D6"/>
              </a:solidFill>
              <a:latin typeface="Monaco"/>
            </a:endParaRPr>
          </a:p>
          <a:p>
            <a:r>
              <a:rPr lang="en-US" sz="1600" dirty="0" err="1">
                <a:solidFill>
                  <a:srgbClr val="D6D6D6"/>
                </a:solidFill>
                <a:latin typeface="Monaco"/>
              </a:rPr>
              <a:t>app.listen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3B2FF"/>
                </a:solidFill>
                <a:latin typeface="Monaco"/>
              </a:rPr>
              <a:t>8000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);</a:t>
            </a:r>
          </a:p>
          <a:p>
            <a:endParaRPr lang="en-US" sz="1600" dirty="0">
              <a:solidFill>
                <a:srgbClr val="D6D6D6"/>
              </a:solidFill>
              <a:latin typeface="Monaco"/>
            </a:endParaRPr>
          </a:p>
          <a:p>
            <a:r>
              <a:rPr lang="en-US" sz="1600" dirty="0">
                <a:solidFill>
                  <a:srgbClr val="4E66FF"/>
                </a:solidFill>
                <a:latin typeface="Monaco"/>
              </a:rPr>
              <a:t>function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FEC254"/>
                </a:solidFill>
                <a:latin typeface="Monaco"/>
              </a:rPr>
              <a:t>handler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(</a:t>
            </a:r>
            <a:r>
              <a:rPr lang="en-US" sz="1600" dirty="0" err="1">
                <a:solidFill>
                  <a:srgbClr val="D6D6D6"/>
                </a:solidFill>
                <a:latin typeface="Monaco"/>
              </a:rPr>
              <a:t>req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, res) {</a:t>
            </a: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</a:t>
            </a:r>
            <a:r>
              <a:rPr lang="en-US" sz="1600" dirty="0" err="1">
                <a:solidFill>
                  <a:srgbClr val="D6D6D6"/>
                </a:solidFill>
                <a:latin typeface="Monaco"/>
              </a:rPr>
              <a:t>fs.readFile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(__</a:t>
            </a:r>
            <a:r>
              <a:rPr lang="en-US" sz="1600" dirty="0" err="1">
                <a:solidFill>
                  <a:srgbClr val="D6D6D6"/>
                </a:solidFill>
                <a:latin typeface="Monaco"/>
              </a:rPr>
              <a:t>dirname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FFFF8F"/>
                </a:solidFill>
                <a:latin typeface="Monaco"/>
              </a:rPr>
              <a:t>+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FB001A"/>
                </a:solidFill>
                <a:latin typeface="Monaco"/>
              </a:rPr>
              <a:t>'/</a:t>
            </a:r>
            <a:r>
              <a:rPr lang="en-US" sz="1600" dirty="0" err="1">
                <a:solidFill>
                  <a:srgbClr val="FB001A"/>
                </a:solidFill>
                <a:latin typeface="Monaco"/>
              </a:rPr>
              <a:t>index.html</a:t>
            </a:r>
            <a:r>
              <a:rPr lang="en-US" sz="1600" dirty="0">
                <a:solidFill>
                  <a:srgbClr val="FB001A"/>
                </a:solidFill>
                <a:latin typeface="Monaco"/>
              </a:rPr>
              <a:t>'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    </a:t>
            </a:r>
            <a:r>
              <a:rPr lang="en-US" sz="1600" dirty="0">
                <a:solidFill>
                  <a:srgbClr val="4E66FF"/>
                </a:solidFill>
                <a:latin typeface="Monaco"/>
              </a:rPr>
              <a:t>function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(err, data) {</a:t>
            </a: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        </a:t>
            </a:r>
            <a:r>
              <a:rPr lang="en-US" sz="1600" dirty="0">
                <a:solidFill>
                  <a:srgbClr val="FFFF8F"/>
                </a:solidFill>
                <a:latin typeface="Monaco"/>
              </a:rPr>
              <a:t>if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(err) {</a:t>
            </a: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            </a:t>
            </a:r>
            <a:r>
              <a:rPr lang="en-US" sz="1600" dirty="0" err="1">
                <a:solidFill>
                  <a:srgbClr val="D6D6D6"/>
                </a:solidFill>
                <a:latin typeface="Monaco"/>
              </a:rPr>
              <a:t>res.writeHead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3B2FF"/>
                </a:solidFill>
                <a:latin typeface="Monaco"/>
              </a:rPr>
              <a:t>500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);</a:t>
            </a: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FFFF8F"/>
                </a:solidFill>
                <a:latin typeface="Monaco"/>
              </a:rPr>
              <a:t>return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</a:t>
            </a:r>
            <a:r>
              <a:rPr lang="en-US" sz="1600" dirty="0" err="1">
                <a:solidFill>
                  <a:srgbClr val="D6D6D6"/>
                </a:solidFill>
                <a:latin typeface="Monaco"/>
              </a:rPr>
              <a:t>res.end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FB001A"/>
                </a:solidFill>
                <a:latin typeface="Monaco"/>
              </a:rPr>
              <a:t>'Error loading </a:t>
            </a:r>
            <a:r>
              <a:rPr lang="en-US" sz="1600" dirty="0" err="1">
                <a:solidFill>
                  <a:srgbClr val="FB001A"/>
                </a:solidFill>
                <a:latin typeface="Monaco"/>
              </a:rPr>
              <a:t>index.html</a:t>
            </a:r>
            <a:r>
              <a:rPr lang="en-US" sz="1600" dirty="0">
                <a:solidFill>
                  <a:srgbClr val="FB001A"/>
                </a:solidFill>
                <a:latin typeface="Monaco"/>
              </a:rPr>
              <a:t>'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);</a:t>
            </a: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        }</a:t>
            </a:r>
          </a:p>
          <a:p>
            <a:endParaRPr lang="en-US" sz="1600" dirty="0">
              <a:solidFill>
                <a:srgbClr val="D6D6D6"/>
              </a:solidFill>
              <a:latin typeface="Monaco"/>
            </a:endParaRP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        </a:t>
            </a:r>
            <a:r>
              <a:rPr lang="en-US" sz="1600" dirty="0" err="1">
                <a:solidFill>
                  <a:srgbClr val="D6D6D6"/>
                </a:solidFill>
                <a:latin typeface="Monaco"/>
              </a:rPr>
              <a:t>res.writeHead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3B2FF"/>
                </a:solidFill>
                <a:latin typeface="Monaco"/>
              </a:rPr>
              <a:t>200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);</a:t>
            </a: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        </a:t>
            </a:r>
            <a:r>
              <a:rPr lang="en-US" sz="1600" dirty="0" err="1">
                <a:solidFill>
                  <a:srgbClr val="D6D6D6"/>
                </a:solidFill>
                <a:latin typeface="Monaco"/>
              </a:rPr>
              <a:t>res.end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(data);</a:t>
            </a: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    });</a:t>
            </a:r>
          </a:p>
          <a:p>
            <a:r>
              <a:rPr lang="en-US" sz="1600" dirty="0" smtClean="0">
                <a:solidFill>
                  <a:srgbClr val="D6D6D6"/>
                </a:solidFill>
                <a:latin typeface="Monaco"/>
              </a:rPr>
              <a:t>}</a:t>
            </a:r>
            <a:endParaRPr lang="en-US" sz="1600" dirty="0">
              <a:solidFill>
                <a:srgbClr val="D6D6D6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67744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Last project</a:t>
            </a:r>
          </a:p>
          <a:p>
            <a:pPr lvl="1"/>
            <a:r>
              <a:rPr lang="en-US" dirty="0" smtClean="0"/>
              <a:t>Project of your own choosing</a:t>
            </a:r>
          </a:p>
          <a:p>
            <a:pPr lvl="1"/>
            <a:r>
              <a:rPr lang="en-US" dirty="0" smtClean="0"/>
              <a:t>May overlap with a personal project </a:t>
            </a:r>
            <a:r>
              <a:rPr lang="en-US" smtClean="0"/>
              <a:t>or a </a:t>
            </a:r>
            <a:r>
              <a:rPr lang="en-US" smtClean="0"/>
              <a:t>project </a:t>
            </a:r>
            <a:r>
              <a:rPr lang="en-US" dirty="0" smtClean="0"/>
              <a:t>for other classes</a:t>
            </a:r>
          </a:p>
          <a:p>
            <a:pPr lvl="1"/>
            <a:r>
              <a:rPr lang="en-US" dirty="0" smtClean="0"/>
              <a:t>Details </a:t>
            </a:r>
            <a:r>
              <a:rPr lang="en-US" dirty="0"/>
              <a:t>on </a:t>
            </a:r>
            <a:r>
              <a:rPr lang="en-US" dirty="0" smtClean="0"/>
              <a:t>website: </a:t>
            </a:r>
            <a:r>
              <a:rPr lang="en-US" dirty="0" smtClean="0">
                <a:hlinkClick r:id="rId3"/>
              </a:rPr>
              <a:t>http://</a:t>
            </a:r>
            <a:r>
              <a:rPr lang="en-US" dirty="0" err="1" smtClean="0">
                <a:hlinkClick r:id="rId3"/>
              </a:rPr>
              <a:t>dantasse.github.io</a:t>
            </a:r>
            <a:r>
              <a:rPr lang="en-US" dirty="0">
                <a:hlinkClick r:id="rId3"/>
              </a:rPr>
              <a:t>/ssuiweb2014/p4/project4.</a:t>
            </a:r>
            <a:r>
              <a:rPr lang="en-US" dirty="0" smtClean="0">
                <a:hlinkClick r:id="rId3"/>
              </a:rPr>
              <a:t>html</a:t>
            </a:r>
            <a:endParaRPr lang="en-US" dirty="0" smtClean="0"/>
          </a:p>
          <a:p>
            <a:r>
              <a:rPr lang="en-US" dirty="0" smtClean="0"/>
              <a:t>1-3 project proposals due October 30</a:t>
            </a:r>
            <a:endParaRPr lang="en-US" baseline="30000" dirty="0" smtClean="0"/>
          </a:p>
          <a:p>
            <a:r>
              <a:rPr lang="en-US" dirty="0" smtClean="0"/>
              <a:t>Decide on a project November </a:t>
            </a:r>
            <a:r>
              <a:rPr lang="en-US" dirty="0"/>
              <a:t>6</a:t>
            </a:r>
            <a:endParaRPr lang="en-US" dirty="0" smtClean="0"/>
          </a:p>
          <a:p>
            <a:r>
              <a:rPr lang="en-US" dirty="0" smtClean="0"/>
              <a:t>Project checkpoint November 13</a:t>
            </a:r>
          </a:p>
          <a:p>
            <a:r>
              <a:rPr lang="en-US" dirty="0" smtClean="0"/>
              <a:t>Due Nov 25 (before Thanksgiving break)</a:t>
            </a:r>
          </a:p>
          <a:p>
            <a:r>
              <a:rPr lang="en-US" dirty="0" smtClean="0"/>
              <a:t>Presentations Dec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0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</a:t>
            </a:r>
          </a:p>
          <a:p>
            <a:r>
              <a:rPr lang="en-US" dirty="0" smtClean="0"/>
              <a:t>Server-side code</a:t>
            </a:r>
          </a:p>
          <a:p>
            <a:r>
              <a:rPr lang="en-US" dirty="0" err="1" smtClean="0"/>
              <a:t>Node.JS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6808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We’ve learned about how to make cool interactive stuff happen on your web page.</a:t>
            </a:r>
          </a:p>
          <a:p>
            <a:r>
              <a:rPr lang="en-US" dirty="0" smtClean="0"/>
              <a:t>All of this logic runs on your computer. </a:t>
            </a:r>
          </a:p>
          <a:p>
            <a:r>
              <a:rPr lang="en-US" dirty="0" smtClean="0"/>
              <a:t>If you change computers, all of your information is lost.</a:t>
            </a:r>
          </a:p>
        </p:txBody>
      </p:sp>
    </p:spTree>
    <p:extLst>
      <p:ext uri="{BB962C8B-B14F-4D97-AF65-F5344CB8AC3E}">
        <p14:creationId xmlns:p14="http://schemas.microsoft.com/office/powerpoint/2010/main" val="141269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Beauty of Servers</a:t>
            </a:r>
            <a:endParaRPr lang="en-US" dirty="0"/>
          </a:p>
        </p:txBody>
      </p:sp>
      <p:pic>
        <p:nvPicPr>
          <p:cNvPr id="5" name="Picture 2" descr="http://1userverrack.net/wp-content/uploads/2011/05/web-server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895600"/>
            <a:ext cx="2865954" cy="215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2" y="1828800"/>
            <a:ext cx="212953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2" y="3286125"/>
            <a:ext cx="212953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2" y="4828054"/>
            <a:ext cx="212953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3218744" y="2514600"/>
            <a:ext cx="2343856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</p:cNvCxnSpPr>
          <p:nvPr/>
        </p:nvCxnSpPr>
        <p:spPr>
          <a:xfrm>
            <a:off x="3218744" y="3971925"/>
            <a:ext cx="23438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352800" y="4657725"/>
            <a:ext cx="2209800" cy="856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708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missing piece</a:t>
            </a:r>
            <a:endParaRPr lang="en-US" dirty="0"/>
          </a:p>
        </p:txBody>
      </p:sp>
      <p:pic>
        <p:nvPicPr>
          <p:cNvPr id="3074" name="Picture 2" descr="http://1userverrack.net/wp-content/uploads/2011/05/web-server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218" y="2133600"/>
            <a:ext cx="42862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62484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http://1userverrack.net/wp-content/uploads/2011/05/web-server1.jpg</a:t>
            </a:r>
          </a:p>
        </p:txBody>
      </p:sp>
    </p:spTree>
    <p:extLst>
      <p:ext uri="{BB962C8B-B14F-4D97-AF65-F5344CB8AC3E}">
        <p14:creationId xmlns:p14="http://schemas.microsoft.com/office/powerpoint/2010/main" val="3959930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6304</TotalTime>
  <Words>2154</Words>
  <Application>Microsoft Macintosh PowerPoint</Application>
  <PresentationFormat>On-screen Show (4:3)</PresentationFormat>
  <Paragraphs>362</Paragraphs>
  <Slides>41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Story</vt:lpstr>
      <vt:lpstr>Server-Side Development</vt:lpstr>
      <vt:lpstr>Office hours tomorrow</vt:lpstr>
      <vt:lpstr>Class feedback</vt:lpstr>
      <vt:lpstr>Class feedback</vt:lpstr>
      <vt:lpstr>Project 4</vt:lpstr>
      <vt:lpstr>Last time…</vt:lpstr>
      <vt:lpstr>So Far…</vt:lpstr>
      <vt:lpstr>The Beauty of Servers</vt:lpstr>
      <vt:lpstr>The missing piece</vt:lpstr>
      <vt:lpstr>Server-Side Programming</vt:lpstr>
      <vt:lpstr>How Server-Side Code Executes (Simple Model)</vt:lpstr>
      <vt:lpstr>node.js</vt:lpstr>
      <vt:lpstr>what is “server-side?”</vt:lpstr>
      <vt:lpstr>node.js</vt:lpstr>
      <vt:lpstr>node web server</vt:lpstr>
      <vt:lpstr>node web server</vt:lpstr>
      <vt:lpstr>node web server</vt:lpstr>
      <vt:lpstr>node web server</vt:lpstr>
      <vt:lpstr>node web server</vt:lpstr>
      <vt:lpstr>node web server</vt:lpstr>
      <vt:lpstr>node web server</vt:lpstr>
      <vt:lpstr>a couple exercises</vt:lpstr>
      <vt:lpstr>other node resources</vt:lpstr>
      <vt:lpstr>Bonus: socket.io</vt:lpstr>
      <vt:lpstr>node: socket.io</vt:lpstr>
      <vt:lpstr>socket.io for node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implement a chat app!</vt:lpstr>
      <vt:lpstr>In-class project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Prototype, Canvas</dc:title>
  <dc:creator>Julia Schwarz</dc:creator>
  <cp:lastModifiedBy>Dan Tasse</cp:lastModifiedBy>
  <cp:revision>433</cp:revision>
  <dcterms:created xsi:type="dcterms:W3CDTF">2011-09-15T03:16:43Z</dcterms:created>
  <dcterms:modified xsi:type="dcterms:W3CDTF">2014-10-23T14:53:55Z</dcterms:modified>
</cp:coreProperties>
</file>