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7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8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6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8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3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7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7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81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1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0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abstrata de malha">
            <a:extLst>
              <a:ext uri="{FF2B5EF4-FFF2-40B4-BE49-F238E27FC236}">
                <a16:creationId xmlns:a16="http://schemas.microsoft.com/office/drawing/2014/main" id="{4E17531F-DDB8-C47D-695A-A3BADBF12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15728"/>
          <a:stretch/>
        </p:blipFill>
        <p:spPr>
          <a:xfrm rot="21600000">
            <a:off x="-4" y="10"/>
            <a:ext cx="12192000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30E52E-8237-175C-D155-1EB70BE77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pt-BR"/>
              <a:t>Perca ou perda,</a:t>
            </a:r>
            <a:br>
              <a:rPr lang="pt-BR"/>
            </a:br>
            <a:r>
              <a:rPr lang="pt-BR"/>
              <a:t>qual é a diferença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12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abstrata de malha">
            <a:extLst>
              <a:ext uri="{FF2B5EF4-FFF2-40B4-BE49-F238E27FC236}">
                <a16:creationId xmlns:a16="http://schemas.microsoft.com/office/drawing/2014/main" id="{4E17531F-DDB8-C47D-695A-A3BADBF12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15728"/>
          <a:stretch/>
        </p:blipFill>
        <p:spPr>
          <a:xfrm rot="21600000">
            <a:off x="305" y="10"/>
            <a:ext cx="12191695" cy="6857990"/>
          </a:xfrm>
          <a:prstGeom prst="rect">
            <a:avLst/>
          </a:prstGeom>
          <a:noFill/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730E52E-8237-175C-D155-1EB70BE77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Perca</a:t>
            </a:r>
            <a:endParaRPr lang="en-US" sz="3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E2703AC4-13F3-FE72-0FB1-A917C05C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579" y="2015732"/>
            <a:ext cx="960327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São </a:t>
            </a:r>
            <a:r>
              <a:rPr lang="en-US" sz="1300"/>
              <a:t>palavras</a:t>
            </a:r>
            <a:r>
              <a:rPr lang="en-US" sz="1300" dirty="0"/>
              <a:t> </a:t>
            </a:r>
            <a:r>
              <a:rPr lang="en-US" sz="1300"/>
              <a:t>parônimas</a:t>
            </a:r>
            <a:r>
              <a:rPr lang="en-US" sz="1300" dirty="0"/>
              <a:t>: </a:t>
            </a:r>
            <a:r>
              <a:rPr lang="en-US" sz="1300"/>
              <a:t>tem</a:t>
            </a:r>
            <a:r>
              <a:rPr lang="en-US" sz="1300" dirty="0"/>
              <a:t> </a:t>
            </a:r>
            <a:r>
              <a:rPr lang="en-US" sz="1300"/>
              <a:t>grafia</a:t>
            </a:r>
            <a:r>
              <a:rPr lang="en-US" sz="1300" dirty="0"/>
              <a:t> e pronuncia </a:t>
            </a:r>
            <a:r>
              <a:rPr lang="en-US" sz="1300"/>
              <a:t>semelhantes</a:t>
            </a:r>
            <a:r>
              <a:rPr lang="en-US" sz="1300" dirty="0"/>
              <a:t>, mas' com </a:t>
            </a:r>
            <a:r>
              <a:rPr lang="en-US" sz="1300"/>
              <a:t>sentindos</a:t>
            </a:r>
            <a:r>
              <a:rPr lang="en-US" sz="1300" dirty="0"/>
              <a:t>  diferentes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verbo  “</a:t>
            </a:r>
            <a:r>
              <a:rPr lang="en-US" sz="1300"/>
              <a:t>perder</a:t>
            </a:r>
            <a:r>
              <a:rPr lang="en-US" sz="1300" dirty="0"/>
              <a:t>” </a:t>
            </a:r>
            <a:r>
              <a:rPr lang="en-US" sz="1300"/>
              <a:t>conjugado</a:t>
            </a:r>
            <a:r>
              <a:rPr lang="en-US" sz="1300" dirty="0"/>
              <a:t> </a:t>
            </a:r>
            <a:r>
              <a:rPr lang="en-US" sz="1300"/>
              <a:t>na</a:t>
            </a:r>
            <a:r>
              <a:rPr lang="en-US" sz="1300" dirty="0"/>
              <a:t> 1 </a:t>
            </a:r>
            <a:r>
              <a:rPr lang="en-US" sz="1300"/>
              <a:t>ou</a:t>
            </a:r>
            <a:r>
              <a:rPr lang="en-US" sz="1300" dirty="0"/>
              <a:t> 3 </a:t>
            </a:r>
            <a:r>
              <a:rPr lang="en-US" sz="1300"/>
              <a:t>pessoa</a:t>
            </a:r>
            <a:r>
              <a:rPr lang="en-US" sz="1300" dirty="0"/>
              <a:t> do singular do </a:t>
            </a:r>
            <a:r>
              <a:rPr lang="en-US" sz="1300"/>
              <a:t>presente</a:t>
            </a:r>
            <a:r>
              <a:rPr lang="en-US" sz="1300" dirty="0"/>
              <a:t> do </a:t>
            </a:r>
            <a:r>
              <a:rPr lang="en-US" sz="1300"/>
              <a:t>subjuntivo</a:t>
            </a:r>
            <a:r>
              <a:rPr lang="en-US" sz="1300" dirty="0"/>
              <a:t> </a:t>
            </a:r>
            <a:r>
              <a:rPr lang="en-US" sz="1300"/>
              <a:t>ou</a:t>
            </a:r>
            <a:r>
              <a:rPr lang="en-US" sz="1300" dirty="0"/>
              <a:t> </a:t>
            </a:r>
            <a:r>
              <a:rPr lang="en-US" sz="1300"/>
              <a:t>na</a:t>
            </a:r>
            <a:r>
              <a:rPr lang="en-US" sz="1300" dirty="0"/>
              <a:t> 3 </a:t>
            </a:r>
            <a:r>
              <a:rPr lang="en-US" sz="1300"/>
              <a:t>pessoa</a:t>
            </a:r>
            <a:r>
              <a:rPr lang="en-US" sz="1300" dirty="0"/>
              <a:t> do singular do </a:t>
            </a:r>
            <a:r>
              <a:rPr lang="en-US" sz="1300"/>
              <a:t>imperativo</a:t>
            </a:r>
            <a:r>
              <a:rPr lang="en-US" sz="1300" dirty="0"/>
              <a:t>. </a:t>
            </a:r>
            <a:r>
              <a:rPr lang="en-US" sz="1300"/>
              <a:t>Refere</a:t>
            </a:r>
            <a:r>
              <a:rPr lang="en-US" sz="1300" dirty="0"/>
              <a:t>-se a </a:t>
            </a:r>
            <a:r>
              <a:rPr lang="en-US" sz="1300"/>
              <a:t>ação</a:t>
            </a:r>
            <a:r>
              <a:rPr lang="en-US" sz="1300" dirty="0"/>
              <a:t> de </a:t>
            </a:r>
            <a:r>
              <a:rPr lang="en-US" sz="1300"/>
              <a:t>perder</a:t>
            </a:r>
            <a:endParaRPr lang="en-US" sz="13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/>
              <a:t>Exemplos</a:t>
            </a:r>
            <a:r>
              <a:rPr lang="en-US" sz="1300" dirty="0"/>
              <a:t>: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/>
              <a:t>Não</a:t>
            </a:r>
            <a:r>
              <a:rPr lang="en-US" sz="1300" dirty="0"/>
              <a:t> </a:t>
            </a:r>
            <a:r>
              <a:rPr lang="en-US" sz="1300" b="1"/>
              <a:t>perca</a:t>
            </a:r>
            <a:r>
              <a:rPr lang="en-US" sz="1300" b="1" dirty="0"/>
              <a:t> </a:t>
            </a:r>
            <a:r>
              <a:rPr lang="en-US" sz="1300"/>
              <a:t>essa</a:t>
            </a:r>
            <a:r>
              <a:rPr lang="en-US" sz="1300" dirty="0"/>
              <a:t> </a:t>
            </a:r>
            <a:r>
              <a:rPr lang="en-US" sz="1300"/>
              <a:t>promoção</a:t>
            </a:r>
            <a:endParaRPr lang="en-US" sz="13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/>
              <a:t>Você</a:t>
            </a:r>
            <a:r>
              <a:rPr lang="en-US" sz="1300" dirty="0"/>
              <a:t> </a:t>
            </a:r>
            <a:r>
              <a:rPr lang="en-US" sz="1300"/>
              <a:t>não</a:t>
            </a:r>
            <a:r>
              <a:rPr lang="en-US" sz="1300" dirty="0"/>
              <a:t> </a:t>
            </a:r>
            <a:r>
              <a:rPr lang="en-US" sz="1300"/>
              <a:t>quer</a:t>
            </a:r>
            <a:r>
              <a:rPr lang="en-US" sz="1300" dirty="0"/>
              <a:t> que </a:t>
            </a:r>
            <a:r>
              <a:rPr lang="en-US" sz="1300"/>
              <a:t>eu</a:t>
            </a:r>
            <a:r>
              <a:rPr lang="en-US" sz="1300" dirty="0"/>
              <a:t> </a:t>
            </a:r>
            <a:r>
              <a:rPr lang="en-US" sz="1300" b="1"/>
              <a:t>perca</a:t>
            </a:r>
            <a:r>
              <a:rPr lang="en-US" sz="1300" dirty="0"/>
              <a:t> </a:t>
            </a:r>
            <a:r>
              <a:rPr lang="en-US" sz="1300"/>
              <a:t>esse</a:t>
            </a:r>
            <a:r>
              <a:rPr lang="en-US" sz="1300" dirty="0"/>
              <a:t> </a:t>
            </a:r>
            <a:r>
              <a:rPr lang="en-US" sz="1300"/>
              <a:t>avião</a:t>
            </a:r>
            <a:endParaRPr lang="en-US" sz="13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/>
              <a:t>Não</a:t>
            </a:r>
            <a:r>
              <a:rPr lang="en-US" sz="1300" dirty="0"/>
              <a:t> </a:t>
            </a:r>
            <a:r>
              <a:rPr lang="en-US" sz="1300"/>
              <a:t>quero</a:t>
            </a:r>
            <a:r>
              <a:rPr lang="en-US" sz="1300" dirty="0"/>
              <a:t> que </a:t>
            </a:r>
            <a:r>
              <a:rPr lang="en-US" sz="1300"/>
              <a:t>ele</a:t>
            </a:r>
            <a:r>
              <a:rPr lang="en-US" sz="1300" dirty="0"/>
              <a:t> </a:t>
            </a:r>
            <a:r>
              <a:rPr lang="en-US" sz="1300" b="1"/>
              <a:t>perca</a:t>
            </a:r>
            <a:r>
              <a:rPr lang="en-US" sz="1300" dirty="0"/>
              <a:t> </a:t>
            </a:r>
            <a:r>
              <a:rPr lang="en-US" sz="1300"/>
              <a:t>essa</a:t>
            </a:r>
            <a:r>
              <a:rPr lang="en-US" sz="1300" dirty="0"/>
              <a:t> chance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5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abstrata de malha">
            <a:extLst>
              <a:ext uri="{FF2B5EF4-FFF2-40B4-BE49-F238E27FC236}">
                <a16:creationId xmlns:a16="http://schemas.microsoft.com/office/drawing/2014/main" id="{4E17531F-DDB8-C47D-695A-A3BADBF12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15728"/>
          <a:stretch/>
        </p:blipFill>
        <p:spPr>
          <a:xfrm rot="21600000">
            <a:off x="305" y="10"/>
            <a:ext cx="12191695" cy="6857990"/>
          </a:xfrm>
          <a:prstGeom prst="rect">
            <a:avLst/>
          </a:prstGeom>
          <a:noFill/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730E52E-8237-175C-D155-1EB70BE77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Perda</a:t>
            </a:r>
            <a:endParaRPr lang="en-US" sz="3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E2703AC4-13F3-FE72-0FB1-A917C05C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579" y="2015732"/>
            <a:ext cx="960327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São palavras parônimas: tem grafia e pronuncia semelhantes, mas' com sentindos  diferentes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Substantivo abstrato nome dado acão de perder.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Exemplos: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No acidente, houve </a:t>
            </a:r>
            <a:r>
              <a:rPr lang="en-US" sz="1400" b="1"/>
              <a:t>perda</a:t>
            </a:r>
            <a:r>
              <a:rPr lang="en-US" sz="1400"/>
              <a:t> total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A morte dele foi uma grande </a:t>
            </a:r>
            <a:r>
              <a:rPr lang="en-US" sz="1400" b="1"/>
              <a:t>perda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/>
              <a:t>Conviver com  Você  foi  uma </a:t>
            </a:r>
            <a:r>
              <a:rPr lang="en-US" sz="1400" b="1"/>
              <a:t>perda</a:t>
            </a:r>
            <a:r>
              <a:rPr lang="en-US" sz="1400"/>
              <a:t> de tempo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038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123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Galeria</vt:lpstr>
      <vt:lpstr>Perca ou perda, qual é a diferença</vt:lpstr>
      <vt:lpstr>Perca</vt:lpstr>
      <vt:lpstr>Perda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Perca ou perda, qual é a diferença</dc:title>
  <dc:creator>WILL GUSTAVO DANTAS ADOLPHO .</dc:creator>
  <cp:lastModifiedBy>WILL GUSTAVO DANTAS ADOLPHO .</cp:lastModifiedBy>
  <cp:revision>1</cp:revision>
  <dcterms:created xsi:type="dcterms:W3CDTF">2023-02-27T00:47:39Z</dcterms:created>
  <dcterms:modified xsi:type="dcterms:W3CDTF">2023-02-27T01:08:33Z</dcterms:modified>
</cp:coreProperties>
</file>