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66" r:id="rId6"/>
    <p:sldId id="260" r:id="rId7"/>
    <p:sldId id="267" r:id="rId8"/>
    <p:sldId id="268" r:id="rId9"/>
    <p:sldId id="259" r:id="rId10"/>
    <p:sldId id="261" r:id="rId11"/>
    <p:sldId id="269" r:id="rId12"/>
    <p:sldId id="262" r:id="rId13"/>
    <p:sldId id="270" r:id="rId14"/>
    <p:sldId id="263" r:id="rId15"/>
    <p:sldId id="271" r:id="rId16"/>
    <p:sldId id="26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01" y="-52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17AD-DCE2-4918-8DDA-B71737C6663D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785E-00E2-4B10-915A-F1107F809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37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17AD-DCE2-4918-8DDA-B71737C6663D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785E-00E2-4B10-915A-F1107F809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69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17AD-DCE2-4918-8DDA-B71737C6663D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785E-00E2-4B10-915A-F1107F809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68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17AD-DCE2-4918-8DDA-B71737C6663D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785E-00E2-4B10-915A-F1107F809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0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17AD-DCE2-4918-8DDA-B71737C6663D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785E-00E2-4B10-915A-F1107F809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85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17AD-DCE2-4918-8DDA-B71737C6663D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785E-00E2-4B10-915A-F1107F809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92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17AD-DCE2-4918-8DDA-B71737C6663D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785E-00E2-4B10-915A-F1107F809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9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17AD-DCE2-4918-8DDA-B71737C6663D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785E-00E2-4B10-915A-F1107F809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00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17AD-DCE2-4918-8DDA-B71737C6663D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785E-00E2-4B10-915A-F1107F809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2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17AD-DCE2-4918-8DDA-B71737C6663D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785E-00E2-4B10-915A-F1107F809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91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17AD-DCE2-4918-8DDA-B71737C6663D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785E-00E2-4B10-915A-F1107F809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3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417AD-DCE2-4918-8DDA-B71737C6663D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5785E-00E2-4B10-915A-F1107F809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1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Arnes</a:t>
            </a:r>
            <a:r>
              <a:rPr lang="en-US" dirty="0" smtClean="0"/>
              <a:t> Housing Dataset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62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Lasso Regression used to fit 209 variables</a:t>
            </a:r>
          </a:p>
          <a:p>
            <a:pPr lvl="1"/>
            <a:r>
              <a:rPr lang="en-US" dirty="0" smtClean="0"/>
              <a:t>Lasso regression was used to reduce variables</a:t>
            </a:r>
          </a:p>
          <a:p>
            <a:pPr lvl="1"/>
            <a:r>
              <a:rPr lang="en-US" dirty="0" smtClean="0"/>
              <a:t>R square of 0.909 was achieve for </a:t>
            </a:r>
            <a:r>
              <a:rPr lang="en-US" dirty="0" err="1" smtClean="0"/>
              <a:t>Y_test</a:t>
            </a:r>
            <a:endParaRPr 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442024"/>
            <a:ext cx="6629400" cy="3152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7820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586" y="1342768"/>
            <a:ext cx="8017476" cy="99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Some features were much more responsible for the increase in price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24" y="2362200"/>
            <a:ext cx="8382000" cy="437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496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 many features</a:t>
            </a:r>
          </a:p>
          <a:p>
            <a:pPr lvl="1"/>
            <a:r>
              <a:rPr lang="en-US" dirty="0" smtClean="0"/>
              <a:t>Model performed decently but was too difficult to interpret</a:t>
            </a:r>
          </a:p>
          <a:p>
            <a:pPr lvl="1"/>
            <a:r>
              <a:rPr lang="en-US" dirty="0" smtClean="0"/>
              <a:t>Decided to reduce to 25 features.</a:t>
            </a:r>
          </a:p>
          <a:p>
            <a:r>
              <a:rPr lang="en-US" dirty="0" smtClean="0"/>
              <a:t>Picked 40 features from 1</a:t>
            </a:r>
            <a:r>
              <a:rPr lang="en-US" baseline="30000" dirty="0" smtClean="0"/>
              <a:t>st</a:t>
            </a:r>
            <a:r>
              <a:rPr lang="en-US" dirty="0" smtClean="0"/>
              <a:t> model that increased sale price the most.</a:t>
            </a:r>
          </a:p>
          <a:p>
            <a:endParaRPr 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201297"/>
            <a:ext cx="2886997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7820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Picked 25 top non-correlated features (&lt;0.6) from the above.</a:t>
            </a:r>
          </a:p>
          <a:p>
            <a:pPr lvl="1"/>
            <a:r>
              <a:rPr lang="en-US" dirty="0" smtClean="0"/>
              <a:t>Features were not selected if they were correlated with each other</a:t>
            </a:r>
            <a:endParaRPr lang="en-US" dirty="0"/>
          </a:p>
          <a:p>
            <a:pPr lvl="1"/>
            <a:r>
              <a:rPr lang="en-US" dirty="0" smtClean="0"/>
              <a:t>Compared against sales price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276600"/>
            <a:ext cx="2181225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989" y="4038600"/>
            <a:ext cx="24384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1306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Ridge Regression used</a:t>
            </a:r>
          </a:p>
          <a:p>
            <a:r>
              <a:rPr lang="en-US" dirty="0" smtClean="0"/>
              <a:t>R square of 0.877 achieved.</a:t>
            </a:r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46" y="2765854"/>
            <a:ext cx="8077200" cy="381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7820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 _liv area and overall quality most responsible for prices</a:t>
            </a:r>
          </a:p>
          <a:p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819400"/>
            <a:ext cx="7852719" cy="390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8581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Model was able to predict score on </a:t>
            </a:r>
            <a:r>
              <a:rPr lang="en-US" dirty="0" err="1" smtClean="0"/>
              <a:t>kaggle</a:t>
            </a:r>
            <a:r>
              <a:rPr lang="en-US" dirty="0" smtClean="0"/>
              <a:t> to a </a:t>
            </a:r>
            <a:r>
              <a:rPr lang="en-US" smtClean="0"/>
              <a:t>certain extent</a:t>
            </a:r>
            <a:endParaRPr lang="en-US" dirty="0" smtClean="0"/>
          </a:p>
          <a:p>
            <a:pPr lvl="1"/>
            <a:r>
              <a:rPr lang="en-US" dirty="0" smtClean="0"/>
              <a:t>RSME 29k</a:t>
            </a:r>
          </a:p>
          <a:p>
            <a:r>
              <a:rPr lang="en-US" dirty="0" smtClean="0"/>
              <a:t>First Model was better than Second Model, but too many features.</a:t>
            </a:r>
          </a:p>
          <a:p>
            <a:r>
              <a:rPr lang="en-US" dirty="0" smtClean="0"/>
              <a:t>Perhaps a model with 40+ features would be more accurate</a:t>
            </a:r>
          </a:p>
          <a:p>
            <a:r>
              <a:rPr lang="en-US" dirty="0" smtClean="0"/>
              <a:t>How missing data was dealt with also may  make a difference.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820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contributes to House prices?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many things that can affect House prices.</a:t>
            </a:r>
          </a:p>
          <a:p>
            <a:pPr lvl="1"/>
            <a:r>
              <a:rPr lang="en-US" dirty="0" smtClean="0"/>
              <a:t>Size</a:t>
            </a:r>
          </a:p>
          <a:p>
            <a:pPr lvl="1"/>
            <a:r>
              <a:rPr lang="en-US" dirty="0" smtClean="0"/>
              <a:t>Having a Pool</a:t>
            </a:r>
          </a:p>
          <a:p>
            <a:pPr lvl="1"/>
            <a:r>
              <a:rPr lang="en-US" dirty="0" err="1" smtClean="0"/>
              <a:t>Neighboorhood</a:t>
            </a:r>
            <a:endParaRPr lang="en-US" dirty="0" smtClean="0"/>
          </a:p>
          <a:p>
            <a:pPr lvl="1"/>
            <a:r>
              <a:rPr lang="en-US" dirty="0" smtClean="0"/>
              <a:t>Etc.</a:t>
            </a:r>
            <a:endParaRPr lang="en-US" dirty="0"/>
          </a:p>
          <a:p>
            <a:r>
              <a:rPr lang="en-US" dirty="0" smtClean="0"/>
              <a:t>But how do they interact with each other?</a:t>
            </a:r>
          </a:p>
          <a:p>
            <a:r>
              <a:rPr lang="en-US" dirty="0" smtClean="0"/>
              <a:t>Which is more important?</a:t>
            </a:r>
          </a:p>
        </p:txBody>
      </p:sp>
    </p:spTree>
    <p:extLst>
      <p:ext uri="{BB962C8B-B14F-4D97-AF65-F5344CB8AC3E}">
        <p14:creationId xmlns:p14="http://schemas.microsoft.com/office/powerpoint/2010/main" val="1557820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2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Clean Training Dataset</a:t>
            </a:r>
          </a:p>
          <a:p>
            <a:r>
              <a:rPr lang="en-US" dirty="0" smtClean="0"/>
              <a:t>EDA</a:t>
            </a:r>
          </a:p>
          <a:p>
            <a:r>
              <a:rPr lang="en-US" dirty="0" smtClean="0"/>
              <a:t>Feature Engineer</a:t>
            </a:r>
          </a:p>
          <a:p>
            <a:r>
              <a:rPr lang="en-US" dirty="0" smtClean="0"/>
              <a:t>Model 1</a:t>
            </a:r>
          </a:p>
          <a:p>
            <a:r>
              <a:rPr lang="en-US" dirty="0" smtClean="0"/>
              <a:t>Reduce features</a:t>
            </a:r>
          </a:p>
          <a:p>
            <a:r>
              <a:rPr lang="en-US" dirty="0" smtClean="0"/>
              <a:t>Model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53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Clean Training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Import data</a:t>
            </a:r>
          </a:p>
          <a:p>
            <a:pPr lvl="1"/>
            <a:r>
              <a:rPr lang="en-US" dirty="0" smtClean="0"/>
              <a:t>For some columns ‘NA’ was a valid response. Hence, ‘NA’ was imported as they were and non as Nan</a:t>
            </a:r>
          </a:p>
          <a:p>
            <a:endParaRPr lang="en-US" dirty="0" smtClean="0"/>
          </a:p>
          <a:p>
            <a:r>
              <a:rPr lang="en-US" dirty="0" smtClean="0"/>
              <a:t>Fill in missing data</a:t>
            </a:r>
          </a:p>
          <a:p>
            <a:pPr lvl="1"/>
            <a:r>
              <a:rPr lang="en-US" dirty="0" smtClean="0"/>
              <a:t>Most columns were filled with either 0 or ‘NA’ depending on the datatype of the column</a:t>
            </a:r>
          </a:p>
          <a:p>
            <a:pPr lvl="1"/>
            <a:r>
              <a:rPr lang="en-US" dirty="0" smtClean="0"/>
              <a:t>Lot frontage was filled with its median value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52543"/>
            <a:ext cx="76771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54" y="5943600"/>
            <a:ext cx="81057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7820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Training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rows with too much missing data</a:t>
            </a:r>
          </a:p>
          <a:p>
            <a:pPr lvl="1"/>
            <a:r>
              <a:rPr lang="en-US" dirty="0" smtClean="0"/>
              <a:t>Some rows had missing data on multiple columns. They were dropped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Remove outliers</a:t>
            </a:r>
          </a:p>
          <a:p>
            <a:pPr lvl="1"/>
            <a:r>
              <a:rPr lang="en-US" dirty="0" err="1" smtClean="0"/>
              <a:t>Gr_living_area</a:t>
            </a:r>
            <a:r>
              <a:rPr lang="en-US" dirty="0" smtClean="0"/>
              <a:t> above 40000 was removed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715000"/>
            <a:ext cx="46767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76600"/>
            <a:ext cx="77438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7294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sales prices of houses to features</a:t>
            </a:r>
          </a:p>
          <a:p>
            <a:pPr lvl="1"/>
            <a:r>
              <a:rPr lang="en-US" dirty="0" smtClean="0"/>
              <a:t>Comparisons were done for categorical and non categorical values</a:t>
            </a:r>
          </a:p>
          <a:p>
            <a:pPr lvl="1"/>
            <a:r>
              <a:rPr lang="en-US" dirty="0" smtClean="0"/>
              <a:t>Graphs were plotted against sales price to show its strength as a predictor </a:t>
            </a:r>
          </a:p>
          <a:p>
            <a:pPr lvl="1"/>
            <a:endParaRPr lang="en-US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343400"/>
            <a:ext cx="88582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7820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 - </a:t>
            </a:r>
            <a:r>
              <a:rPr lang="en-US" dirty="0" smtClean="0"/>
              <a:t>Categorical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49796" cy="151138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groupby</a:t>
            </a:r>
            <a:r>
              <a:rPr lang="en-US" dirty="0" smtClean="0"/>
              <a:t> plot was made to compare the mean sale price for each category and a box plot was made to compare the range of prices within each category.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76600"/>
            <a:ext cx="4354713" cy="3194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071" y="3111586"/>
            <a:ext cx="3590925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8313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 - Numeric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6248400" cy="22859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correlations between he variables and sales prices were compared. </a:t>
            </a:r>
          </a:p>
          <a:p>
            <a:r>
              <a:rPr lang="en-US" dirty="0" smtClean="0"/>
              <a:t>However, outliers were observed when plotting the graphs. </a:t>
            </a:r>
          </a:p>
          <a:p>
            <a:pPr lvl="1"/>
            <a:r>
              <a:rPr lang="en-US" dirty="0" smtClean="0"/>
              <a:t>They were removed and a new graph was plotted to observe the changes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112192"/>
            <a:ext cx="1895475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6" y="4474519"/>
            <a:ext cx="86106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6689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Categorical Variables into Numeric Variables</a:t>
            </a:r>
          </a:p>
          <a:p>
            <a:pPr lvl="1"/>
            <a:r>
              <a:rPr lang="en-US" dirty="0" smtClean="0"/>
              <a:t>Ordinal</a:t>
            </a:r>
          </a:p>
          <a:p>
            <a:pPr lvl="1"/>
            <a:r>
              <a:rPr lang="en-US" dirty="0" smtClean="0"/>
              <a:t>Nominal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820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431</Words>
  <Application>Microsoft Office PowerPoint</Application>
  <PresentationFormat>On-screen Show (4:3)</PresentationFormat>
  <Paragraphs>70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Arnes Housing Dataset</vt:lpstr>
      <vt:lpstr>What contributes to House prices?</vt:lpstr>
      <vt:lpstr>Project 2 workflow</vt:lpstr>
      <vt:lpstr>Clean Training Dataset</vt:lpstr>
      <vt:lpstr>Clean Training Dataset</vt:lpstr>
      <vt:lpstr>EDA</vt:lpstr>
      <vt:lpstr>EDA - Categorical Variables</vt:lpstr>
      <vt:lpstr>EDA - Numeric Variables</vt:lpstr>
      <vt:lpstr>Feature Engineering</vt:lpstr>
      <vt:lpstr>1st Model</vt:lpstr>
      <vt:lpstr>1st Model</vt:lpstr>
      <vt:lpstr>Reduce features</vt:lpstr>
      <vt:lpstr>Reduce features</vt:lpstr>
      <vt:lpstr>2nd Model</vt:lpstr>
      <vt:lpstr>2nd Model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Arnes Housing Dataset</dc:title>
  <dc:creator>Daniel</dc:creator>
  <cp:lastModifiedBy>Daniel</cp:lastModifiedBy>
  <cp:revision>6</cp:revision>
  <dcterms:created xsi:type="dcterms:W3CDTF">2019-10-10T23:39:19Z</dcterms:created>
  <dcterms:modified xsi:type="dcterms:W3CDTF">2019-10-11T00:44:18Z</dcterms:modified>
</cp:coreProperties>
</file>